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9" r:id="rId3"/>
    <p:sldId id="294" r:id="rId4"/>
    <p:sldId id="316" r:id="rId5"/>
    <p:sldId id="298" r:id="rId6"/>
    <p:sldId id="314" r:id="rId7"/>
    <p:sldId id="293" r:id="rId8"/>
    <p:sldId id="265" r:id="rId9"/>
    <p:sldId id="322" r:id="rId10"/>
    <p:sldId id="300" r:id="rId11"/>
    <p:sldId id="295" r:id="rId12"/>
    <p:sldId id="309" r:id="rId13"/>
    <p:sldId id="262" r:id="rId14"/>
    <p:sldId id="296" r:id="rId15"/>
    <p:sldId id="315" r:id="rId16"/>
    <p:sldId id="317" r:id="rId17"/>
    <p:sldId id="318" r:id="rId18"/>
    <p:sldId id="320" r:id="rId19"/>
    <p:sldId id="319" r:id="rId20"/>
    <p:sldId id="321" r:id="rId21"/>
    <p:sldId id="297" r:id="rId22"/>
    <p:sldId id="290" r:id="rId23"/>
    <p:sldId id="323" r:id="rId24"/>
    <p:sldId id="288" r:id="rId25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371"/>
    <a:srgbClr val="959487"/>
    <a:srgbClr val="A7A69B"/>
    <a:srgbClr val="CDB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3" autoAdjust="0"/>
    <p:restoredTop sz="94583" autoAdjust="0"/>
  </p:normalViewPr>
  <p:slideViewPr>
    <p:cSldViewPr>
      <p:cViewPr varScale="1">
        <p:scale>
          <a:sx n="111" d="100"/>
          <a:sy n="111" d="100"/>
        </p:scale>
        <p:origin x="11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AD34B946-9F2C-4BAD-81BD-CEFDE9A4496F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64" y="4778546"/>
            <a:ext cx="5438748" cy="3908459"/>
          </a:xfrm>
          <a:prstGeom prst="rect">
            <a:avLst/>
          </a:prstGeom>
        </p:spPr>
        <p:txBody>
          <a:bodyPr vert="horz" lIns="88230" tIns="44115" rIns="88230" bIns="4411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7413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39282E92-1C07-4DB4-9E89-8C25F0A9D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0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2E92-1C07-4DB4-9E89-8C25F0A9D141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016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8A70-7D27-403E-B2D0-5B2D91F6B416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F26F-BE49-4933-A0B9-917927659E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8A70-7D27-403E-B2D0-5B2D91F6B416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F26F-BE49-4933-A0B9-917927659E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8A70-7D27-403E-B2D0-5B2D91F6B416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F26F-BE49-4933-A0B9-917927659E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8A70-7D27-403E-B2D0-5B2D91F6B416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F26F-BE49-4933-A0B9-917927659E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8A70-7D27-403E-B2D0-5B2D91F6B416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F26F-BE49-4933-A0B9-917927659E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8A70-7D27-403E-B2D0-5B2D91F6B416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F26F-BE49-4933-A0B9-917927659E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8A70-7D27-403E-B2D0-5B2D91F6B416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F26F-BE49-4933-A0B9-917927659E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8A70-7D27-403E-B2D0-5B2D91F6B416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1F26F-BE49-4933-A0B9-917927659ED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8A70-7D27-403E-B2D0-5B2D91F6B416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F26F-BE49-4933-A0B9-917927659E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8A70-7D27-403E-B2D0-5B2D91F6B416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051F26F-BE49-4933-A0B9-917927659E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7B68A70-7D27-403E-B2D0-5B2D91F6B416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F26F-BE49-4933-A0B9-917927659ED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B68A70-7D27-403E-B2D0-5B2D91F6B416}" type="datetimeFigureOut">
              <a:rPr lang="es-ES" smtClean="0"/>
              <a:t>22/06/2018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51F26F-BE49-4933-A0B9-917927659ED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-15890" y="3429000"/>
            <a:ext cx="8116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</a:t>
            </a:r>
            <a:r>
              <a:rPr lang="es-ES" sz="36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 Instalaciones</a:t>
            </a:r>
            <a:r>
              <a:rPr lang="es-ES" sz="3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 Plan BIM</a:t>
            </a:r>
            <a:endParaRPr lang="es-ES" sz="3600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496" y="5734997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Autor: D. Miguel Ángel 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Padilla-Marcos &amp; Alberto </a:t>
            </a:r>
            <a:r>
              <a:rPr lang="es-ES" sz="1600" dirty="0" err="1" smtClean="0">
                <a:solidFill>
                  <a:schemeClr val="bg2">
                    <a:lumMod val="50000"/>
                  </a:schemeClr>
                </a:solidFill>
              </a:rPr>
              <a:t>Meiss</a:t>
            </a:r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Ponente: D. Alberto </a:t>
            </a:r>
            <a:r>
              <a:rPr lang="es-ES" sz="1600" dirty="0" err="1" smtClean="0">
                <a:solidFill>
                  <a:schemeClr val="bg2">
                    <a:lumMod val="50000"/>
                  </a:schemeClr>
                </a:solidFill>
              </a:rPr>
              <a:t>Meiss</a:t>
            </a:r>
            <a:endParaRPr lang="es-ES" sz="16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55" y="454947"/>
            <a:ext cx="44100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" y="347464"/>
            <a:ext cx="6080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chemeClr val="bg1">
                    <a:lumMod val="50000"/>
                  </a:schemeClr>
                </a:solidFill>
              </a:rPr>
              <a:t>RECURSOS EDUCATIVOS EN LAS MATERIAS TÉCNICAS</a:t>
            </a:r>
          </a:p>
          <a:p>
            <a:pPr lvl="1"/>
            <a:r>
              <a:rPr lang="es-ES" sz="1400" b="1" i="1" dirty="0" smtClean="0">
                <a:solidFill>
                  <a:schemeClr val="bg1">
                    <a:lumMod val="50000"/>
                  </a:schemeClr>
                </a:solidFill>
              </a:rPr>
              <a:t>2.	Adaptación tecnológica de los recursos</a:t>
            </a:r>
            <a:endParaRPr lang="es-E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4" t="6751" b="1534"/>
          <a:stretch/>
        </p:blipFill>
        <p:spPr>
          <a:xfrm>
            <a:off x="5105400" y="0"/>
            <a:ext cx="4394076" cy="549728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6" name="15 Rectángulo redondeado"/>
          <p:cNvSpPr/>
          <p:nvPr/>
        </p:nvSpPr>
        <p:spPr>
          <a:xfrm>
            <a:off x="611560" y="980728"/>
            <a:ext cx="561662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IMPACTO DEL GRADO TECNOLÓGICO DE LOS CONTENIDOS SOBRE EL ALUMNADO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2073492" y="3018724"/>
            <a:ext cx="2664296" cy="1800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CONTENIDOS</a:t>
            </a:r>
          </a:p>
        </p:txBody>
      </p:sp>
      <p:sp>
        <p:nvSpPr>
          <p:cNvPr id="41" name="40 Rectángulo redondeado"/>
          <p:cNvSpPr/>
          <p:nvPr/>
        </p:nvSpPr>
        <p:spPr>
          <a:xfrm>
            <a:off x="755576" y="3396715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Centro</a:t>
            </a:r>
            <a:endParaRPr lang="es-ES" i="1" dirty="0" smtClean="0"/>
          </a:p>
        </p:txBody>
      </p:sp>
      <p:sp>
        <p:nvSpPr>
          <p:cNvPr id="42" name="41 Rectángulo redondeado"/>
          <p:cNvSpPr/>
          <p:nvPr/>
        </p:nvSpPr>
        <p:spPr>
          <a:xfrm>
            <a:off x="755576" y="3810812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Alumnado</a:t>
            </a:r>
            <a:endParaRPr lang="es-ES" i="1" dirty="0" smtClean="0"/>
          </a:p>
        </p:txBody>
      </p:sp>
      <p:sp>
        <p:nvSpPr>
          <p:cNvPr id="43" name="42 Rectángulo redondeado"/>
          <p:cNvSpPr/>
          <p:nvPr/>
        </p:nvSpPr>
        <p:spPr>
          <a:xfrm>
            <a:off x="4993802" y="3646410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Recursos</a:t>
            </a:r>
            <a:endParaRPr lang="es-ES" i="1" dirty="0" smtClean="0"/>
          </a:p>
        </p:txBody>
      </p:sp>
      <p:sp>
        <p:nvSpPr>
          <p:cNvPr id="44" name="43 Rectángulo redondeado"/>
          <p:cNvSpPr/>
          <p:nvPr/>
        </p:nvSpPr>
        <p:spPr>
          <a:xfrm>
            <a:off x="4993802" y="3232788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Materia</a:t>
            </a:r>
            <a:endParaRPr lang="es-ES" i="1" dirty="0" smtClean="0"/>
          </a:p>
        </p:txBody>
      </p:sp>
      <p:sp>
        <p:nvSpPr>
          <p:cNvPr id="45" name="44 Rectángulo redondeado"/>
          <p:cNvSpPr/>
          <p:nvPr/>
        </p:nvSpPr>
        <p:spPr>
          <a:xfrm>
            <a:off x="4993802" y="2814972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Acceso</a:t>
            </a:r>
            <a:endParaRPr lang="es-ES" i="1" dirty="0" smtClean="0"/>
          </a:p>
        </p:txBody>
      </p:sp>
      <p:sp>
        <p:nvSpPr>
          <p:cNvPr id="47" name="46 Rectángulo redondeado"/>
          <p:cNvSpPr/>
          <p:nvPr/>
        </p:nvSpPr>
        <p:spPr>
          <a:xfrm>
            <a:off x="4993802" y="2376975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Función</a:t>
            </a:r>
            <a:endParaRPr lang="es-ES" i="1" dirty="0" smtClean="0"/>
          </a:p>
        </p:txBody>
      </p:sp>
      <p:sp>
        <p:nvSpPr>
          <p:cNvPr id="48" name="47 Rectángulo redondeado"/>
          <p:cNvSpPr/>
          <p:nvPr/>
        </p:nvSpPr>
        <p:spPr>
          <a:xfrm>
            <a:off x="4993802" y="1960376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Uso</a:t>
            </a:r>
            <a:endParaRPr lang="es-ES" i="1" dirty="0" smtClean="0"/>
          </a:p>
        </p:txBody>
      </p:sp>
      <p:sp>
        <p:nvSpPr>
          <p:cNvPr id="50" name="49 Rectángulo redondeado"/>
          <p:cNvSpPr/>
          <p:nvPr/>
        </p:nvSpPr>
        <p:spPr>
          <a:xfrm>
            <a:off x="4993802" y="4060880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Docentes</a:t>
            </a:r>
            <a:endParaRPr lang="es-ES" i="1" dirty="0" smtClean="0"/>
          </a:p>
        </p:txBody>
      </p:sp>
      <p:sp>
        <p:nvSpPr>
          <p:cNvPr id="46" name="45 Rectángulo redondeado"/>
          <p:cNvSpPr/>
          <p:nvPr/>
        </p:nvSpPr>
        <p:spPr>
          <a:xfrm>
            <a:off x="4997116" y="4471156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Equipos</a:t>
            </a:r>
            <a:endParaRPr lang="es-ES" i="1" dirty="0" smtClean="0"/>
          </a:p>
        </p:txBody>
      </p:sp>
      <p:sp>
        <p:nvSpPr>
          <p:cNvPr id="58" name="57 Rectángulo redondeado"/>
          <p:cNvSpPr/>
          <p:nvPr/>
        </p:nvSpPr>
        <p:spPr>
          <a:xfrm>
            <a:off x="3607192" y="5013176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Innovación</a:t>
            </a:r>
            <a:endParaRPr lang="es-ES" i="1" dirty="0" smtClean="0"/>
          </a:p>
        </p:txBody>
      </p:sp>
      <p:sp>
        <p:nvSpPr>
          <p:cNvPr id="59" name="58 Rectángulo redondeado"/>
          <p:cNvSpPr/>
          <p:nvPr/>
        </p:nvSpPr>
        <p:spPr>
          <a:xfrm>
            <a:off x="2101956" y="5013176"/>
            <a:ext cx="1303076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Investigación</a:t>
            </a:r>
            <a:endParaRPr lang="es-ES" i="1" dirty="0" smtClean="0"/>
          </a:p>
        </p:txBody>
      </p:sp>
      <p:sp>
        <p:nvSpPr>
          <p:cNvPr id="60" name="59 Rectángulo redondeado"/>
          <p:cNvSpPr/>
          <p:nvPr/>
        </p:nvSpPr>
        <p:spPr>
          <a:xfrm>
            <a:off x="762508" y="4221088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Economía</a:t>
            </a:r>
            <a:endParaRPr lang="es-ES" i="1" dirty="0" smtClean="0"/>
          </a:p>
        </p:txBody>
      </p:sp>
      <p:sp>
        <p:nvSpPr>
          <p:cNvPr id="61" name="60 Rectángulo redondeado"/>
          <p:cNvSpPr/>
          <p:nvPr/>
        </p:nvSpPr>
        <p:spPr>
          <a:xfrm>
            <a:off x="2091070" y="1956182"/>
            <a:ext cx="2646275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 smtClean="0"/>
              <a:t>impacto directo sobre el alumnado</a:t>
            </a:r>
            <a:endParaRPr lang="es-ES" sz="2000" i="1" dirty="0" smtClean="0"/>
          </a:p>
        </p:txBody>
      </p:sp>
      <p:sp>
        <p:nvSpPr>
          <p:cNvPr id="62" name="61 Rectángulo redondeado"/>
          <p:cNvSpPr/>
          <p:nvPr/>
        </p:nvSpPr>
        <p:spPr>
          <a:xfrm>
            <a:off x="2091513" y="5661248"/>
            <a:ext cx="2646275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 smtClean="0"/>
              <a:t>Adaptación</a:t>
            </a:r>
          </a:p>
          <a:p>
            <a:pPr algn="ctr"/>
            <a:r>
              <a:rPr lang="es-ES" sz="1600" dirty="0" smtClean="0"/>
              <a:t>(</a:t>
            </a:r>
            <a:r>
              <a:rPr lang="es-ES" sz="1600" b="1" dirty="0" smtClean="0"/>
              <a:t>VIRTUALIZACIÓN</a:t>
            </a:r>
            <a:r>
              <a:rPr lang="es-ES" sz="1600" dirty="0" smtClean="0"/>
              <a:t>)</a:t>
            </a:r>
            <a:endParaRPr lang="es-ES" sz="2000" dirty="0" smtClean="0"/>
          </a:p>
        </p:txBody>
      </p:sp>
      <p:sp>
        <p:nvSpPr>
          <p:cNvPr id="3" name="2 Flecha derecha"/>
          <p:cNvSpPr/>
          <p:nvPr/>
        </p:nvSpPr>
        <p:spPr>
          <a:xfrm>
            <a:off x="1914636" y="2986066"/>
            <a:ext cx="432048" cy="18830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Flecha derecha"/>
          <p:cNvSpPr/>
          <p:nvPr/>
        </p:nvSpPr>
        <p:spPr>
          <a:xfrm rot="10800000">
            <a:off x="4460643" y="2996952"/>
            <a:ext cx="432048" cy="18830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Flecha derecha"/>
          <p:cNvSpPr/>
          <p:nvPr/>
        </p:nvSpPr>
        <p:spPr>
          <a:xfrm rot="16200000">
            <a:off x="3198626" y="1911390"/>
            <a:ext cx="432048" cy="18830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Flecha doblada"/>
          <p:cNvSpPr/>
          <p:nvPr/>
        </p:nvSpPr>
        <p:spPr>
          <a:xfrm rot="10800000">
            <a:off x="4839783" y="4797152"/>
            <a:ext cx="792088" cy="523764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5" name="64 Flecha doblada"/>
          <p:cNvSpPr/>
          <p:nvPr/>
        </p:nvSpPr>
        <p:spPr>
          <a:xfrm rot="10800000" flipH="1">
            <a:off x="1123408" y="4797152"/>
            <a:ext cx="841465" cy="523764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6" name="65 Flecha derecha"/>
          <p:cNvSpPr/>
          <p:nvPr/>
        </p:nvSpPr>
        <p:spPr>
          <a:xfrm rot="5400000">
            <a:off x="3209291" y="4546477"/>
            <a:ext cx="432048" cy="18830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31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32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7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50" grpId="0" animBg="1"/>
      <p:bldP spid="4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3" grpId="0" animBg="1"/>
      <p:bldP spid="63" grpId="0" animBg="1"/>
      <p:bldP spid="64" grpId="0" animBg="1"/>
      <p:bldP spid="4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410627"/>
            <a:ext cx="4514732" cy="601964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" y="332656"/>
            <a:ext cx="392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ÍNDICE</a:t>
            </a:r>
            <a:endParaRPr lang="es-E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20688"/>
            <a:ext cx="55446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959487"/>
                </a:solidFill>
              </a:rPr>
              <a:t>Introducción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Objetivos</a:t>
            </a:r>
          </a:p>
          <a:p>
            <a:pPr marL="342900" indent="-342900">
              <a:buFont typeface="+mj-lt"/>
              <a:buAutoNum type="arabicPeriod"/>
            </a:pPr>
            <a:endParaRPr lang="es-E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959487"/>
                </a:solidFill>
              </a:rPr>
              <a:t>Recursos educativos en materias técnicas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Preocupación temática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Adaptación tecnológica de los contenidos</a:t>
            </a:r>
          </a:p>
          <a:p>
            <a:pPr marL="342900" indent="-342900">
              <a:buFont typeface="+mj-lt"/>
              <a:buAutoNum type="arabicPeriod"/>
            </a:pPr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Innovación en Acondicionamiento e Instalaciones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</a:rPr>
              <a:t>Modelos de aprendizaje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Fomento del aprendizaje a través de </a:t>
            </a: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</a:rPr>
              <a:t>BIM</a:t>
            </a: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959487"/>
                </a:solidFill>
              </a:rPr>
              <a:t>Proyecto de Innovación. Plan BIM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Propuesta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Metodología</a:t>
            </a:r>
            <a:endParaRPr lang="es-ES" sz="1600" dirty="0">
              <a:solidFill>
                <a:srgbClr val="959487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Planificación del </a:t>
            </a:r>
            <a:r>
              <a:rPr lang="es-ES" sz="1600" dirty="0" smtClean="0">
                <a:solidFill>
                  <a:srgbClr val="959487"/>
                </a:solidFill>
              </a:rPr>
              <a:t>PID</a:t>
            </a:r>
          </a:p>
          <a:p>
            <a:pPr marL="800100" lvl="1" indent="-342900">
              <a:buFont typeface="+mj-lt"/>
              <a:buAutoNum type="arabicPeriod"/>
            </a:pPr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959487"/>
                </a:solidFill>
              </a:rPr>
              <a:t>Conclusiones y bibliografía</a:t>
            </a:r>
          </a:p>
          <a:p>
            <a:pPr marL="800100" lvl="1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2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14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15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410627"/>
            <a:ext cx="4514731" cy="6019641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39552" y="1210101"/>
            <a:ext cx="64087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1.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 lección magistral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en el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aula.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estudio de casos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mediante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ejemplos de aplicación.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resolución de ejercicios y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problemas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prácticos sobre los contenidos teóricos.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4. aprendizaje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basado en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problemas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de la práctica real profesional.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5. aprendizaje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orientado a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los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proyectos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. Aplicación directa de los contenidos y conocimientos en el desarrollo y ejecución de proyectos técnicos.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6.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aprendizaje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cooperativo y escalable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, mediante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la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resolución de problemas y aplicación sobre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proyectos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reales </a:t>
            </a:r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</a:rPr>
              <a:t>(véase Proyecto de Innovación Docente: </a:t>
            </a:r>
            <a:r>
              <a:rPr lang="es-ES" sz="1400" i="1" dirty="0" smtClean="0">
                <a:solidFill>
                  <a:schemeClr val="bg2">
                    <a:lumMod val="25000"/>
                  </a:schemeClr>
                </a:solidFill>
              </a:rPr>
              <a:t>Instalaciones </a:t>
            </a:r>
            <a:r>
              <a:rPr lang="es-ES" sz="1400" i="1" dirty="0">
                <a:solidFill>
                  <a:schemeClr val="bg2">
                    <a:lumMod val="25000"/>
                  </a:schemeClr>
                </a:solidFill>
              </a:rPr>
              <a:t>de los edificios: desarrollo cognitivo </a:t>
            </a:r>
            <a:r>
              <a:rPr lang="es-ES" sz="1400" i="1" dirty="0" smtClean="0">
                <a:solidFill>
                  <a:schemeClr val="bg2">
                    <a:lumMod val="25000"/>
                  </a:schemeClr>
                </a:solidFill>
              </a:rPr>
              <a:t>a través </a:t>
            </a:r>
            <a:r>
              <a:rPr lang="es-ES" sz="1400" i="1" dirty="0">
                <a:solidFill>
                  <a:schemeClr val="bg2">
                    <a:lumMod val="25000"/>
                  </a:schemeClr>
                </a:solidFill>
              </a:rPr>
              <a:t>de proyecto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/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4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15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16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sp>
        <p:nvSpPr>
          <p:cNvPr id="18" name="8 CuadroTexto"/>
          <p:cNvSpPr txBox="1"/>
          <p:nvPr/>
        </p:nvSpPr>
        <p:spPr>
          <a:xfrm>
            <a:off x="1" y="347464"/>
            <a:ext cx="6156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INNOVACIÓN EN ACONDICIONAMIENTO E INSTALACIONES</a:t>
            </a:r>
          </a:p>
          <a:p>
            <a:pPr lvl="1"/>
            <a:r>
              <a:rPr lang="es-ES" sz="1400" b="1" i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s-ES" sz="1400" b="1" i="1" dirty="0" smtClean="0">
                <a:solidFill>
                  <a:schemeClr val="bg1">
                    <a:lumMod val="50000"/>
                  </a:schemeClr>
                </a:solidFill>
              </a:rPr>
              <a:t>.	Modelos de aprendizaje</a:t>
            </a:r>
            <a:endParaRPr lang="es-E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410627"/>
            <a:ext cx="4514731" cy="601964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4" name="13 Rectángulo redondeado"/>
          <p:cNvSpPr/>
          <p:nvPr/>
        </p:nvSpPr>
        <p:spPr>
          <a:xfrm>
            <a:off x="550558" y="1174060"/>
            <a:ext cx="2664296" cy="1800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BIM</a:t>
            </a:r>
          </a:p>
          <a:p>
            <a:pPr algn="ctr"/>
            <a:r>
              <a:rPr lang="es-ES" dirty="0" smtClean="0"/>
              <a:t> en la materia de acondicionamiento e instalaciones</a:t>
            </a:r>
            <a:endParaRPr lang="es-ES" sz="1200" dirty="0" smtClean="0"/>
          </a:p>
        </p:txBody>
      </p:sp>
      <p:sp>
        <p:nvSpPr>
          <p:cNvPr id="16" name="15 Rectángulo redondeado"/>
          <p:cNvSpPr/>
          <p:nvPr/>
        </p:nvSpPr>
        <p:spPr>
          <a:xfrm>
            <a:off x="3906230" y="1797454"/>
            <a:ext cx="2681994" cy="55142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Fomenta el aprendizaje por la realización de </a:t>
            </a:r>
            <a:r>
              <a:rPr lang="es-ES" sz="1400" b="1" i="1" dirty="0" smtClean="0"/>
              <a:t>proyectos</a:t>
            </a:r>
            <a:endParaRPr lang="es-ES" b="1" i="1" dirty="0" smtClean="0"/>
          </a:p>
        </p:txBody>
      </p:sp>
      <p:sp>
        <p:nvSpPr>
          <p:cNvPr id="17" name="16 Flecha derecha"/>
          <p:cNvSpPr/>
          <p:nvPr/>
        </p:nvSpPr>
        <p:spPr>
          <a:xfrm>
            <a:off x="3337098" y="1141402"/>
            <a:ext cx="432048" cy="18830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9" name="Lienzo 2"/>
          <p:cNvGrpSpPr/>
          <p:nvPr/>
        </p:nvGrpSpPr>
        <p:grpSpPr>
          <a:xfrm>
            <a:off x="987130" y="2681183"/>
            <a:ext cx="5564032" cy="3700145"/>
            <a:chOff x="0" y="0"/>
            <a:chExt cx="5564032" cy="3700145"/>
          </a:xfrm>
        </p:grpSpPr>
        <p:sp>
          <p:nvSpPr>
            <p:cNvPr id="20" name="24 Rectángulo"/>
            <p:cNvSpPr/>
            <p:nvPr/>
          </p:nvSpPr>
          <p:spPr>
            <a:xfrm>
              <a:off x="0" y="0"/>
              <a:ext cx="5563870" cy="3700145"/>
            </a:xfrm>
            <a:prstGeom prst="rect">
              <a:avLst/>
            </a:prstGeom>
          </p:spPr>
        </p:sp>
        <p:sp>
          <p:nvSpPr>
            <p:cNvPr id="21" name="5 Rectángulo"/>
            <p:cNvSpPr/>
            <p:nvPr/>
          </p:nvSpPr>
          <p:spPr>
            <a:xfrm>
              <a:off x="10" y="2216467"/>
              <a:ext cx="1060848" cy="775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000" b="1">
                  <a:solidFill>
                    <a:srgbClr val="000000"/>
                  </a:solidFill>
                  <a:effectLst/>
                  <a:ea typeface="Calibri"/>
                </a:rPr>
                <a:t> Aprendizaje por repetición</a:t>
              </a:r>
              <a:endParaRPr lang="es-E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5 Rectángulo"/>
            <p:cNvSpPr/>
            <p:nvPr/>
          </p:nvSpPr>
          <p:spPr>
            <a:xfrm>
              <a:off x="61088" y="1431064"/>
              <a:ext cx="1000105" cy="774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ES" sz="1100">
                  <a:effectLst/>
                  <a:latin typeface="Times New Roman"/>
                  <a:ea typeface="Calibri"/>
                </a:rPr>
                <a:t> </a:t>
              </a:r>
              <a:endParaRPr lang="es-E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5 Rectángulo"/>
            <p:cNvSpPr/>
            <p:nvPr/>
          </p:nvSpPr>
          <p:spPr>
            <a:xfrm>
              <a:off x="10" y="654089"/>
              <a:ext cx="1060852" cy="7740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000" b="1">
                  <a:solidFill>
                    <a:srgbClr val="000000"/>
                  </a:solidFill>
                  <a:effectLst/>
                  <a:ea typeface="Calibri"/>
                </a:rPr>
                <a:t> Aprendizaje significativo</a:t>
              </a:r>
              <a:endParaRPr lang="es-E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5 Rectángulo"/>
            <p:cNvSpPr/>
            <p:nvPr/>
          </p:nvSpPr>
          <p:spPr>
            <a:xfrm>
              <a:off x="1069635" y="2225262"/>
              <a:ext cx="1441201" cy="7758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ES" sz="1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Calibri"/>
                  <a:cs typeface="Times New Roman"/>
                </a:rPr>
                <a:t>Sesiones teóricas impartidas en el Aula Tradicional</a:t>
              </a:r>
              <a:endParaRPr lang="es-ES" sz="1100" dirty="0">
                <a:solidFill>
                  <a:schemeClr val="bg2">
                    <a:lumMod val="25000"/>
                  </a:schemeClr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25" name="5 Rectángulo"/>
            <p:cNvSpPr/>
            <p:nvPr/>
          </p:nvSpPr>
          <p:spPr>
            <a:xfrm>
              <a:off x="2518864" y="2225249"/>
              <a:ext cx="1440970" cy="7753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1100" dirty="0" smtClean="0">
                  <a:solidFill>
                    <a:schemeClr val="bg2">
                      <a:lumMod val="25000"/>
                    </a:schemeClr>
                  </a:solidFill>
                  <a:ea typeface="Calibri"/>
                  <a:cs typeface="Times New Roman"/>
                </a:rPr>
                <a:t>Sesiones </a:t>
              </a:r>
              <a:r>
                <a:rPr lang="es-ES" sz="1100" dirty="0">
                  <a:solidFill>
                    <a:schemeClr val="bg2">
                      <a:lumMod val="25000"/>
                    </a:schemeClr>
                  </a:solidFill>
                  <a:ea typeface="Calibri"/>
                  <a:cs typeface="Times New Roman"/>
                </a:rPr>
                <a:t>teóricas impartidas en el Aula </a:t>
              </a:r>
              <a:r>
                <a:rPr lang="es-ES" sz="1100" dirty="0" smtClean="0">
                  <a:solidFill>
                    <a:schemeClr val="bg2">
                      <a:lumMod val="25000"/>
                    </a:schemeClr>
                  </a:solidFill>
                  <a:ea typeface="Calibri"/>
                  <a:cs typeface="Times New Roman"/>
                </a:rPr>
                <a:t>Tradicional</a:t>
              </a:r>
              <a:endParaRPr lang="es-ES" sz="11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5 Rectángulo"/>
            <p:cNvSpPr/>
            <p:nvPr/>
          </p:nvSpPr>
          <p:spPr>
            <a:xfrm>
              <a:off x="1070381" y="1444656"/>
              <a:ext cx="1440815" cy="77533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1100" dirty="0" smtClean="0">
                  <a:solidFill>
                    <a:schemeClr val="bg2">
                      <a:lumMod val="25000"/>
                    </a:schemeClr>
                  </a:solidFill>
                  <a:ea typeface="Calibri"/>
                  <a:cs typeface="Times New Roman"/>
                </a:rPr>
                <a:t>Sesiones </a:t>
              </a:r>
              <a:r>
                <a:rPr lang="es-ES" sz="1100" dirty="0">
                  <a:solidFill>
                    <a:schemeClr val="bg2">
                      <a:lumMod val="25000"/>
                    </a:schemeClr>
                  </a:solidFill>
                  <a:ea typeface="Calibri"/>
                  <a:cs typeface="Times New Roman"/>
                </a:rPr>
                <a:t>teóricas impartidas en el Aula </a:t>
              </a:r>
              <a:r>
                <a:rPr lang="es-ES" sz="1100" dirty="0" smtClean="0">
                  <a:solidFill>
                    <a:schemeClr val="bg2">
                      <a:lumMod val="25000"/>
                    </a:schemeClr>
                  </a:solidFill>
                  <a:ea typeface="Calibri"/>
                  <a:cs typeface="Times New Roman"/>
                </a:rPr>
                <a:t>Tradicional</a:t>
              </a:r>
              <a:endParaRPr lang="es-ES" sz="11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27" name="5 Rectángulo"/>
            <p:cNvSpPr/>
            <p:nvPr/>
          </p:nvSpPr>
          <p:spPr>
            <a:xfrm>
              <a:off x="2519451" y="1444656"/>
              <a:ext cx="1440815" cy="7747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Times New Roman"/>
                </a:rPr>
                <a:t>Trabajo Virtual</a:t>
              </a:r>
              <a:endParaRPr lang="es-ES" sz="1100" dirty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endParaRPr>
            </a:p>
          </p:txBody>
        </p:sp>
        <p:sp>
          <p:nvSpPr>
            <p:cNvPr id="28" name="5 Rectángulo"/>
            <p:cNvSpPr/>
            <p:nvPr/>
          </p:nvSpPr>
          <p:spPr>
            <a:xfrm>
              <a:off x="1070381" y="661284"/>
              <a:ext cx="1440180" cy="7747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Times New Roman"/>
                </a:rPr>
                <a:t>Descubrimiento y trabajo con los recursos propios del aula</a:t>
              </a:r>
              <a:endParaRPr lang="es-ES" sz="1100" dirty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endParaRPr>
            </a:p>
          </p:txBody>
        </p:sp>
        <p:sp>
          <p:nvSpPr>
            <p:cNvPr id="29" name="5 Rectángulo"/>
            <p:cNvSpPr/>
            <p:nvPr/>
          </p:nvSpPr>
          <p:spPr>
            <a:xfrm>
              <a:off x="2519451" y="661284"/>
              <a:ext cx="1440180" cy="7740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Times New Roman"/>
                </a:rPr>
                <a:t>Realización de prácticas «paso a paso»</a:t>
              </a:r>
              <a:endParaRPr lang="es-ES" sz="1100" dirty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endParaRPr>
            </a:p>
          </p:txBody>
        </p:sp>
        <p:sp>
          <p:nvSpPr>
            <p:cNvPr id="30" name="5 Rectángulo"/>
            <p:cNvSpPr/>
            <p:nvPr/>
          </p:nvSpPr>
          <p:spPr>
            <a:xfrm>
              <a:off x="3968194" y="2226949"/>
              <a:ext cx="1440815" cy="7747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Times New Roman"/>
                </a:rPr>
                <a:t>Prácticas a realizarse sobre </a:t>
              </a:r>
              <a:r>
                <a:rPr lang="es-ES" sz="1100" dirty="0" smtClean="0">
                  <a:solidFill>
                    <a:schemeClr val="bg2">
                      <a:lumMod val="25000"/>
                    </a:schemeClr>
                  </a:solidFill>
                  <a:ea typeface="Times New Roman"/>
                </a:rPr>
                <a:t>ejemplos reales</a:t>
              </a:r>
              <a:endParaRPr lang="es-ES" sz="1100" dirty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endParaRPr>
            </a:p>
          </p:txBody>
        </p:sp>
        <p:sp>
          <p:nvSpPr>
            <p:cNvPr id="31" name="5 Rectángulo"/>
            <p:cNvSpPr/>
            <p:nvPr/>
          </p:nvSpPr>
          <p:spPr>
            <a:xfrm>
              <a:off x="3968829" y="1446429"/>
              <a:ext cx="1440180" cy="7740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Times New Roman"/>
                </a:rPr>
                <a:t>Realización de proyectos con decisiones de los alumnos</a:t>
              </a:r>
              <a:endParaRPr lang="es-ES" sz="1100" dirty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endParaRPr>
            </a:p>
          </p:txBody>
        </p:sp>
        <p:sp>
          <p:nvSpPr>
            <p:cNvPr id="32" name="5 Rectángulo"/>
            <p:cNvSpPr/>
            <p:nvPr/>
          </p:nvSpPr>
          <p:spPr>
            <a:xfrm>
              <a:off x="3968829" y="665538"/>
              <a:ext cx="1439545" cy="7734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000" tIns="18000" rIns="18000" bIns="1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S" sz="1100" dirty="0" smtClean="0">
                  <a:solidFill>
                    <a:schemeClr val="bg2">
                      <a:lumMod val="25000"/>
                    </a:schemeClr>
                  </a:solidFill>
                  <a:effectLst/>
                  <a:ea typeface="Times New Roman"/>
                </a:rPr>
                <a:t>Investigación científica</a:t>
              </a:r>
              <a:endParaRPr lang="es-ES" sz="1100" dirty="0">
                <a:solidFill>
                  <a:schemeClr val="bg2">
                    <a:lumMod val="25000"/>
                  </a:schemeClr>
                </a:solidFill>
                <a:effectLst/>
                <a:ea typeface="Times New Roman"/>
              </a:endParaRPr>
            </a:p>
          </p:txBody>
        </p:sp>
        <p:cxnSp>
          <p:nvCxnSpPr>
            <p:cNvPr id="33" name="3 Conector recto de flecha"/>
            <p:cNvCxnSpPr/>
            <p:nvPr/>
          </p:nvCxnSpPr>
          <p:spPr>
            <a:xfrm flipV="1">
              <a:off x="1069629" y="375858"/>
              <a:ext cx="718" cy="26342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4 Conector recto de flecha"/>
            <p:cNvCxnSpPr/>
            <p:nvPr/>
          </p:nvCxnSpPr>
          <p:spPr>
            <a:xfrm>
              <a:off x="1061029" y="3012868"/>
              <a:ext cx="450300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5 Rectángulo"/>
            <p:cNvSpPr/>
            <p:nvPr/>
          </p:nvSpPr>
          <p:spPr>
            <a:xfrm>
              <a:off x="1078024" y="3012391"/>
              <a:ext cx="1440815" cy="461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000" b="1">
                  <a:solidFill>
                    <a:srgbClr val="000000"/>
                  </a:solidFill>
                  <a:effectLst/>
                  <a:ea typeface="Calibri"/>
                </a:rPr>
                <a:t>Aprendizaje por recepción</a:t>
              </a:r>
              <a:endParaRPr lang="es-E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5 Rectángulo"/>
            <p:cNvSpPr/>
            <p:nvPr/>
          </p:nvSpPr>
          <p:spPr>
            <a:xfrm>
              <a:off x="2527068" y="3095201"/>
              <a:ext cx="1440815" cy="4609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000" b="1" dirty="0">
                  <a:solidFill>
                    <a:srgbClr val="000000"/>
                  </a:solidFill>
                  <a:effectLst/>
                  <a:ea typeface="Calibri"/>
                </a:rPr>
                <a:t>Aprendizaje por descubrimiento guiado</a:t>
              </a:r>
              <a:endParaRPr lang="es-E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5 Rectángulo"/>
            <p:cNvSpPr/>
            <p:nvPr/>
          </p:nvSpPr>
          <p:spPr>
            <a:xfrm>
              <a:off x="3976618" y="3024249"/>
              <a:ext cx="1440180" cy="6160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000" b="1">
                  <a:solidFill>
                    <a:srgbClr val="000000"/>
                  </a:solidFill>
                  <a:effectLst/>
                  <a:ea typeface="Times New Roman"/>
                </a:rPr>
                <a:t>Aprendizaje por descubrimiento autónomo</a:t>
              </a:r>
              <a:endParaRPr lang="es-ES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8" name="37 Rectángulo redondeado"/>
          <p:cNvSpPr/>
          <p:nvPr/>
        </p:nvSpPr>
        <p:spPr>
          <a:xfrm>
            <a:off x="3923928" y="1077374"/>
            <a:ext cx="2681994" cy="55142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Fomenta el aprendizaje por </a:t>
            </a:r>
            <a:r>
              <a:rPr lang="es-ES" sz="1400" b="1" i="1" dirty="0" smtClean="0"/>
              <a:t>descubrimiento</a:t>
            </a:r>
            <a:endParaRPr lang="es-ES" b="1" i="1" dirty="0" smtClean="0"/>
          </a:p>
        </p:txBody>
      </p:sp>
      <p:sp>
        <p:nvSpPr>
          <p:cNvPr id="39" name="38 Rectángulo redondeado"/>
          <p:cNvSpPr/>
          <p:nvPr/>
        </p:nvSpPr>
        <p:spPr>
          <a:xfrm>
            <a:off x="3923928" y="2492896"/>
            <a:ext cx="2681994" cy="55142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Propicia el aprendizaje </a:t>
            </a:r>
            <a:r>
              <a:rPr lang="es-ES" sz="1400" i="1" dirty="0"/>
              <a:t>por </a:t>
            </a:r>
            <a:r>
              <a:rPr lang="es-ES" sz="1400" b="1" i="1" dirty="0" smtClean="0"/>
              <a:t>Zona de Desarrollo Próximo</a:t>
            </a:r>
            <a:endParaRPr lang="es-ES" b="1" i="1" dirty="0" smtClean="0"/>
          </a:p>
        </p:txBody>
      </p:sp>
      <p:sp>
        <p:nvSpPr>
          <p:cNvPr id="42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43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44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sp>
        <p:nvSpPr>
          <p:cNvPr id="45" name="8 CuadroTexto"/>
          <p:cNvSpPr txBox="1"/>
          <p:nvPr/>
        </p:nvSpPr>
        <p:spPr>
          <a:xfrm>
            <a:off x="1" y="347464"/>
            <a:ext cx="6156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INNOVACIÓN EN ACONDICIONAMIENTO E INSTALACIONES</a:t>
            </a:r>
          </a:p>
          <a:p>
            <a:pPr lvl="1"/>
            <a:r>
              <a:rPr lang="es-ES" sz="1400" b="1" i="1" dirty="0" smtClean="0">
                <a:solidFill>
                  <a:schemeClr val="bg1">
                    <a:lumMod val="50000"/>
                  </a:schemeClr>
                </a:solidFill>
              </a:rPr>
              <a:t>2.	Fomento del aprendizaje a través de BIM</a:t>
            </a:r>
            <a:endParaRPr lang="es-E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409196"/>
            <a:ext cx="4514732" cy="601964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" y="332656"/>
            <a:ext cx="392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ÍNDICE</a:t>
            </a:r>
            <a:endParaRPr lang="es-E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20688"/>
            <a:ext cx="55446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959487"/>
                </a:solidFill>
              </a:rPr>
              <a:t>Introducción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Objetivos</a:t>
            </a:r>
          </a:p>
          <a:p>
            <a:pPr marL="342900" indent="-342900">
              <a:buFont typeface="+mj-lt"/>
              <a:buAutoNum type="arabicPeriod"/>
            </a:pPr>
            <a:endParaRPr lang="es-E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959487"/>
                </a:solidFill>
              </a:rPr>
              <a:t>Recursos educativos en materias técnicas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Preocupación temática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Adaptación tecnológica de los contenidos</a:t>
            </a:r>
          </a:p>
          <a:p>
            <a:pPr marL="342900" indent="-342900">
              <a:buFont typeface="+mj-lt"/>
              <a:buAutoNum type="arabicPeriod"/>
            </a:pPr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959487"/>
                </a:solidFill>
              </a:rPr>
              <a:t>Innovación en Acondicionamiento e Instalaciones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Modelos de aprendizaje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Fomento del aprendizaje a través de BIM</a:t>
            </a:r>
          </a:p>
          <a:p>
            <a:pPr lvl="1"/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Proyecto de Innovación. Plan BIM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</a:rPr>
              <a:t>Propuesta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Metodología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</a:rPr>
              <a:t>Planificación del PID</a:t>
            </a:r>
          </a:p>
          <a:p>
            <a:pPr marL="800100" lvl="1" indent="-342900">
              <a:buFont typeface="+mj-lt"/>
              <a:buAutoNum type="arabicPeriod"/>
            </a:pPr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959487"/>
                </a:solidFill>
              </a:rPr>
              <a:t>Conclusiones y bibliografía</a:t>
            </a:r>
          </a:p>
          <a:p>
            <a:pPr marL="800100" lvl="1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2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14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15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399741"/>
            <a:ext cx="4514732" cy="601964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" y="347464"/>
            <a:ext cx="4139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PROYECTO DE INNOVACIÓN. PLAN BIM</a:t>
            </a:r>
          </a:p>
          <a:p>
            <a:pPr lvl="1"/>
            <a:r>
              <a:rPr lang="es-ES" sz="1400" b="1" i="1" dirty="0" smtClean="0">
                <a:solidFill>
                  <a:schemeClr val="bg1">
                    <a:lumMod val="50000"/>
                  </a:schemeClr>
                </a:solidFill>
              </a:rPr>
              <a:t>1.	Propuesta</a:t>
            </a:r>
            <a:endParaRPr lang="es-E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0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14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15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pic>
        <p:nvPicPr>
          <p:cNvPr id="20" name="Imagen 19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67" y="1179187"/>
            <a:ext cx="7632973" cy="47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399741"/>
            <a:ext cx="4514732" cy="601964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" y="347464"/>
            <a:ext cx="4139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PROYECTO DE INNOVACIÓN. PLAN BIM</a:t>
            </a:r>
          </a:p>
          <a:p>
            <a:pPr lvl="1"/>
            <a:r>
              <a:rPr lang="es-ES" sz="1400" b="1" i="1" dirty="0" smtClean="0">
                <a:solidFill>
                  <a:schemeClr val="bg1">
                    <a:lumMod val="50000"/>
                  </a:schemeClr>
                </a:solidFill>
              </a:rPr>
              <a:t>2.	Metodología</a:t>
            </a:r>
            <a:endParaRPr lang="es-E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0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14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15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sp>
        <p:nvSpPr>
          <p:cNvPr id="16" name="16 Rectángulo redondeado"/>
          <p:cNvSpPr/>
          <p:nvPr/>
        </p:nvSpPr>
        <p:spPr>
          <a:xfrm>
            <a:off x="1187624" y="939316"/>
            <a:ext cx="4392488" cy="3738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3 FASES CONSECUTIVAS</a:t>
            </a:r>
          </a:p>
        </p:txBody>
      </p:sp>
      <p:sp>
        <p:nvSpPr>
          <p:cNvPr id="17" name="17 Rectángulo redondeado"/>
          <p:cNvSpPr/>
          <p:nvPr/>
        </p:nvSpPr>
        <p:spPr>
          <a:xfrm>
            <a:off x="611560" y="1457211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Fase inicial: </a:t>
            </a:r>
            <a:r>
              <a:rPr lang="es-ES" sz="2000" b="1" dirty="0" smtClean="0"/>
              <a:t>formación </a:t>
            </a:r>
            <a:r>
              <a:rPr lang="es-ES" dirty="0" smtClean="0"/>
              <a:t>del equipo docente</a:t>
            </a:r>
          </a:p>
        </p:txBody>
      </p:sp>
      <p:sp>
        <p:nvSpPr>
          <p:cNvPr id="18" name="18 Rectángulo redondeado"/>
          <p:cNvSpPr/>
          <p:nvPr/>
        </p:nvSpPr>
        <p:spPr>
          <a:xfrm>
            <a:off x="611560" y="2609339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Fase final: </a:t>
            </a:r>
            <a:r>
              <a:rPr lang="es-ES" sz="2000" b="1" dirty="0"/>
              <a:t>consolidación</a:t>
            </a:r>
            <a:r>
              <a:rPr lang="es-ES" dirty="0" smtClean="0"/>
              <a:t>, mejora y adecuación</a:t>
            </a:r>
          </a:p>
        </p:txBody>
      </p:sp>
      <p:sp>
        <p:nvSpPr>
          <p:cNvPr id="19" name="20 Rectángulo redondeado"/>
          <p:cNvSpPr/>
          <p:nvPr/>
        </p:nvSpPr>
        <p:spPr>
          <a:xfrm>
            <a:off x="611560" y="2033275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Fase intermedia: </a:t>
            </a:r>
            <a:r>
              <a:rPr lang="es-ES" sz="2000" b="1" dirty="0"/>
              <a:t>aplicación</a:t>
            </a:r>
            <a:r>
              <a:rPr lang="es-ES" dirty="0" smtClean="0"/>
              <a:t> práctica y verificación</a:t>
            </a:r>
          </a:p>
        </p:txBody>
      </p:sp>
      <p:sp>
        <p:nvSpPr>
          <p:cNvPr id="12" name="17 Rectángulo redondeado"/>
          <p:cNvSpPr/>
          <p:nvPr/>
        </p:nvSpPr>
        <p:spPr>
          <a:xfrm>
            <a:off x="611560" y="1597759"/>
            <a:ext cx="5544616" cy="25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Acción 0: </a:t>
            </a:r>
            <a:r>
              <a:rPr lang="es-ES" sz="2000" b="1" dirty="0" smtClean="0"/>
              <a:t>encuesta </a:t>
            </a:r>
            <a:r>
              <a:rPr lang="es-ES" dirty="0" smtClean="0"/>
              <a:t>de capacitación</a:t>
            </a:r>
          </a:p>
        </p:txBody>
      </p:sp>
      <p:sp>
        <p:nvSpPr>
          <p:cNvPr id="20" name="17 Rectángulo redondeado"/>
          <p:cNvSpPr/>
          <p:nvPr/>
        </p:nvSpPr>
        <p:spPr>
          <a:xfrm>
            <a:off x="611560" y="2624580"/>
            <a:ext cx="5544616" cy="25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Acción 1: </a:t>
            </a:r>
            <a:r>
              <a:rPr lang="es-ES" sz="2000" b="1" dirty="0" smtClean="0"/>
              <a:t>formación </a:t>
            </a:r>
            <a:r>
              <a:rPr lang="es-ES" dirty="0" smtClean="0"/>
              <a:t>autodidacta del coordinador</a:t>
            </a:r>
          </a:p>
        </p:txBody>
      </p:sp>
      <p:sp>
        <p:nvSpPr>
          <p:cNvPr id="21" name="17 Rectángulo redondeado"/>
          <p:cNvSpPr/>
          <p:nvPr/>
        </p:nvSpPr>
        <p:spPr>
          <a:xfrm>
            <a:off x="611560" y="2960976"/>
            <a:ext cx="5544616" cy="25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Acción 2: </a:t>
            </a:r>
            <a:r>
              <a:rPr lang="es-ES" sz="2000" b="1" dirty="0" smtClean="0"/>
              <a:t>formación específica </a:t>
            </a:r>
            <a:r>
              <a:rPr lang="es-ES" dirty="0" smtClean="0"/>
              <a:t>equipo docente</a:t>
            </a:r>
          </a:p>
        </p:txBody>
      </p:sp>
      <p:sp>
        <p:nvSpPr>
          <p:cNvPr id="22" name="17 Rectángulo redondeado"/>
          <p:cNvSpPr/>
          <p:nvPr/>
        </p:nvSpPr>
        <p:spPr>
          <a:xfrm>
            <a:off x="611560" y="3944083"/>
            <a:ext cx="5544616" cy="25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Acción 3: </a:t>
            </a:r>
            <a:r>
              <a:rPr lang="es-ES" sz="2000" b="1" dirty="0" smtClean="0"/>
              <a:t>aplicación </a:t>
            </a:r>
            <a:r>
              <a:rPr lang="es-ES" dirty="0" smtClean="0"/>
              <a:t>estrategias BIM en aula</a:t>
            </a:r>
          </a:p>
        </p:txBody>
      </p:sp>
      <p:sp>
        <p:nvSpPr>
          <p:cNvPr id="23" name="17 Rectángulo redondeado"/>
          <p:cNvSpPr/>
          <p:nvPr/>
        </p:nvSpPr>
        <p:spPr>
          <a:xfrm>
            <a:off x="611560" y="4275314"/>
            <a:ext cx="5544616" cy="25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Acción 4: </a:t>
            </a:r>
            <a:r>
              <a:rPr lang="es-ES" dirty="0"/>
              <a:t>definición </a:t>
            </a:r>
            <a:r>
              <a:rPr lang="es-ES" sz="2000" b="1" dirty="0" smtClean="0"/>
              <a:t>actividades didácticas BIM</a:t>
            </a:r>
            <a:endParaRPr lang="es-ES" dirty="0" smtClean="0"/>
          </a:p>
        </p:txBody>
      </p:sp>
      <p:sp>
        <p:nvSpPr>
          <p:cNvPr id="24" name="17 Rectángulo redondeado"/>
          <p:cNvSpPr/>
          <p:nvPr/>
        </p:nvSpPr>
        <p:spPr>
          <a:xfrm>
            <a:off x="611560" y="5202318"/>
            <a:ext cx="5544616" cy="25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Acción 5: </a:t>
            </a:r>
            <a:r>
              <a:rPr lang="es-ES" sz="2000" b="1" dirty="0" smtClean="0"/>
              <a:t>protocolo </a:t>
            </a:r>
            <a:r>
              <a:rPr lang="es-ES" dirty="0" smtClean="0"/>
              <a:t>transferencia y difusión</a:t>
            </a:r>
          </a:p>
        </p:txBody>
      </p:sp>
      <p:sp>
        <p:nvSpPr>
          <p:cNvPr id="25" name="17 Rectángulo redondeado"/>
          <p:cNvSpPr/>
          <p:nvPr/>
        </p:nvSpPr>
        <p:spPr>
          <a:xfrm>
            <a:off x="611560" y="5533549"/>
            <a:ext cx="5544616" cy="25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Acción 6: </a:t>
            </a:r>
            <a:r>
              <a:rPr lang="es-ES" dirty="0" smtClean="0"/>
              <a:t>propuesta </a:t>
            </a:r>
            <a:r>
              <a:rPr lang="es-ES" sz="2000" b="1" dirty="0" smtClean="0"/>
              <a:t>plan de formación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471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4.72222E-6 0.084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4.72222E-6 0.19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9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4.72222E-6 0.300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399741"/>
            <a:ext cx="4514732" cy="601964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" y="347464"/>
            <a:ext cx="4139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PROYECTO DE INNOVACIÓN. PLAN BIM</a:t>
            </a:r>
          </a:p>
          <a:p>
            <a:pPr lvl="1"/>
            <a:r>
              <a:rPr lang="es-ES" sz="1400" b="1" i="1" dirty="0" smtClean="0">
                <a:solidFill>
                  <a:schemeClr val="bg1">
                    <a:lumMod val="50000"/>
                  </a:schemeClr>
                </a:solidFill>
              </a:rPr>
              <a:t>2.	Metodología</a:t>
            </a:r>
            <a:endParaRPr lang="es-E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0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14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15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48072" y="927567"/>
            <a:ext cx="3519872" cy="5378149"/>
          </a:xfrm>
          <a:prstGeom prst="rect">
            <a:avLst/>
          </a:prstGeom>
        </p:spPr>
      </p:pic>
      <p:sp>
        <p:nvSpPr>
          <p:cNvPr id="12" name="9 CuadroTexto"/>
          <p:cNvSpPr txBox="1"/>
          <p:nvPr/>
        </p:nvSpPr>
        <p:spPr>
          <a:xfrm>
            <a:off x="4139952" y="4234906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chemeClr val="bg2">
                    <a:lumMod val="25000"/>
                  </a:schemeClr>
                </a:solidFill>
              </a:rPr>
              <a:t>encuesta de triple vector </a:t>
            </a:r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</a:rPr>
              <a:t>(DOCENTE, ALUMNADO, EGRESADO) para la identificación 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</a:rPr>
              <a:t>de las </a:t>
            </a:r>
            <a:r>
              <a:rPr lang="es-ES" sz="1400" b="1" dirty="0" smtClean="0">
                <a:solidFill>
                  <a:schemeClr val="bg2">
                    <a:lumMod val="25000"/>
                  </a:schemeClr>
                </a:solidFill>
              </a:rPr>
              <a:t>necesidades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ES" sz="1400" b="1" dirty="0" smtClean="0">
                <a:solidFill>
                  <a:schemeClr val="bg2">
                    <a:lumMod val="25000"/>
                  </a:schemeClr>
                </a:solidFill>
              </a:rPr>
              <a:t>capacidades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ES" sz="1400" b="1" dirty="0" smtClean="0">
                <a:solidFill>
                  <a:schemeClr val="bg2">
                    <a:lumMod val="25000"/>
                  </a:schemeClr>
                </a:solidFill>
              </a:rPr>
              <a:t>competencias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</a:rPr>
              <a:t>, y </a:t>
            </a:r>
            <a:r>
              <a:rPr lang="es-ES" sz="1400" b="1" dirty="0" smtClean="0">
                <a:solidFill>
                  <a:schemeClr val="bg2">
                    <a:lumMod val="25000"/>
                  </a:schemeClr>
                </a:solidFill>
              </a:rPr>
              <a:t>motivaciones</a:t>
            </a:r>
            <a:r>
              <a:rPr lang="es-ES" sz="1400" dirty="0" smtClean="0">
                <a:solidFill>
                  <a:schemeClr val="bg2">
                    <a:lumMod val="25000"/>
                  </a:schemeClr>
                </a:solidFill>
              </a:rPr>
              <a:t> en el empleo de las herramientas BIM en el área técnica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9 CuadroTexto"/>
          <p:cNvSpPr txBox="1"/>
          <p:nvPr/>
        </p:nvSpPr>
        <p:spPr>
          <a:xfrm>
            <a:off x="4141068" y="927567"/>
            <a:ext cx="25911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i="1" dirty="0" smtClean="0">
                <a:solidFill>
                  <a:schemeClr val="bg2">
                    <a:lumMod val="25000"/>
                  </a:schemeClr>
                </a:solidFill>
              </a:rPr>
              <a:t>ESTUDIO DE LA SITUACIÓN ACTUAL EN CUANTO AL DESEMPEÑO BIM EN EL AULA Y EN EL ÁMBITO PROFESIONAL</a:t>
            </a:r>
            <a:endParaRPr lang="es-ES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399741"/>
            <a:ext cx="4514732" cy="601964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" y="347464"/>
            <a:ext cx="4139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PROYECTO DE INNOVACIÓN. PLAN BIM</a:t>
            </a:r>
          </a:p>
          <a:p>
            <a:pPr lvl="1"/>
            <a:r>
              <a:rPr lang="es-ES" sz="1400" b="1" i="1" dirty="0" smtClean="0">
                <a:solidFill>
                  <a:schemeClr val="bg1">
                    <a:lumMod val="50000"/>
                  </a:schemeClr>
                </a:solidFill>
              </a:rPr>
              <a:t>2.	Metodología</a:t>
            </a:r>
            <a:endParaRPr lang="es-E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0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14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15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5548825" y="2344271"/>
            <a:ext cx="2664296" cy="1800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modelo de preguntas</a:t>
            </a:r>
          </a:p>
          <a:p>
            <a:pPr algn="ctr"/>
            <a:r>
              <a:rPr lang="es-ES" sz="1400" dirty="0" smtClean="0"/>
              <a:t>PROBLEMA </a:t>
            </a:r>
            <a:r>
              <a:rPr lang="es-ES" sz="1400" dirty="0" smtClean="0">
                <a:sym typeface="Wingdings" panose="05000000000000000000" pitchFamily="2" charset="2"/>
              </a:rPr>
              <a:t> SOLUCIÓN</a:t>
            </a:r>
          </a:p>
          <a:p>
            <a:pPr algn="ctr"/>
            <a:endParaRPr lang="es-ES" sz="1400" dirty="0">
              <a:sym typeface="Wingdings" panose="05000000000000000000" pitchFamily="2" charset="2"/>
            </a:endParaRPr>
          </a:p>
          <a:p>
            <a:pPr algn="ctr"/>
            <a:endParaRPr lang="es-ES" sz="1400" dirty="0" smtClean="0">
              <a:sym typeface="Wingdings" panose="05000000000000000000" pitchFamily="2" charset="2"/>
            </a:endParaRPr>
          </a:p>
          <a:p>
            <a:pPr algn="ctr"/>
            <a:endParaRPr lang="es-ES" sz="1400" dirty="0">
              <a:sym typeface="Wingdings" panose="05000000000000000000" pitchFamily="2" charset="2"/>
            </a:endParaRPr>
          </a:p>
          <a:p>
            <a:pPr algn="ctr"/>
            <a:endParaRPr lang="es-ES" sz="1400" dirty="0" smtClean="0">
              <a:sym typeface="Wingdings" panose="05000000000000000000" pitchFamily="2" charset="2"/>
            </a:endParaRPr>
          </a:p>
          <a:p>
            <a:pPr algn="ctr"/>
            <a:endParaRPr lang="es-ES" sz="1400" dirty="0" smtClean="0"/>
          </a:p>
        </p:txBody>
      </p:sp>
      <p:sp>
        <p:nvSpPr>
          <p:cNvPr id="19" name="40 Rectángulo redondeado"/>
          <p:cNvSpPr/>
          <p:nvPr/>
        </p:nvSpPr>
        <p:spPr>
          <a:xfrm>
            <a:off x="457088" y="1231430"/>
            <a:ext cx="1889596" cy="332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i="1" dirty="0" smtClean="0"/>
              <a:t>Acción 0: </a:t>
            </a:r>
            <a:r>
              <a:rPr lang="es-ES" sz="1400" i="1" dirty="0" smtClean="0"/>
              <a:t>encuesta</a:t>
            </a:r>
            <a:endParaRPr lang="es-ES" i="1" dirty="0" smtClean="0"/>
          </a:p>
        </p:txBody>
      </p:sp>
      <p:sp>
        <p:nvSpPr>
          <p:cNvPr id="20" name="41 Rectángulo redondeado"/>
          <p:cNvSpPr/>
          <p:nvPr/>
        </p:nvSpPr>
        <p:spPr>
          <a:xfrm>
            <a:off x="5652120" y="3073808"/>
            <a:ext cx="1151488" cy="91078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i="1" dirty="0"/>
              <a:t>c</a:t>
            </a:r>
            <a:r>
              <a:rPr lang="es-ES" sz="1200" i="1" dirty="0" smtClean="0"/>
              <a:t>ontenidos técnicos difíciles de entender sin  interacción</a:t>
            </a:r>
            <a:endParaRPr lang="es-ES" sz="1600" i="1" dirty="0" smtClean="0"/>
          </a:p>
        </p:txBody>
      </p:sp>
      <p:sp>
        <p:nvSpPr>
          <p:cNvPr id="28" name="57 Rectángulo redondeado"/>
          <p:cNvSpPr/>
          <p:nvPr/>
        </p:nvSpPr>
        <p:spPr>
          <a:xfrm>
            <a:off x="3676908" y="4701219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Innovación</a:t>
            </a:r>
            <a:endParaRPr lang="es-ES" i="1" dirty="0" smtClean="0"/>
          </a:p>
        </p:txBody>
      </p:sp>
      <p:sp>
        <p:nvSpPr>
          <p:cNvPr id="29" name="58 Rectángulo redondeado"/>
          <p:cNvSpPr/>
          <p:nvPr/>
        </p:nvSpPr>
        <p:spPr>
          <a:xfrm>
            <a:off x="2301824" y="4701219"/>
            <a:ext cx="1303076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investigación</a:t>
            </a:r>
            <a:endParaRPr lang="es-ES" i="1" dirty="0" smtClean="0"/>
          </a:p>
        </p:txBody>
      </p:sp>
      <p:sp>
        <p:nvSpPr>
          <p:cNvPr id="30" name="59 Rectángulo redondeado"/>
          <p:cNvSpPr/>
          <p:nvPr/>
        </p:nvSpPr>
        <p:spPr>
          <a:xfrm>
            <a:off x="5631871" y="4220541"/>
            <a:ext cx="2581250" cy="28711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RESPUESTA TECNOLÓGICA</a:t>
            </a:r>
          </a:p>
        </p:txBody>
      </p:sp>
      <p:sp>
        <p:nvSpPr>
          <p:cNvPr id="31" name="60 Rectángulo redondeado"/>
          <p:cNvSpPr/>
          <p:nvPr/>
        </p:nvSpPr>
        <p:spPr>
          <a:xfrm>
            <a:off x="2214397" y="1700808"/>
            <a:ext cx="2646275" cy="76886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 smtClean="0"/>
              <a:t>detección de necesidades específicas </a:t>
            </a:r>
          </a:p>
          <a:p>
            <a:pPr algn="ctr"/>
            <a:r>
              <a:rPr lang="es-ES" sz="1200" i="1" dirty="0" smtClean="0"/>
              <a:t>(alumnado y egresados</a:t>
            </a:r>
            <a:r>
              <a:rPr lang="es-ES" sz="1600" i="1" dirty="0" smtClean="0"/>
              <a:t>)</a:t>
            </a:r>
            <a:endParaRPr lang="es-ES" sz="2000" i="1" dirty="0" smtClean="0"/>
          </a:p>
        </p:txBody>
      </p:sp>
      <p:sp>
        <p:nvSpPr>
          <p:cNvPr id="32" name="61 Rectángulo redondeado"/>
          <p:cNvSpPr/>
          <p:nvPr/>
        </p:nvSpPr>
        <p:spPr>
          <a:xfrm>
            <a:off x="2214397" y="2923867"/>
            <a:ext cx="2646275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 smtClean="0"/>
              <a:t>formulación de propuestas de formación</a:t>
            </a:r>
            <a:endParaRPr lang="es-ES" sz="2000" i="1" dirty="0" smtClean="0"/>
          </a:p>
        </p:txBody>
      </p:sp>
      <p:sp>
        <p:nvSpPr>
          <p:cNvPr id="33" name="2 Flecha derecha"/>
          <p:cNvSpPr/>
          <p:nvPr/>
        </p:nvSpPr>
        <p:spPr>
          <a:xfrm>
            <a:off x="4972029" y="2610080"/>
            <a:ext cx="432048" cy="11913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64 Flecha doblada"/>
          <p:cNvSpPr/>
          <p:nvPr/>
        </p:nvSpPr>
        <p:spPr>
          <a:xfrm rot="10800000" flipH="1">
            <a:off x="1306034" y="1694299"/>
            <a:ext cx="841465" cy="523764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8" name="65 Flecha derecha"/>
          <p:cNvSpPr/>
          <p:nvPr/>
        </p:nvSpPr>
        <p:spPr>
          <a:xfrm rot="5400000">
            <a:off x="3332175" y="1795848"/>
            <a:ext cx="432048" cy="18830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23751" y="1790676"/>
            <a:ext cx="176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>
                <a:solidFill>
                  <a:schemeClr val="bg2">
                    <a:lumMod val="25000"/>
                  </a:schemeClr>
                </a:solidFill>
              </a:rPr>
              <a:t>análisis de </a:t>
            </a:r>
            <a:endParaRPr lang="es-ES" sz="12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sz="1200" i="1" dirty="0" smtClean="0">
                <a:solidFill>
                  <a:schemeClr val="bg2">
                    <a:lumMod val="25000"/>
                  </a:schemeClr>
                </a:solidFill>
              </a:rPr>
              <a:t>resultados</a:t>
            </a:r>
            <a:endParaRPr lang="es-ES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41 Rectángulo redondeado"/>
          <p:cNvSpPr/>
          <p:nvPr/>
        </p:nvSpPr>
        <p:spPr>
          <a:xfrm>
            <a:off x="6900832" y="3073807"/>
            <a:ext cx="1199560" cy="91078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i="1" dirty="0" smtClean="0"/>
              <a:t>herramientas </a:t>
            </a:r>
            <a:r>
              <a:rPr lang="es-ES" dirty="0" smtClean="0"/>
              <a:t>BIM</a:t>
            </a:r>
            <a:endParaRPr lang="es-ES" sz="1600" dirty="0" smtClean="0"/>
          </a:p>
        </p:txBody>
      </p:sp>
      <p:sp>
        <p:nvSpPr>
          <p:cNvPr id="40" name="2 Flecha derecha"/>
          <p:cNvSpPr/>
          <p:nvPr/>
        </p:nvSpPr>
        <p:spPr>
          <a:xfrm rot="10800000">
            <a:off x="4868752" y="3768406"/>
            <a:ext cx="432048" cy="11913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 redondeado"/>
          <p:cNvSpPr/>
          <p:nvPr/>
        </p:nvSpPr>
        <p:spPr>
          <a:xfrm>
            <a:off x="2346684" y="4094629"/>
            <a:ext cx="2354456" cy="5269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i="1" dirty="0">
                <a:solidFill>
                  <a:schemeClr val="dk1"/>
                </a:solidFill>
              </a:rPr>
              <a:t>Acciones 1 y 2: </a:t>
            </a:r>
            <a:r>
              <a:rPr lang="es-ES" sz="1400" i="1" dirty="0">
                <a:solidFill>
                  <a:schemeClr val="dk1"/>
                </a:solidFill>
              </a:rPr>
              <a:t>formación del profesorado</a:t>
            </a:r>
          </a:p>
        </p:txBody>
      </p:sp>
      <p:sp>
        <p:nvSpPr>
          <p:cNvPr id="42" name="65 Flecha derecha"/>
          <p:cNvSpPr/>
          <p:nvPr/>
        </p:nvSpPr>
        <p:spPr>
          <a:xfrm rot="5400000">
            <a:off x="3325695" y="2859921"/>
            <a:ext cx="432048" cy="18830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65 Flecha derecha"/>
          <p:cNvSpPr/>
          <p:nvPr/>
        </p:nvSpPr>
        <p:spPr>
          <a:xfrm rot="5400000">
            <a:off x="3334171" y="4368828"/>
            <a:ext cx="432048" cy="18830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59 Rectángulo redondeado"/>
          <p:cNvSpPr/>
          <p:nvPr/>
        </p:nvSpPr>
        <p:spPr>
          <a:xfrm>
            <a:off x="4937239" y="5589240"/>
            <a:ext cx="2581250" cy="28711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estrategias BIM en aula</a:t>
            </a:r>
          </a:p>
        </p:txBody>
      </p:sp>
      <p:sp>
        <p:nvSpPr>
          <p:cNvPr id="46" name="59 Rectángulo redondeado"/>
          <p:cNvSpPr/>
          <p:nvPr/>
        </p:nvSpPr>
        <p:spPr>
          <a:xfrm>
            <a:off x="4931795" y="5930654"/>
            <a:ext cx="2581250" cy="28711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actividades didácticas</a:t>
            </a:r>
          </a:p>
        </p:txBody>
      </p:sp>
      <p:sp>
        <p:nvSpPr>
          <p:cNvPr id="47" name="40 Rectángulo redondeado"/>
          <p:cNvSpPr/>
          <p:nvPr/>
        </p:nvSpPr>
        <p:spPr>
          <a:xfrm>
            <a:off x="2346684" y="5651808"/>
            <a:ext cx="2354456" cy="5269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i="1" dirty="0">
                <a:solidFill>
                  <a:schemeClr val="dk1"/>
                </a:solidFill>
              </a:rPr>
              <a:t>Acciones </a:t>
            </a:r>
            <a:r>
              <a:rPr lang="es-ES" sz="1000" i="1" dirty="0" smtClean="0"/>
              <a:t>3 </a:t>
            </a:r>
            <a:r>
              <a:rPr lang="es-ES" sz="1000" i="1" dirty="0" smtClean="0">
                <a:solidFill>
                  <a:schemeClr val="dk1"/>
                </a:solidFill>
              </a:rPr>
              <a:t>y 4: </a:t>
            </a:r>
            <a:r>
              <a:rPr lang="es-ES" sz="1400" i="1" dirty="0" smtClean="0">
                <a:solidFill>
                  <a:schemeClr val="dk1"/>
                </a:solidFill>
              </a:rPr>
              <a:t>aplicación práctica</a:t>
            </a:r>
            <a:endParaRPr lang="es-ES" sz="1400" i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  <p:bldP spid="2" grpId="0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399741"/>
            <a:ext cx="4514732" cy="601964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" y="347464"/>
            <a:ext cx="4139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PROYECTO DE INNOVACIÓN. PLAN BIM</a:t>
            </a:r>
          </a:p>
          <a:p>
            <a:pPr lvl="1"/>
            <a:r>
              <a:rPr lang="es-ES" sz="1400" b="1" i="1" dirty="0" smtClean="0">
                <a:solidFill>
                  <a:schemeClr val="bg1">
                    <a:lumMod val="50000"/>
                  </a:schemeClr>
                </a:solidFill>
              </a:rPr>
              <a:t>2.	Metodología</a:t>
            </a:r>
            <a:endParaRPr lang="es-E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0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14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15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sp>
        <p:nvSpPr>
          <p:cNvPr id="18" name="24 Rectángulo redondeado"/>
          <p:cNvSpPr/>
          <p:nvPr/>
        </p:nvSpPr>
        <p:spPr>
          <a:xfrm>
            <a:off x="5548825" y="2344271"/>
            <a:ext cx="2664296" cy="1800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modelo de preguntas</a:t>
            </a:r>
          </a:p>
          <a:p>
            <a:pPr algn="ctr"/>
            <a:r>
              <a:rPr lang="es-ES" sz="1400" dirty="0" smtClean="0"/>
              <a:t>PROBLEMA </a:t>
            </a:r>
            <a:r>
              <a:rPr lang="es-ES" sz="1400" dirty="0" smtClean="0">
                <a:sym typeface="Wingdings" panose="05000000000000000000" pitchFamily="2" charset="2"/>
              </a:rPr>
              <a:t> SOLUCIÓN</a:t>
            </a:r>
          </a:p>
          <a:p>
            <a:pPr algn="ctr"/>
            <a:endParaRPr lang="es-ES" sz="1400" dirty="0">
              <a:sym typeface="Wingdings" panose="05000000000000000000" pitchFamily="2" charset="2"/>
            </a:endParaRPr>
          </a:p>
          <a:p>
            <a:pPr algn="ctr"/>
            <a:endParaRPr lang="es-ES" sz="1400" dirty="0" smtClean="0">
              <a:sym typeface="Wingdings" panose="05000000000000000000" pitchFamily="2" charset="2"/>
            </a:endParaRPr>
          </a:p>
          <a:p>
            <a:pPr algn="ctr"/>
            <a:endParaRPr lang="es-ES" sz="1400" dirty="0">
              <a:sym typeface="Wingdings" panose="05000000000000000000" pitchFamily="2" charset="2"/>
            </a:endParaRPr>
          </a:p>
          <a:p>
            <a:pPr algn="ctr"/>
            <a:endParaRPr lang="es-ES" sz="1400" dirty="0" smtClean="0">
              <a:sym typeface="Wingdings" panose="05000000000000000000" pitchFamily="2" charset="2"/>
            </a:endParaRPr>
          </a:p>
          <a:p>
            <a:pPr algn="ctr"/>
            <a:endParaRPr lang="es-ES" sz="1400" dirty="0" smtClean="0"/>
          </a:p>
        </p:txBody>
      </p:sp>
      <p:sp>
        <p:nvSpPr>
          <p:cNvPr id="19" name="40 Rectángulo redondeado"/>
          <p:cNvSpPr/>
          <p:nvPr/>
        </p:nvSpPr>
        <p:spPr>
          <a:xfrm>
            <a:off x="457088" y="1231430"/>
            <a:ext cx="1889596" cy="332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i="1" dirty="0" smtClean="0"/>
              <a:t>Acción 0: </a:t>
            </a:r>
            <a:r>
              <a:rPr lang="es-ES" sz="1400" i="1" dirty="0" smtClean="0"/>
              <a:t>encuesta</a:t>
            </a:r>
            <a:endParaRPr lang="es-ES" i="1" dirty="0" smtClean="0"/>
          </a:p>
        </p:txBody>
      </p:sp>
      <p:sp>
        <p:nvSpPr>
          <p:cNvPr id="20" name="41 Rectángulo redondeado"/>
          <p:cNvSpPr/>
          <p:nvPr/>
        </p:nvSpPr>
        <p:spPr>
          <a:xfrm>
            <a:off x="5652120" y="3073808"/>
            <a:ext cx="1151488" cy="91078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i="1" dirty="0"/>
              <a:t>c</a:t>
            </a:r>
            <a:r>
              <a:rPr lang="es-ES" sz="1200" i="1" dirty="0" smtClean="0"/>
              <a:t>ontenidos técnicos difíciles de entender sin  interacción</a:t>
            </a:r>
            <a:endParaRPr lang="es-ES" sz="1600" i="1" dirty="0" smtClean="0"/>
          </a:p>
        </p:txBody>
      </p:sp>
      <p:sp>
        <p:nvSpPr>
          <p:cNvPr id="28" name="57 Rectángulo redondeado"/>
          <p:cNvSpPr/>
          <p:nvPr/>
        </p:nvSpPr>
        <p:spPr>
          <a:xfrm>
            <a:off x="3676908" y="4701219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Innovación</a:t>
            </a:r>
            <a:endParaRPr lang="es-ES" i="1" dirty="0" smtClean="0"/>
          </a:p>
        </p:txBody>
      </p:sp>
      <p:sp>
        <p:nvSpPr>
          <p:cNvPr id="29" name="58 Rectángulo redondeado"/>
          <p:cNvSpPr/>
          <p:nvPr/>
        </p:nvSpPr>
        <p:spPr>
          <a:xfrm>
            <a:off x="2301824" y="4701219"/>
            <a:ext cx="1303076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investigación</a:t>
            </a:r>
            <a:endParaRPr lang="es-ES" i="1" dirty="0" smtClean="0"/>
          </a:p>
        </p:txBody>
      </p:sp>
      <p:sp>
        <p:nvSpPr>
          <p:cNvPr id="30" name="59 Rectángulo redondeado"/>
          <p:cNvSpPr/>
          <p:nvPr/>
        </p:nvSpPr>
        <p:spPr>
          <a:xfrm>
            <a:off x="5631871" y="4220541"/>
            <a:ext cx="2581250" cy="28711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RESPUESTA TECNOLÓGICA</a:t>
            </a:r>
          </a:p>
        </p:txBody>
      </p:sp>
      <p:sp>
        <p:nvSpPr>
          <p:cNvPr id="31" name="60 Rectángulo redondeado"/>
          <p:cNvSpPr/>
          <p:nvPr/>
        </p:nvSpPr>
        <p:spPr>
          <a:xfrm>
            <a:off x="2214397" y="1700808"/>
            <a:ext cx="2646275" cy="76886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 smtClean="0"/>
              <a:t>detección de necesidades específicas </a:t>
            </a:r>
          </a:p>
          <a:p>
            <a:pPr algn="ctr"/>
            <a:r>
              <a:rPr lang="es-ES" sz="1200" i="1" dirty="0" smtClean="0"/>
              <a:t>(alumnado y egresados</a:t>
            </a:r>
            <a:r>
              <a:rPr lang="es-ES" sz="1600" i="1" dirty="0" smtClean="0"/>
              <a:t>)</a:t>
            </a:r>
            <a:endParaRPr lang="es-ES" sz="2000" i="1" dirty="0" smtClean="0"/>
          </a:p>
        </p:txBody>
      </p:sp>
      <p:sp>
        <p:nvSpPr>
          <p:cNvPr id="32" name="61 Rectángulo redondeado"/>
          <p:cNvSpPr/>
          <p:nvPr/>
        </p:nvSpPr>
        <p:spPr>
          <a:xfrm>
            <a:off x="2214397" y="2923867"/>
            <a:ext cx="2646275" cy="57606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i="1" dirty="0" smtClean="0"/>
              <a:t>formulación de propuestas de formación</a:t>
            </a:r>
            <a:endParaRPr lang="es-ES" sz="2000" i="1" dirty="0" smtClean="0"/>
          </a:p>
        </p:txBody>
      </p:sp>
      <p:sp>
        <p:nvSpPr>
          <p:cNvPr id="33" name="2 Flecha derecha"/>
          <p:cNvSpPr/>
          <p:nvPr/>
        </p:nvSpPr>
        <p:spPr>
          <a:xfrm>
            <a:off x="4972029" y="2610080"/>
            <a:ext cx="432048" cy="11913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64 Flecha doblada"/>
          <p:cNvSpPr/>
          <p:nvPr/>
        </p:nvSpPr>
        <p:spPr>
          <a:xfrm rot="10800000" flipH="1">
            <a:off x="1306034" y="1694299"/>
            <a:ext cx="841465" cy="523764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8" name="65 Flecha derecha"/>
          <p:cNvSpPr/>
          <p:nvPr/>
        </p:nvSpPr>
        <p:spPr>
          <a:xfrm rot="5400000">
            <a:off x="3332175" y="1795848"/>
            <a:ext cx="432048" cy="18830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23751" y="1790676"/>
            <a:ext cx="176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>
                <a:solidFill>
                  <a:schemeClr val="bg2">
                    <a:lumMod val="25000"/>
                  </a:schemeClr>
                </a:solidFill>
              </a:rPr>
              <a:t>análisis de </a:t>
            </a:r>
            <a:endParaRPr lang="es-ES" sz="12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sz="1200" i="1" dirty="0" smtClean="0">
                <a:solidFill>
                  <a:schemeClr val="bg2">
                    <a:lumMod val="25000"/>
                  </a:schemeClr>
                </a:solidFill>
              </a:rPr>
              <a:t>resultados</a:t>
            </a:r>
            <a:endParaRPr lang="es-ES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9" name="41 Rectángulo redondeado"/>
          <p:cNvSpPr/>
          <p:nvPr/>
        </p:nvSpPr>
        <p:spPr>
          <a:xfrm>
            <a:off x="6900832" y="3073807"/>
            <a:ext cx="1199560" cy="91078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i="1" dirty="0" smtClean="0"/>
              <a:t>herramientas </a:t>
            </a:r>
            <a:r>
              <a:rPr lang="es-ES" dirty="0" smtClean="0"/>
              <a:t>BIM</a:t>
            </a:r>
            <a:endParaRPr lang="es-ES" sz="1600" dirty="0" smtClean="0"/>
          </a:p>
        </p:txBody>
      </p:sp>
      <p:sp>
        <p:nvSpPr>
          <p:cNvPr id="40" name="2 Flecha derecha"/>
          <p:cNvSpPr/>
          <p:nvPr/>
        </p:nvSpPr>
        <p:spPr>
          <a:xfrm rot="10800000">
            <a:off x="4868752" y="3768406"/>
            <a:ext cx="432048" cy="11913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 redondeado"/>
          <p:cNvSpPr/>
          <p:nvPr/>
        </p:nvSpPr>
        <p:spPr>
          <a:xfrm>
            <a:off x="2346684" y="4094629"/>
            <a:ext cx="2354456" cy="5269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i="1" dirty="0">
                <a:solidFill>
                  <a:schemeClr val="dk1"/>
                </a:solidFill>
              </a:rPr>
              <a:t>Acciones 1 y 2: </a:t>
            </a:r>
            <a:r>
              <a:rPr lang="es-ES" sz="1400" i="1" dirty="0">
                <a:solidFill>
                  <a:schemeClr val="dk1"/>
                </a:solidFill>
              </a:rPr>
              <a:t>formación del profesorado</a:t>
            </a:r>
          </a:p>
        </p:txBody>
      </p:sp>
      <p:sp>
        <p:nvSpPr>
          <p:cNvPr id="42" name="65 Flecha derecha"/>
          <p:cNvSpPr/>
          <p:nvPr/>
        </p:nvSpPr>
        <p:spPr>
          <a:xfrm rot="5400000">
            <a:off x="3325695" y="2859921"/>
            <a:ext cx="432048" cy="18830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65 Flecha derecha"/>
          <p:cNvSpPr/>
          <p:nvPr/>
        </p:nvSpPr>
        <p:spPr>
          <a:xfrm rot="5400000">
            <a:off x="3334171" y="4368828"/>
            <a:ext cx="432048" cy="18830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59 Rectángulo redondeado"/>
          <p:cNvSpPr/>
          <p:nvPr/>
        </p:nvSpPr>
        <p:spPr>
          <a:xfrm>
            <a:off x="4937239" y="5589240"/>
            <a:ext cx="2581250" cy="28711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estrategias BIM en aula</a:t>
            </a:r>
          </a:p>
        </p:txBody>
      </p:sp>
      <p:sp>
        <p:nvSpPr>
          <p:cNvPr id="46" name="59 Rectángulo redondeado"/>
          <p:cNvSpPr/>
          <p:nvPr/>
        </p:nvSpPr>
        <p:spPr>
          <a:xfrm>
            <a:off x="4931795" y="5930654"/>
            <a:ext cx="2581250" cy="28711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actividades didácticas</a:t>
            </a:r>
          </a:p>
        </p:txBody>
      </p:sp>
      <p:sp>
        <p:nvSpPr>
          <p:cNvPr id="47" name="40 Rectángulo redondeado"/>
          <p:cNvSpPr/>
          <p:nvPr/>
        </p:nvSpPr>
        <p:spPr>
          <a:xfrm>
            <a:off x="2346684" y="5651808"/>
            <a:ext cx="2354456" cy="5269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i="1" dirty="0">
                <a:solidFill>
                  <a:schemeClr val="dk1"/>
                </a:solidFill>
              </a:rPr>
              <a:t>Acciones </a:t>
            </a:r>
            <a:r>
              <a:rPr lang="es-ES" sz="1000" i="1" dirty="0" smtClean="0"/>
              <a:t>3 </a:t>
            </a:r>
            <a:r>
              <a:rPr lang="es-ES" sz="1000" i="1" dirty="0" smtClean="0">
                <a:solidFill>
                  <a:schemeClr val="dk1"/>
                </a:solidFill>
              </a:rPr>
              <a:t>y 4: </a:t>
            </a:r>
            <a:r>
              <a:rPr lang="es-ES" sz="1400" i="1" dirty="0" smtClean="0">
                <a:solidFill>
                  <a:schemeClr val="dk1"/>
                </a:solidFill>
              </a:rPr>
              <a:t>aplicación práctica</a:t>
            </a:r>
            <a:endParaRPr lang="es-ES" sz="1400" i="1" dirty="0">
              <a:solidFill>
                <a:schemeClr val="dk1"/>
              </a:solidFill>
            </a:endParaRPr>
          </a:p>
        </p:txBody>
      </p:sp>
      <p:sp>
        <p:nvSpPr>
          <p:cNvPr id="48" name="64 Flecha doblada"/>
          <p:cNvSpPr/>
          <p:nvPr/>
        </p:nvSpPr>
        <p:spPr>
          <a:xfrm rot="5400000" flipH="1" flipV="1">
            <a:off x="1428947" y="5368379"/>
            <a:ext cx="547571" cy="864096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423751" y="5638311"/>
            <a:ext cx="176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>
                <a:solidFill>
                  <a:schemeClr val="bg2">
                    <a:lumMod val="25000"/>
                  </a:schemeClr>
                </a:solidFill>
              </a:rPr>
              <a:t>análisis de </a:t>
            </a:r>
            <a:endParaRPr lang="es-ES" sz="12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ES" sz="1200" i="1" dirty="0" smtClean="0">
                <a:solidFill>
                  <a:schemeClr val="bg2">
                    <a:lumMod val="25000"/>
                  </a:schemeClr>
                </a:solidFill>
              </a:rPr>
              <a:t>resultados</a:t>
            </a:r>
            <a:endParaRPr lang="es-ES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24 Rectángulo redondeado"/>
          <p:cNvSpPr/>
          <p:nvPr/>
        </p:nvSpPr>
        <p:spPr>
          <a:xfrm>
            <a:off x="69738" y="3233723"/>
            <a:ext cx="2664296" cy="1800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modelo de preguntas</a:t>
            </a:r>
          </a:p>
          <a:p>
            <a:pPr algn="ctr"/>
            <a:r>
              <a:rPr lang="es-ES" sz="1400" dirty="0" smtClean="0"/>
              <a:t>PROBLEMA </a:t>
            </a:r>
            <a:r>
              <a:rPr lang="es-ES" sz="1400" dirty="0" smtClean="0">
                <a:sym typeface="Wingdings" panose="05000000000000000000" pitchFamily="2" charset="2"/>
              </a:rPr>
              <a:t> SOLUCIÓN</a:t>
            </a:r>
          </a:p>
          <a:p>
            <a:pPr algn="ctr"/>
            <a:endParaRPr lang="es-ES" sz="1400" dirty="0">
              <a:sym typeface="Wingdings" panose="05000000000000000000" pitchFamily="2" charset="2"/>
            </a:endParaRPr>
          </a:p>
          <a:p>
            <a:pPr algn="ctr"/>
            <a:endParaRPr lang="es-ES" sz="1400" dirty="0" smtClean="0">
              <a:sym typeface="Wingdings" panose="05000000000000000000" pitchFamily="2" charset="2"/>
            </a:endParaRPr>
          </a:p>
          <a:p>
            <a:pPr algn="ctr"/>
            <a:endParaRPr lang="es-ES" sz="1400" dirty="0">
              <a:sym typeface="Wingdings" panose="05000000000000000000" pitchFamily="2" charset="2"/>
            </a:endParaRPr>
          </a:p>
          <a:p>
            <a:pPr algn="ctr"/>
            <a:endParaRPr lang="es-ES" sz="1400" dirty="0" smtClean="0">
              <a:sym typeface="Wingdings" panose="05000000000000000000" pitchFamily="2" charset="2"/>
            </a:endParaRPr>
          </a:p>
          <a:p>
            <a:pPr algn="ctr"/>
            <a:endParaRPr lang="es-ES" sz="1400" dirty="0" smtClean="0"/>
          </a:p>
        </p:txBody>
      </p:sp>
      <p:sp>
        <p:nvSpPr>
          <p:cNvPr id="51" name="58 Rectángulo redondeado"/>
          <p:cNvSpPr/>
          <p:nvPr/>
        </p:nvSpPr>
        <p:spPr>
          <a:xfrm>
            <a:off x="98810" y="5145776"/>
            <a:ext cx="2635224" cy="29944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investigación</a:t>
            </a:r>
            <a:endParaRPr lang="es-ES" i="1" dirty="0" smtClean="0"/>
          </a:p>
        </p:txBody>
      </p:sp>
      <p:sp>
        <p:nvSpPr>
          <p:cNvPr id="52" name="41 Rectángulo redondeado"/>
          <p:cNvSpPr/>
          <p:nvPr/>
        </p:nvSpPr>
        <p:spPr>
          <a:xfrm>
            <a:off x="1472259" y="3958997"/>
            <a:ext cx="1151488" cy="91078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/>
              <a:t>TRADICIÓN</a:t>
            </a:r>
          </a:p>
          <a:p>
            <a:pPr algn="ctr"/>
            <a:endParaRPr lang="es-ES" sz="1200" b="1" dirty="0" smtClean="0"/>
          </a:p>
          <a:p>
            <a:pPr algn="ctr"/>
            <a:r>
              <a:rPr lang="es-ES" sz="1200" i="1" dirty="0" smtClean="0"/>
              <a:t>“saber hacer”</a:t>
            </a:r>
            <a:endParaRPr lang="es-ES" sz="1600" i="1" dirty="0" smtClean="0"/>
          </a:p>
        </p:txBody>
      </p:sp>
      <p:sp>
        <p:nvSpPr>
          <p:cNvPr id="53" name="41 Rectángulo redondeado"/>
          <p:cNvSpPr/>
          <p:nvPr/>
        </p:nvSpPr>
        <p:spPr>
          <a:xfrm>
            <a:off x="192211" y="3958996"/>
            <a:ext cx="1151488" cy="91078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200" b="1" dirty="0" smtClean="0"/>
              <a:t>VIRTUAL</a:t>
            </a:r>
          </a:p>
          <a:p>
            <a:pPr algn="ctr"/>
            <a:endParaRPr lang="es-ES" sz="900" b="1" dirty="0" smtClean="0"/>
          </a:p>
          <a:p>
            <a:pPr algn="ctr"/>
            <a:r>
              <a:rPr lang="es-ES" sz="1200" i="1" dirty="0" smtClean="0"/>
              <a:t>falsa sensación conocimiento</a:t>
            </a:r>
            <a:endParaRPr lang="es-ES" sz="1600" i="1" dirty="0" smtClean="0"/>
          </a:p>
        </p:txBody>
      </p:sp>
      <p:sp>
        <p:nvSpPr>
          <p:cNvPr id="54" name="65 Flecha derecha"/>
          <p:cNvSpPr/>
          <p:nvPr/>
        </p:nvSpPr>
        <p:spPr>
          <a:xfrm>
            <a:off x="2714198" y="3230822"/>
            <a:ext cx="432048" cy="18830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1400" dirty="0" smtClean="0"/>
              <a:t>problemas</a:t>
            </a:r>
            <a:endParaRPr lang="es-ES" sz="1400" dirty="0"/>
          </a:p>
        </p:txBody>
      </p:sp>
      <p:sp>
        <p:nvSpPr>
          <p:cNvPr id="55" name="57 Rectángulo redondeado"/>
          <p:cNvSpPr/>
          <p:nvPr/>
        </p:nvSpPr>
        <p:spPr>
          <a:xfrm>
            <a:off x="3280413" y="3655494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seguridad</a:t>
            </a:r>
            <a:endParaRPr lang="es-ES" i="1" dirty="0" smtClean="0"/>
          </a:p>
        </p:txBody>
      </p:sp>
      <p:sp>
        <p:nvSpPr>
          <p:cNvPr id="56" name="57 Rectángulo redondeado"/>
          <p:cNvSpPr/>
          <p:nvPr/>
        </p:nvSpPr>
        <p:spPr>
          <a:xfrm>
            <a:off x="3280413" y="4037169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uso</a:t>
            </a:r>
            <a:endParaRPr lang="es-ES" i="1" dirty="0" smtClean="0"/>
          </a:p>
        </p:txBody>
      </p:sp>
      <p:sp>
        <p:nvSpPr>
          <p:cNvPr id="57" name="57 Rectángulo redondeado"/>
          <p:cNvSpPr/>
          <p:nvPr/>
        </p:nvSpPr>
        <p:spPr>
          <a:xfrm>
            <a:off x="3280413" y="4403949"/>
            <a:ext cx="1087052" cy="288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i="1" dirty="0" smtClean="0"/>
              <a:t>aplicabilidad</a:t>
            </a:r>
          </a:p>
        </p:txBody>
      </p:sp>
      <p:sp>
        <p:nvSpPr>
          <p:cNvPr id="58" name="65 Flecha derecha"/>
          <p:cNvSpPr/>
          <p:nvPr/>
        </p:nvSpPr>
        <p:spPr>
          <a:xfrm rot="16200000">
            <a:off x="1200398" y="2172015"/>
            <a:ext cx="432048" cy="18830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40 Rectángulo redondeado"/>
          <p:cNvSpPr/>
          <p:nvPr/>
        </p:nvSpPr>
        <p:spPr>
          <a:xfrm>
            <a:off x="292659" y="2317759"/>
            <a:ext cx="2354456" cy="5269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i="1" dirty="0">
                <a:solidFill>
                  <a:schemeClr val="dk1"/>
                </a:solidFill>
              </a:rPr>
              <a:t>Acciones </a:t>
            </a:r>
            <a:r>
              <a:rPr lang="es-ES" sz="1000" i="1" dirty="0"/>
              <a:t>5</a:t>
            </a:r>
            <a:r>
              <a:rPr lang="es-ES" sz="1000" i="1" dirty="0" smtClean="0"/>
              <a:t> </a:t>
            </a:r>
            <a:r>
              <a:rPr lang="es-ES" sz="1000" i="1" dirty="0" smtClean="0">
                <a:solidFill>
                  <a:schemeClr val="dk1"/>
                </a:solidFill>
              </a:rPr>
              <a:t>y 6: </a:t>
            </a:r>
            <a:r>
              <a:rPr lang="es-ES" sz="1400" i="1" dirty="0" smtClean="0">
                <a:solidFill>
                  <a:schemeClr val="dk1"/>
                </a:solidFill>
              </a:rPr>
              <a:t>consolidación</a:t>
            </a:r>
            <a:endParaRPr lang="es-ES" sz="1400" i="1" dirty="0">
              <a:solidFill>
                <a:schemeClr val="dk1"/>
              </a:solidFill>
            </a:endParaRPr>
          </a:p>
        </p:txBody>
      </p:sp>
      <p:sp>
        <p:nvSpPr>
          <p:cNvPr id="60" name="41 Rectángulo redondeado"/>
          <p:cNvSpPr/>
          <p:nvPr/>
        </p:nvSpPr>
        <p:spPr>
          <a:xfrm>
            <a:off x="274247" y="1136265"/>
            <a:ext cx="2981767" cy="104538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200" b="1" dirty="0" smtClean="0"/>
              <a:t>PROTOCOLO</a:t>
            </a:r>
          </a:p>
          <a:p>
            <a:pPr algn="ctr"/>
            <a:endParaRPr lang="es-ES" sz="900" b="1" dirty="0" smtClean="0"/>
          </a:p>
          <a:p>
            <a:pPr algn="ctr"/>
            <a:r>
              <a:rPr lang="es-ES" sz="1200" i="1" dirty="0" smtClean="0"/>
              <a:t>difusión de resultados para la adaptación metodológica a otras materias</a:t>
            </a:r>
            <a:endParaRPr lang="es-ES" sz="1600" i="1" dirty="0" smtClean="0"/>
          </a:p>
        </p:txBody>
      </p:sp>
      <p:sp>
        <p:nvSpPr>
          <p:cNvPr id="61" name="41 Rectángulo redondeado"/>
          <p:cNvSpPr/>
          <p:nvPr/>
        </p:nvSpPr>
        <p:spPr>
          <a:xfrm>
            <a:off x="3381618" y="1111399"/>
            <a:ext cx="2981767" cy="104538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200" b="1" dirty="0" smtClean="0"/>
              <a:t>PLAN DE FORMACIÓN</a:t>
            </a:r>
          </a:p>
          <a:p>
            <a:pPr algn="ctr"/>
            <a:endParaRPr lang="es-ES" sz="900" b="1" dirty="0" smtClean="0"/>
          </a:p>
          <a:p>
            <a:pPr algn="ctr"/>
            <a:r>
              <a:rPr lang="es-ES" sz="1200" i="1" dirty="0" smtClean="0"/>
              <a:t>formación continua de los agentes intervinientes en el proceso de enseñanza-aprendizaje</a:t>
            </a:r>
            <a:endParaRPr lang="es-ES" sz="1600" i="1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3022328" y="1200942"/>
            <a:ext cx="79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bg2">
                    <a:lumMod val="25000"/>
                  </a:schemeClr>
                </a:solidFill>
              </a:rPr>
              <a:t>+</a:t>
            </a:r>
            <a:endParaRPr lang="es-ES" sz="5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4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  <p:bldP spid="2" grpId="0"/>
      <p:bldP spid="39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399741"/>
            <a:ext cx="4514732" cy="601964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7544" y="620688"/>
            <a:ext cx="55446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959487"/>
                </a:solidFill>
              </a:rPr>
              <a:t>Introducción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Objetivos</a:t>
            </a:r>
          </a:p>
          <a:p>
            <a:pPr marL="342900" indent="-342900">
              <a:buFont typeface="+mj-lt"/>
              <a:buAutoNum type="arabicPeriod"/>
            </a:pPr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959487"/>
                </a:solidFill>
              </a:rPr>
              <a:t>Recursos educativos en materias técnicas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Preocupación </a:t>
            </a:r>
            <a:r>
              <a:rPr lang="es-ES" sz="1600" dirty="0">
                <a:solidFill>
                  <a:srgbClr val="959487"/>
                </a:solidFill>
              </a:rPr>
              <a:t>temática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Adaptación tecnológica de los contenidos</a:t>
            </a:r>
          </a:p>
          <a:p>
            <a:pPr marL="342900" indent="-342900">
              <a:buFont typeface="+mj-lt"/>
              <a:buAutoNum type="arabicPeriod"/>
            </a:pPr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959487"/>
                </a:solidFill>
              </a:rPr>
              <a:t>Innovación en Acondicionamiento e Instalaciones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Modelos de aprendizaje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Fomento del aprendizaje a través de BIM</a:t>
            </a:r>
          </a:p>
          <a:p>
            <a:pPr lvl="1"/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959487"/>
                </a:solidFill>
              </a:rPr>
              <a:t>Proyecto de Innovación. Plan BIM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Propuesta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Metodología</a:t>
            </a:r>
            <a:endParaRPr lang="es-ES" sz="1600" dirty="0">
              <a:solidFill>
                <a:srgbClr val="959487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Planificación del PID</a:t>
            </a:r>
            <a:endParaRPr lang="es-ES" sz="1600" dirty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959487"/>
                </a:solidFill>
              </a:rPr>
              <a:t>Conclusiones y bibliografía</a:t>
            </a:r>
          </a:p>
          <a:p>
            <a:pPr marL="800100" lvl="1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4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15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399741"/>
            <a:ext cx="4514732" cy="601964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" y="347464"/>
            <a:ext cx="4139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PROYECTO DE INNOVACIÓN. PLAN BIM</a:t>
            </a:r>
          </a:p>
          <a:p>
            <a:pPr lvl="1"/>
            <a:r>
              <a:rPr lang="es-ES" sz="1400" b="1" i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s-ES" sz="1400" b="1" i="1" dirty="0" smtClean="0">
                <a:solidFill>
                  <a:schemeClr val="bg1">
                    <a:lumMod val="50000"/>
                  </a:schemeClr>
                </a:solidFill>
              </a:rPr>
              <a:t>.	Planificación del PID</a:t>
            </a:r>
            <a:endParaRPr lang="es-E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0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14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15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sp>
        <p:nvSpPr>
          <p:cNvPr id="8" name="16 Rectángulo redondeado"/>
          <p:cNvSpPr/>
          <p:nvPr/>
        </p:nvSpPr>
        <p:spPr>
          <a:xfrm>
            <a:off x="1187624" y="939316"/>
            <a:ext cx="4392488" cy="3738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3 FASES CONSECUTIVAS</a:t>
            </a:r>
          </a:p>
        </p:txBody>
      </p:sp>
      <p:sp>
        <p:nvSpPr>
          <p:cNvPr id="11" name="17 Rectángulo redondeado"/>
          <p:cNvSpPr/>
          <p:nvPr/>
        </p:nvSpPr>
        <p:spPr>
          <a:xfrm>
            <a:off x="611560" y="2000694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Fase inicial: </a:t>
            </a:r>
            <a:r>
              <a:rPr lang="es-ES" sz="2000" b="1" dirty="0" smtClean="0"/>
              <a:t>formación </a:t>
            </a:r>
            <a:r>
              <a:rPr lang="es-ES" dirty="0" smtClean="0"/>
              <a:t>del equipo docente</a:t>
            </a:r>
          </a:p>
        </p:txBody>
      </p:sp>
      <p:sp>
        <p:nvSpPr>
          <p:cNvPr id="12" name="18 Rectángulo redondeado"/>
          <p:cNvSpPr/>
          <p:nvPr/>
        </p:nvSpPr>
        <p:spPr>
          <a:xfrm>
            <a:off x="611560" y="4735643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Fase final: </a:t>
            </a:r>
            <a:r>
              <a:rPr lang="es-ES" sz="2000" b="1" dirty="0"/>
              <a:t>consolidación</a:t>
            </a:r>
            <a:r>
              <a:rPr lang="es-ES" dirty="0" smtClean="0"/>
              <a:t>, mejora y adecuación</a:t>
            </a:r>
          </a:p>
        </p:txBody>
      </p:sp>
      <p:sp>
        <p:nvSpPr>
          <p:cNvPr id="16" name="20 Rectángulo redondeado"/>
          <p:cNvSpPr/>
          <p:nvPr/>
        </p:nvSpPr>
        <p:spPr>
          <a:xfrm>
            <a:off x="611560" y="3374813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Fase intermedia: </a:t>
            </a:r>
            <a:r>
              <a:rPr lang="es-ES" sz="2000" b="1" dirty="0"/>
              <a:t>aplicación</a:t>
            </a:r>
            <a:r>
              <a:rPr lang="es-ES" dirty="0" smtClean="0"/>
              <a:t> práctica y verificación</a:t>
            </a:r>
          </a:p>
        </p:txBody>
      </p:sp>
      <p:sp>
        <p:nvSpPr>
          <p:cNvPr id="17" name="17 Rectángulo redondeado"/>
          <p:cNvSpPr/>
          <p:nvPr/>
        </p:nvSpPr>
        <p:spPr>
          <a:xfrm>
            <a:off x="611560" y="1597759"/>
            <a:ext cx="5544616" cy="25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Acción 0: </a:t>
            </a:r>
            <a:r>
              <a:rPr lang="es-ES" sz="2000" b="1" dirty="0" smtClean="0"/>
              <a:t>encuesta </a:t>
            </a:r>
            <a:r>
              <a:rPr lang="es-ES" dirty="0" smtClean="0"/>
              <a:t>de capacitación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611560" y="2624580"/>
            <a:ext cx="5544616" cy="25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Acción 1: </a:t>
            </a:r>
            <a:r>
              <a:rPr lang="es-ES" sz="2000" b="1" dirty="0" smtClean="0"/>
              <a:t>formación </a:t>
            </a:r>
            <a:r>
              <a:rPr lang="es-ES" dirty="0" smtClean="0"/>
              <a:t>autodidacta del coordinador</a:t>
            </a:r>
          </a:p>
        </p:txBody>
      </p:sp>
      <p:sp>
        <p:nvSpPr>
          <p:cNvPr id="19" name="17 Rectángulo redondeado"/>
          <p:cNvSpPr/>
          <p:nvPr/>
        </p:nvSpPr>
        <p:spPr>
          <a:xfrm>
            <a:off x="611560" y="2960976"/>
            <a:ext cx="5544616" cy="25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Acción 2: </a:t>
            </a:r>
            <a:r>
              <a:rPr lang="es-ES" sz="2000" b="1" dirty="0" smtClean="0"/>
              <a:t>formación específica </a:t>
            </a:r>
            <a:r>
              <a:rPr lang="es-ES" dirty="0" smtClean="0"/>
              <a:t>equipo docente</a:t>
            </a:r>
          </a:p>
        </p:txBody>
      </p:sp>
      <p:sp>
        <p:nvSpPr>
          <p:cNvPr id="20" name="17 Rectángulo redondeado"/>
          <p:cNvSpPr/>
          <p:nvPr/>
        </p:nvSpPr>
        <p:spPr>
          <a:xfrm>
            <a:off x="611560" y="3944083"/>
            <a:ext cx="5544616" cy="25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Acción 3: </a:t>
            </a:r>
            <a:r>
              <a:rPr lang="es-ES" sz="2000" b="1" dirty="0" smtClean="0"/>
              <a:t>aplicación </a:t>
            </a:r>
            <a:r>
              <a:rPr lang="es-ES" dirty="0" smtClean="0"/>
              <a:t>estrategias BIM en aula</a:t>
            </a:r>
          </a:p>
        </p:txBody>
      </p:sp>
      <p:sp>
        <p:nvSpPr>
          <p:cNvPr id="21" name="17 Rectángulo redondeado"/>
          <p:cNvSpPr/>
          <p:nvPr/>
        </p:nvSpPr>
        <p:spPr>
          <a:xfrm>
            <a:off x="611560" y="4275314"/>
            <a:ext cx="5544616" cy="25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Acción 4: </a:t>
            </a:r>
            <a:r>
              <a:rPr lang="es-ES" dirty="0"/>
              <a:t>definición </a:t>
            </a:r>
            <a:r>
              <a:rPr lang="es-ES" sz="2000" b="1" dirty="0" smtClean="0"/>
              <a:t>actividades didácticas BIM</a:t>
            </a:r>
            <a:endParaRPr lang="es-ES" dirty="0" smtClean="0"/>
          </a:p>
        </p:txBody>
      </p:sp>
      <p:sp>
        <p:nvSpPr>
          <p:cNvPr id="22" name="17 Rectángulo redondeado"/>
          <p:cNvSpPr/>
          <p:nvPr/>
        </p:nvSpPr>
        <p:spPr>
          <a:xfrm>
            <a:off x="611560" y="5271167"/>
            <a:ext cx="5544616" cy="25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Acción 5: </a:t>
            </a:r>
            <a:r>
              <a:rPr lang="es-ES" sz="2000" b="1" dirty="0" smtClean="0"/>
              <a:t>protocolo </a:t>
            </a:r>
            <a:r>
              <a:rPr lang="es-ES" dirty="0" smtClean="0"/>
              <a:t>transferencia y difusión</a:t>
            </a:r>
          </a:p>
        </p:txBody>
      </p:sp>
      <p:sp>
        <p:nvSpPr>
          <p:cNvPr id="23" name="17 Rectángulo redondeado"/>
          <p:cNvSpPr/>
          <p:nvPr/>
        </p:nvSpPr>
        <p:spPr>
          <a:xfrm>
            <a:off x="611560" y="5602398"/>
            <a:ext cx="5544616" cy="25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Acción 6: </a:t>
            </a:r>
            <a:r>
              <a:rPr lang="es-ES" dirty="0" smtClean="0"/>
              <a:t>propuesta </a:t>
            </a:r>
            <a:r>
              <a:rPr lang="es-ES" sz="2000" b="1" dirty="0" smtClean="0"/>
              <a:t>plan de formación</a:t>
            </a:r>
            <a:endParaRPr lang="es-ES" dirty="0" smtClean="0"/>
          </a:p>
        </p:txBody>
      </p:sp>
      <p:sp>
        <p:nvSpPr>
          <p:cNvPr id="24" name="41 Rectángulo redondeado"/>
          <p:cNvSpPr/>
          <p:nvPr/>
        </p:nvSpPr>
        <p:spPr>
          <a:xfrm>
            <a:off x="611880" y="2408491"/>
            <a:ext cx="5544296" cy="91078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AÑO DE PROYECTO</a:t>
            </a:r>
          </a:p>
          <a:p>
            <a:pPr algn="ctr"/>
            <a:r>
              <a:rPr lang="es-ES" sz="1200" i="1" dirty="0" smtClean="0"/>
              <a:t>proceso de formación en desarrollo</a:t>
            </a:r>
          </a:p>
          <a:p>
            <a:pPr algn="ctr"/>
            <a:r>
              <a:rPr lang="es-ES" sz="1200" i="1" dirty="0" smtClean="0"/>
              <a:t>capacitación del coordinador -definición de estrategias</a:t>
            </a:r>
          </a:p>
          <a:p>
            <a:pPr algn="ctr"/>
            <a:r>
              <a:rPr lang="es-ES" sz="1200" i="1" dirty="0" smtClean="0"/>
              <a:t>requerimiento de adaptación de contenidos</a:t>
            </a:r>
          </a:p>
          <a:p>
            <a:pPr algn="ctr"/>
            <a:r>
              <a:rPr lang="es-ES" sz="1200" i="1" dirty="0" smtClean="0"/>
              <a:t>ALTA COMPLEJIDAD </a:t>
            </a:r>
            <a:endParaRPr lang="es-ES" sz="1600" i="1" dirty="0" smtClean="0"/>
          </a:p>
        </p:txBody>
      </p:sp>
      <p:sp>
        <p:nvSpPr>
          <p:cNvPr id="25" name="41 Rectángulo redondeado"/>
          <p:cNvSpPr/>
          <p:nvPr/>
        </p:nvSpPr>
        <p:spPr>
          <a:xfrm>
            <a:off x="611968" y="3770149"/>
            <a:ext cx="5544296" cy="91078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Y TERCER AÑO DE PROYECTO</a:t>
            </a:r>
          </a:p>
          <a:p>
            <a:pPr algn="ctr"/>
            <a:endParaRPr lang="es-ES" sz="1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200" i="1" dirty="0" smtClean="0"/>
              <a:t>tras fase de </a:t>
            </a:r>
            <a:r>
              <a:rPr lang="es-ES" sz="1200" i="1" dirty="0" smtClean="0"/>
              <a:t>formación del equipo docente</a:t>
            </a:r>
          </a:p>
          <a:p>
            <a:pPr algn="ctr"/>
            <a:r>
              <a:rPr lang="es-ES" sz="1200" i="1" dirty="0" smtClean="0"/>
              <a:t>formulación de estrategias BIM en prácticas docentes</a:t>
            </a:r>
          </a:p>
          <a:p>
            <a:pPr algn="ctr"/>
            <a:r>
              <a:rPr lang="es-ES" sz="1200" i="1" dirty="0" smtClean="0"/>
              <a:t>MEDIA COMPLEJIDAD </a:t>
            </a:r>
            <a:endParaRPr lang="es-ES" sz="1600" i="1" dirty="0" smtClean="0"/>
          </a:p>
        </p:txBody>
      </p:sp>
      <p:sp>
        <p:nvSpPr>
          <p:cNvPr id="26" name="41 Rectángulo redondeado"/>
          <p:cNvSpPr/>
          <p:nvPr/>
        </p:nvSpPr>
        <p:spPr>
          <a:xfrm>
            <a:off x="611560" y="5134258"/>
            <a:ext cx="5544296" cy="91078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 AÑO DE PROYECTO</a:t>
            </a:r>
            <a:r>
              <a:rPr lang="es-ES" sz="1200" dirty="0" smtClean="0"/>
              <a:t> (y sucesivos)</a:t>
            </a:r>
          </a:p>
          <a:p>
            <a:pPr algn="ctr"/>
            <a:endParaRPr lang="es-ES" sz="1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200" i="1" dirty="0" smtClean="0"/>
              <a:t>verificación de resultados y opinión del alumnado</a:t>
            </a:r>
            <a:endParaRPr lang="es-ES" sz="1200" i="1" dirty="0" smtClean="0"/>
          </a:p>
          <a:p>
            <a:pPr algn="ctr"/>
            <a:r>
              <a:rPr lang="es-ES" sz="1200" i="1" dirty="0" smtClean="0"/>
              <a:t>difusión y finalización de PROTOCOLO DE TRANSFERENCIA</a:t>
            </a:r>
          </a:p>
          <a:p>
            <a:pPr algn="ctr"/>
            <a:r>
              <a:rPr lang="es-ES" sz="1200" i="1" dirty="0" smtClean="0"/>
              <a:t>BAJA COMPLEJIDAD </a:t>
            </a:r>
            <a:endParaRPr lang="es-E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9705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399741"/>
            <a:ext cx="4514732" cy="601964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" y="332656"/>
            <a:ext cx="392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ÍNDICE</a:t>
            </a:r>
            <a:endParaRPr lang="es-E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20688"/>
            <a:ext cx="5544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959487"/>
                </a:solidFill>
              </a:rPr>
              <a:t>Introducción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Objetivos</a:t>
            </a:r>
          </a:p>
          <a:p>
            <a:pPr marL="342900" indent="-342900">
              <a:buFont typeface="+mj-lt"/>
              <a:buAutoNum type="arabicPeriod"/>
            </a:pPr>
            <a:endParaRPr lang="es-E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959487"/>
                </a:solidFill>
              </a:rPr>
              <a:t>Entorno educativo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Preocupación temática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Niveles de impacto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Manipulación del entorno - Adaptación</a:t>
            </a:r>
          </a:p>
          <a:p>
            <a:pPr marL="342900" indent="-342900">
              <a:buFont typeface="+mj-lt"/>
              <a:buAutoNum type="arabicPeriod"/>
            </a:pPr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959487"/>
                </a:solidFill>
              </a:rPr>
              <a:t>Innovación en Acondicionamiento e Instalaciones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Modelos de aprendizaje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Fomento del aprendizaje a través de BIM</a:t>
            </a:r>
          </a:p>
          <a:p>
            <a:pPr lvl="1"/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959487"/>
                </a:solidFill>
              </a:rPr>
              <a:t>Proyecto de Innovación. Plan BIM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Propuesta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Metodología</a:t>
            </a:r>
            <a:endParaRPr lang="es-ES" sz="1600" dirty="0">
              <a:solidFill>
                <a:srgbClr val="959487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Planificación del PID</a:t>
            </a:r>
          </a:p>
          <a:p>
            <a:pPr marL="800100" lvl="1" indent="-342900">
              <a:buFont typeface="+mj-lt"/>
              <a:buAutoNum type="arabicPeriod"/>
            </a:pPr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Conclusiones y bibliografía</a:t>
            </a:r>
          </a:p>
          <a:p>
            <a:pPr marL="800100" lvl="1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2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14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15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399741"/>
            <a:ext cx="4514730" cy="601964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" y="347464"/>
            <a:ext cx="392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CONCLUSIONES Y BIBLIOGRAFÍA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36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37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38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sp>
        <p:nvSpPr>
          <p:cNvPr id="8" name="9 CuadroTexto"/>
          <p:cNvSpPr txBox="1"/>
          <p:nvPr/>
        </p:nvSpPr>
        <p:spPr>
          <a:xfrm>
            <a:off x="539552" y="836712"/>
            <a:ext cx="64087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1.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proceso de formación del profesorado (en desarrollo), complejo por: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Estándar BIM poco integrado en el ámbito profesional.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Empleo predominante en representación y gestión.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Recursos compatibles insuficientemente desarrollados.</a:t>
            </a:r>
            <a:endParaRPr lang="es-ES" sz="1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2462773"/>
            <a:ext cx="64087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elevada complejidad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para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los contenidos de las materias de Acondicionamiento e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Instalaciones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Herramientas poco especializadas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Falta culminación de su desarrollo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Aplicación inmediata en soluciones </a:t>
            </a: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visuales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Gran cantidad de herramientas BIM pero poca variedad de recursos para la materia</a:t>
            </a:r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9 CuadroTexto"/>
          <p:cNvSpPr txBox="1"/>
          <p:nvPr/>
        </p:nvSpPr>
        <p:spPr>
          <a:xfrm>
            <a:off x="539552" y="4343035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mejora de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las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COMPETENCIAS DIDÁCTICAS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del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profesorado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Incremento de la comprensión del proyecto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Mejora de competencias expositivas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Mejora de competencias digitales</a:t>
            </a:r>
          </a:p>
        </p:txBody>
      </p:sp>
    </p:spTree>
    <p:extLst>
      <p:ext uri="{BB962C8B-B14F-4D97-AF65-F5344CB8AC3E}">
        <p14:creationId xmlns:p14="http://schemas.microsoft.com/office/powerpoint/2010/main" val="3062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399741"/>
            <a:ext cx="4514730" cy="601964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" y="347464"/>
            <a:ext cx="392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CONCLUSIONES Y BIBLIOGRAFÍA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36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37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38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sp>
        <p:nvSpPr>
          <p:cNvPr id="8" name="9 CuadroTexto"/>
          <p:cNvSpPr txBox="1"/>
          <p:nvPr/>
        </p:nvSpPr>
        <p:spPr>
          <a:xfrm>
            <a:off x="539552" y="2166050"/>
            <a:ext cx="64087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 imposibilidad de definición de un método didáctico adaptado al aula, debido a que: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Falta integración de los pocos recursos didácticos existentes.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Herramientas especializadas de difícil acceso.</a:t>
            </a:r>
            <a:endParaRPr lang="es-ES" sz="1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4060229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6.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imposibilidad de consolidación del modelo de enseñanza-aprendizaje económicamente sostenible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Falta de ensayos y pruebas.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bg2">
                    <a:lumMod val="50000"/>
                  </a:schemeClr>
                </a:solidFill>
              </a:rPr>
              <a:t>Falta de formación del alumnado más allá de su capacidad de representación.</a:t>
            </a:r>
            <a:endParaRPr lang="es-E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9 CuadroTexto"/>
          <p:cNvSpPr txBox="1"/>
          <p:nvPr/>
        </p:nvSpPr>
        <p:spPr>
          <a:xfrm>
            <a:off x="539552" y="118540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verificación de la necesidad de la definición de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ESTRATEGIAS DE CONSOLIDACIÓN de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conocimientos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técnicos a través de la </a:t>
            </a:r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virtualización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" y="347464"/>
            <a:ext cx="392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CONCLUSIONES Y BIBLIOGRAFÍA</a:t>
            </a:r>
          </a:p>
        </p:txBody>
      </p:sp>
      <p:pic>
        <p:nvPicPr>
          <p:cNvPr id="12291" name="Picture 3" descr="C:\Users\CASA\Desktop\PRESENTACION ALEJANDRA\Clase_2_g.pn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8000"/>
                    </a14:imgEffect>
                    <a14:imgEffect>
                      <a14:colorTemperature colorTemp="10875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43" y="4062154"/>
            <a:ext cx="4680520" cy="24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399741"/>
            <a:ext cx="4514731" cy="601964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64945" y="5951785"/>
            <a:ext cx="392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50000"/>
                  </a:schemeClr>
                </a:solidFill>
              </a:rPr>
              <a:t>¡Muchas Gracias!</a:t>
            </a:r>
            <a:endParaRPr lang="es-E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16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17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sp>
        <p:nvSpPr>
          <p:cNvPr id="18" name="9 CuadroTexto"/>
          <p:cNvSpPr txBox="1"/>
          <p:nvPr/>
        </p:nvSpPr>
        <p:spPr>
          <a:xfrm>
            <a:off x="539552" y="836712"/>
            <a:ext cx="64087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Jurado J. (2016). </a:t>
            </a:r>
            <a:r>
              <a:rPr lang="es-ES" i="1" dirty="0">
                <a:solidFill>
                  <a:schemeClr val="bg2">
                    <a:lumMod val="25000"/>
                  </a:schemeClr>
                </a:solidFill>
              </a:rPr>
              <a:t>Aprendizaje integrado en Arquitectura con modelos </a:t>
            </a:r>
            <a:r>
              <a:rPr lang="es-ES" i="1" dirty="0" smtClean="0">
                <a:solidFill>
                  <a:schemeClr val="bg2">
                    <a:lumMod val="25000"/>
                  </a:schemeClr>
                </a:solidFill>
              </a:rPr>
              <a:t>virtuales.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Tesis doctoral Madrid: ETSAM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Moreno Navarro, J.L.,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Casals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Balagué, A. (2001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). </a:t>
            </a:r>
            <a:r>
              <a:rPr lang="es-ES" i="1" dirty="0">
                <a:solidFill>
                  <a:schemeClr val="bg2">
                    <a:lumMod val="25000"/>
                  </a:schemeClr>
                </a:solidFill>
              </a:rPr>
              <a:t>Las estrategias docentes de la construcción arquitectónica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. Informes de la Construcción, 53, 1-19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Zaragoza Angulo, J.M.,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Morea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Núñez, J.M. (2016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). </a:t>
            </a:r>
            <a:r>
              <a:rPr lang="es-ES" i="1" dirty="0">
                <a:solidFill>
                  <a:schemeClr val="bg2">
                    <a:lumMod val="25000"/>
                  </a:schemeClr>
                </a:solidFill>
              </a:rPr>
              <a:t>Guía práctica para la implantación de entornos BIM en despachos de arquitectura e ingeniería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. 120 pp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Jurado Egea, J., Liébana Carrasco,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Ó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., &amp; Gómez Navarro, M. (2015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). </a:t>
            </a:r>
            <a:r>
              <a:rPr lang="es-ES" i="1" dirty="0">
                <a:solidFill>
                  <a:schemeClr val="bg2">
                    <a:lumMod val="25000"/>
                  </a:schemeClr>
                </a:solidFill>
              </a:rPr>
              <a:t>Uso de BIM como herramienta de Integración en Talleres de Tecnología de la Edificación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. In M. B. Fuentes Giner &amp; I. Oliver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Faubel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(Eds.), EUBIM 2015 Congreso Internacional BIM (pp. 13–23). Valencia: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Universitat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Politècnica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 de </a:t>
            </a:r>
            <a:r>
              <a:rPr lang="es-ES" dirty="0" err="1">
                <a:solidFill>
                  <a:schemeClr val="bg2">
                    <a:lumMod val="25000"/>
                  </a:schemeClr>
                </a:solidFill>
              </a:rPr>
              <a:t>València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3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399741"/>
            <a:ext cx="4514732" cy="6019643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67544" y="620688"/>
            <a:ext cx="55446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Introducción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</a:rPr>
              <a:t>Objetivos</a:t>
            </a:r>
          </a:p>
          <a:p>
            <a:pPr marL="342900" indent="-342900">
              <a:buFont typeface="+mj-lt"/>
              <a:buAutoNum type="arabicPeriod"/>
            </a:pPr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959487"/>
                </a:solidFill>
              </a:rPr>
              <a:t>Recursos educativos en materias técnicas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Preocupación </a:t>
            </a:r>
            <a:r>
              <a:rPr lang="es-ES" sz="1600" dirty="0">
                <a:solidFill>
                  <a:srgbClr val="959487"/>
                </a:solidFill>
              </a:rPr>
              <a:t>temática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Adaptación tecnológica de los contenidos</a:t>
            </a:r>
          </a:p>
          <a:p>
            <a:pPr marL="342900" indent="-342900">
              <a:buFont typeface="+mj-lt"/>
              <a:buAutoNum type="arabicPeriod"/>
            </a:pPr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959487"/>
                </a:solidFill>
              </a:rPr>
              <a:t>Innovación en Acondicionamiento e Instalaciones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Modelos de aprendizaje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Fomento del aprendizaje a través de BIM</a:t>
            </a:r>
          </a:p>
          <a:p>
            <a:pPr lvl="1"/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959487"/>
                </a:solidFill>
              </a:rPr>
              <a:t>Proyecto de Innovación. Plan BIM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Propuesta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Metodología</a:t>
            </a:r>
            <a:endParaRPr lang="es-ES" sz="1600" dirty="0">
              <a:solidFill>
                <a:srgbClr val="959487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Planificación </a:t>
            </a:r>
            <a:r>
              <a:rPr lang="es-ES" sz="1600" dirty="0">
                <a:solidFill>
                  <a:srgbClr val="959487"/>
                </a:solidFill>
              </a:rPr>
              <a:t>del </a:t>
            </a:r>
            <a:r>
              <a:rPr lang="es-ES" sz="1600" dirty="0" smtClean="0">
                <a:solidFill>
                  <a:srgbClr val="959487"/>
                </a:solidFill>
              </a:rPr>
              <a:t>PID</a:t>
            </a:r>
          </a:p>
          <a:p>
            <a:pPr marL="800100" lvl="1" indent="-342900">
              <a:buFont typeface="+mj-lt"/>
              <a:buAutoNum type="arabicPeriod"/>
            </a:pPr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959487"/>
                </a:solidFill>
              </a:rPr>
              <a:t>Conclusiones y bibliografía</a:t>
            </a:r>
          </a:p>
          <a:p>
            <a:pPr marL="800100" lvl="1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2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14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15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4" t="6751" b="1534"/>
          <a:stretch/>
        </p:blipFill>
        <p:spPr>
          <a:xfrm>
            <a:off x="5105400" y="0"/>
            <a:ext cx="4394076" cy="549728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29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30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31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sp>
        <p:nvSpPr>
          <p:cNvPr id="13" name="8 CuadroTexto"/>
          <p:cNvSpPr txBox="1"/>
          <p:nvPr/>
        </p:nvSpPr>
        <p:spPr>
          <a:xfrm>
            <a:off x="1" y="347464"/>
            <a:ext cx="3923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  <a:p>
            <a:pPr marL="800100" lvl="1" indent="-342900">
              <a:buAutoNum type="arabicPeriod"/>
            </a:pPr>
            <a:r>
              <a:rPr lang="es-ES" sz="1400" b="1" i="1" dirty="0" smtClean="0">
                <a:solidFill>
                  <a:schemeClr val="bg1">
                    <a:lumMod val="50000"/>
                  </a:schemeClr>
                </a:solidFill>
              </a:rPr>
              <a:t>Objetivos</a:t>
            </a:r>
            <a:endParaRPr lang="es-E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9 CuadroTexto"/>
          <p:cNvSpPr txBox="1"/>
          <p:nvPr/>
        </p:nvSpPr>
        <p:spPr>
          <a:xfrm>
            <a:off x="539552" y="836712"/>
            <a:ext cx="64087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ES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1.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eliminar la barrera del conocimiento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través de la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VIRTUALIZACIÓN de contenidos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crear un MÉTODO DIDÁCTICO basado en Nuevas Tecnologías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adaptadas al aula para asignaturas y materias técnicas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" sz="1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emplear los RECURSOS TECNOLÓGICOS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disponibles para la consolidación de un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modelo de enseñanza-aprendizaje en un ENTORNO seguro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y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económicamente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sostenible.</a:t>
            </a:r>
            <a:endParaRPr lang="es-E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" sz="1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mejorar las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COMPETENCIAS DIDÁCTICAS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del profesorado de materias técnicas como estrategia a nivel Nacional.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5.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redactar </a:t>
            </a: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ESTRATEGIAS DE CONSOLIDACIÓN de 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</a:rPr>
              <a:t>conocimientos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técnicos a través de la virtualización de entornos teórico-prácticos (PROTOCOLO).</a:t>
            </a:r>
          </a:p>
        </p:txBody>
      </p:sp>
    </p:spTree>
    <p:extLst>
      <p:ext uri="{BB962C8B-B14F-4D97-AF65-F5344CB8AC3E}">
        <p14:creationId xmlns:p14="http://schemas.microsoft.com/office/powerpoint/2010/main" val="31552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/>
          <p:cNvSpPr txBox="1"/>
          <p:nvPr/>
        </p:nvSpPr>
        <p:spPr>
          <a:xfrm>
            <a:off x="3330116" y="3501008"/>
            <a:ext cx="4410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Depende del Centro y su voluntad educativa.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Dependiente de políticas educativas.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3347864" y="4725144"/>
            <a:ext cx="4194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Sin posibilidad de manipulación.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Apenas supone impacto directo sobre el alumnado.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Regula los anteriores.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4" t="6751" b="1534"/>
          <a:stretch/>
        </p:blipFill>
        <p:spPr>
          <a:xfrm>
            <a:off x="5105400" y="0"/>
            <a:ext cx="4394076" cy="549728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" y="347464"/>
            <a:ext cx="392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611560" y="3097424"/>
            <a:ext cx="3024336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IMPACTO EDUCATIVO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611560" y="721160"/>
            <a:ext cx="5544616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ENTORNO EDUCATIVO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611560" y="1661703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CONDICIONANTES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3707904" y="2319812"/>
            <a:ext cx="2448272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Recursos didácticos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707905" y="2953408"/>
            <a:ext cx="2448272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Motivación docente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3707904" y="3579178"/>
            <a:ext cx="2448272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Proyecto educativo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3707904" y="4204948"/>
            <a:ext cx="2448272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Legislación educativa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" y="6093296"/>
            <a:ext cx="392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Impacto del entorno educativo </a:t>
            </a:r>
            <a:endParaRPr lang="es-E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330116" y="1196752"/>
            <a:ext cx="4194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Fácilmente controlables.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Requiere conocimientos del QUÉ. 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Soporte económico y sostenible.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401402" y="1988840"/>
            <a:ext cx="697891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1650" dirty="0" smtClean="0">
                <a:solidFill>
                  <a:schemeClr val="bg2">
                    <a:lumMod val="25000"/>
                  </a:schemeClr>
                </a:solidFill>
              </a:rPr>
              <a:t>Estudio de los recursos necesarios para la impartición de las materias técnicas. Especialmente a través de las Tecnologías de la Información y la Comunicación (</a:t>
            </a:r>
            <a:r>
              <a:rPr lang="es-ES" sz="1650" dirty="0" err="1" smtClean="0">
                <a:solidFill>
                  <a:schemeClr val="bg2">
                    <a:lumMod val="25000"/>
                  </a:schemeClr>
                </a:solidFill>
              </a:rPr>
              <a:t>TICs</a:t>
            </a:r>
            <a:r>
              <a:rPr lang="es-ES" sz="1650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65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50" dirty="0" smtClean="0">
                <a:solidFill>
                  <a:schemeClr val="bg2">
                    <a:lumMod val="25000"/>
                  </a:schemeClr>
                </a:solidFill>
              </a:rPr>
              <a:t>Definición de un entorno formativo que surta de recursos didácticos. La VIRTUALIZACIÓN de contenidos proporciona un mayor interés en los alumnos.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65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50" dirty="0" smtClean="0">
                <a:solidFill>
                  <a:schemeClr val="bg2">
                    <a:lumMod val="25000"/>
                  </a:schemeClr>
                </a:solidFill>
              </a:rPr>
              <a:t>Relación Aula- Estudiante se hace intrínseca. Desarrollo de contenidos tecnológicos avanzados en forma de ejemplo visualmente atractivo.</a:t>
            </a:r>
            <a:endParaRPr lang="es-ES" sz="165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" sz="165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650" dirty="0" smtClean="0">
                <a:solidFill>
                  <a:schemeClr val="bg2">
                    <a:lumMod val="25000"/>
                  </a:schemeClr>
                </a:solidFill>
              </a:rPr>
              <a:t>El control y conocimiento de herramientas digitales permite garantizar la calidad de la docencia contemporánea, aportando seguridad frente a la manipulación y empleo de demostradores.</a:t>
            </a:r>
            <a:endParaRPr lang="es-ES" sz="16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611560" y="2204864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SOLUCIÓN PROPUESTA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73410" y="3116521"/>
            <a:ext cx="68348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AUNAR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LOS </a:t>
            </a: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</a:rPr>
              <a:t>RECURSOS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DOCENTES DE VANGUARDIA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EN UN MEDIO </a:t>
            </a: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</a:rPr>
              <a:t>SEGURO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, DE </a:t>
            </a: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</a:rPr>
              <a:t>CALIDAD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 Y ACORDE CON </a:t>
            </a: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</a:rPr>
              <a:t>OBJETIVOS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 TECNOLÓGICOS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E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INFORMÁTICOS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APLICADOS EN UN CONTEXTO FORMATIVO ADAPTADO A </a:t>
            </a:r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</a:rPr>
              <a:t>LA DEMANDA CONTEMPORÁNEA.</a:t>
            </a:r>
            <a:endParaRPr lang="es-E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330116" y="2361654"/>
            <a:ext cx="4194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Supone el mayor impacto sobre el alumnado.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Controlable por Centro y Área.</a:t>
            </a:r>
            <a:endParaRPr lang="es-ES" dirty="0"/>
          </a:p>
        </p:txBody>
      </p:sp>
      <p:sp>
        <p:nvSpPr>
          <p:cNvPr id="29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30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31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0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33872 -0.1437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-71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33872 -0.0576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-28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33872 0.0189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94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33872 0.0958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4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8" grpId="0"/>
      <p:bldP spid="8" grpId="1"/>
      <p:bldP spid="26" grpId="0"/>
      <p:bldP spid="26" grpId="1"/>
      <p:bldP spid="27" grpId="0" animBg="1"/>
      <p:bldP spid="28" grpId="0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4" t="6751" b="1534"/>
          <a:stretch/>
        </p:blipFill>
        <p:spPr>
          <a:xfrm>
            <a:off x="5105400" y="0"/>
            <a:ext cx="4394076" cy="549728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" y="347464"/>
            <a:ext cx="392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INTRODUCCIÓN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1" y="6093296"/>
            <a:ext cx="392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err="1" smtClean="0">
                <a:solidFill>
                  <a:schemeClr val="bg1">
                    <a:lumMod val="50000"/>
                  </a:schemeClr>
                </a:solidFill>
              </a:rPr>
              <a:t>Building</a:t>
            </a:r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b="1" i="1" dirty="0" err="1" smtClean="0">
                <a:solidFill>
                  <a:schemeClr val="bg1">
                    <a:lumMod val="50000"/>
                  </a:schemeClr>
                </a:solidFill>
              </a:rPr>
              <a:t>Information</a:t>
            </a:r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b="1" i="1" dirty="0" err="1" smtClean="0">
                <a:solidFill>
                  <a:schemeClr val="bg1">
                    <a:lumMod val="50000"/>
                  </a:schemeClr>
                </a:solidFill>
              </a:rPr>
              <a:t>Modeling</a:t>
            </a:r>
            <a:endParaRPr lang="es-E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735918" y="1484784"/>
            <a:ext cx="299589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dirty="0" smtClean="0">
                <a:solidFill>
                  <a:schemeClr val="bg2">
                    <a:lumMod val="25000"/>
                  </a:schemeClr>
                </a:solidFill>
              </a:rPr>
              <a:t>Geometría / diseño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1700" dirty="0" smtClean="0">
                <a:solidFill>
                  <a:schemeClr val="bg2">
                    <a:lumMod val="25000"/>
                  </a:schemeClr>
                </a:solidFill>
              </a:rPr>
              <a:t>Relación con el espacio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2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1700" dirty="0" smtClean="0">
                <a:solidFill>
                  <a:schemeClr val="bg2">
                    <a:lumMod val="25000"/>
                  </a:schemeClr>
                </a:solidFill>
              </a:rPr>
              <a:t>Información geográfica / GIS</a:t>
            </a:r>
            <a:endParaRPr lang="es-ES" sz="17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ES" sz="12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1700" dirty="0" smtClean="0">
                <a:solidFill>
                  <a:schemeClr val="bg2">
                    <a:lumMod val="25000"/>
                  </a:schemeClr>
                </a:solidFill>
              </a:rPr>
              <a:t>Elementos constructivos</a:t>
            </a:r>
          </a:p>
          <a:p>
            <a:pPr algn="just"/>
            <a:endParaRPr lang="es-ES" sz="12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1700" dirty="0" smtClean="0">
                <a:solidFill>
                  <a:schemeClr val="bg2">
                    <a:lumMod val="25000"/>
                  </a:schemeClr>
                </a:solidFill>
              </a:rPr>
              <a:t>Cerramientos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2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1700" dirty="0" smtClean="0">
                <a:solidFill>
                  <a:schemeClr val="bg2">
                    <a:lumMod val="25000"/>
                  </a:schemeClr>
                </a:solidFill>
              </a:rPr>
              <a:t>Instalaciones </a:t>
            </a:r>
          </a:p>
          <a:p>
            <a:pPr algn="just"/>
            <a:endParaRPr lang="es-ES" sz="12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1700" dirty="0" smtClean="0">
                <a:solidFill>
                  <a:schemeClr val="bg2">
                    <a:lumMod val="25000"/>
                  </a:schemeClr>
                </a:solidFill>
              </a:rPr>
              <a:t>Acondicionamiento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2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1700" dirty="0" smtClean="0">
                <a:solidFill>
                  <a:schemeClr val="bg2">
                    <a:lumMod val="25000"/>
                  </a:schemeClr>
                </a:solidFill>
              </a:rPr>
              <a:t>Mantenimiento / gestión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2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sz="1700" dirty="0" smtClean="0">
                <a:solidFill>
                  <a:schemeClr val="bg2">
                    <a:lumMod val="25000"/>
                  </a:schemeClr>
                </a:solidFill>
              </a:rPr>
              <a:t>Propiedades y medición de materiales</a:t>
            </a:r>
            <a:endParaRPr lang="es-ES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611560" y="2204864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SOLUCIÓN PROPUESTA</a:t>
            </a:r>
          </a:p>
        </p:txBody>
      </p:sp>
      <p:sp>
        <p:nvSpPr>
          <p:cNvPr id="29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30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31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pic>
        <p:nvPicPr>
          <p:cNvPr id="1026" name="Picture 2" descr="Bim rev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8" y="1778065"/>
            <a:ext cx="4348919" cy="36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25 CuadroTexto"/>
          <p:cNvSpPr txBox="1"/>
          <p:nvPr/>
        </p:nvSpPr>
        <p:spPr>
          <a:xfrm>
            <a:off x="2223443" y="5203809"/>
            <a:ext cx="24925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i="1" dirty="0" smtClean="0">
                <a:solidFill>
                  <a:schemeClr val="bg2">
                    <a:lumMod val="25000"/>
                  </a:schemeClr>
                </a:solidFill>
              </a:rPr>
              <a:t>Fuente: </a:t>
            </a:r>
            <a:r>
              <a:rPr lang="es-ES" sz="1100" i="1" dirty="0" err="1" smtClean="0">
                <a:solidFill>
                  <a:schemeClr val="bg2">
                    <a:lumMod val="25000"/>
                  </a:schemeClr>
                </a:solidFill>
              </a:rPr>
              <a:t>wikipedia</a:t>
            </a:r>
            <a:endParaRPr lang="es-ES" sz="11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3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4.72222E-6 -0.1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-399741"/>
            <a:ext cx="4514732" cy="6019643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" y="332656"/>
            <a:ext cx="392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ÍNDICE</a:t>
            </a:r>
            <a:endParaRPr lang="es-E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620688"/>
            <a:ext cx="55446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959487"/>
                </a:solidFill>
              </a:rPr>
              <a:t>Introducción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Objetivos</a:t>
            </a:r>
          </a:p>
          <a:p>
            <a:pPr marL="342900" indent="-342900">
              <a:buFont typeface="+mj-lt"/>
              <a:buAutoNum type="arabicPeriod"/>
            </a:pPr>
            <a:endParaRPr lang="es-ES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Recursos educativos en materias técnicas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</a:rPr>
              <a:t>Preocupación temática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chemeClr val="bg2">
                    <a:lumMod val="25000"/>
                  </a:schemeClr>
                </a:solidFill>
              </a:rPr>
              <a:t>Adaptación tecnológica de los contenidos</a:t>
            </a:r>
          </a:p>
          <a:p>
            <a:pPr marL="342900" indent="-342900">
              <a:buFont typeface="+mj-lt"/>
              <a:buAutoNum type="arabicPeriod"/>
            </a:pPr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959487"/>
                </a:solidFill>
              </a:rPr>
              <a:t>Innovación en Acondicionamiento e Instalaciones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Modelos de aprendizaje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Fomento del aprendizaje a través de BIM</a:t>
            </a:r>
          </a:p>
          <a:p>
            <a:pPr lvl="1"/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rgbClr val="959487"/>
                </a:solidFill>
              </a:rPr>
              <a:t>Proyecto de Innovación. Plan BIM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Propuesta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 smtClean="0">
                <a:solidFill>
                  <a:srgbClr val="959487"/>
                </a:solidFill>
              </a:rPr>
              <a:t>Metodología</a:t>
            </a:r>
            <a:endParaRPr lang="es-ES" sz="1600" dirty="0">
              <a:solidFill>
                <a:srgbClr val="959487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s-ES" sz="1600" dirty="0">
                <a:solidFill>
                  <a:srgbClr val="959487"/>
                </a:solidFill>
              </a:rPr>
              <a:t>Planificación del </a:t>
            </a:r>
            <a:r>
              <a:rPr lang="es-ES" sz="1600" dirty="0" smtClean="0">
                <a:solidFill>
                  <a:srgbClr val="959487"/>
                </a:solidFill>
              </a:rPr>
              <a:t>PID</a:t>
            </a:r>
          </a:p>
          <a:p>
            <a:pPr marL="800100" lvl="1" indent="-342900">
              <a:buFont typeface="+mj-lt"/>
              <a:buAutoNum type="arabicPeriod"/>
            </a:pPr>
            <a:endParaRPr lang="es-ES" sz="1200" dirty="0" smtClean="0">
              <a:solidFill>
                <a:srgbClr val="959487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959487"/>
                </a:solidFill>
              </a:rPr>
              <a:t>Conclusiones y bibliografía</a:t>
            </a:r>
          </a:p>
          <a:p>
            <a:pPr marL="800100" lvl="1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2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14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15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16 Rectángulo redondeado"/>
          <p:cNvSpPr/>
          <p:nvPr/>
        </p:nvSpPr>
        <p:spPr>
          <a:xfrm>
            <a:off x="611560" y="3470397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comunicación fluida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" y="347464"/>
            <a:ext cx="6300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RECURSOS EDUCATIVOS EN LAS MATERIAS TÉCNICAS</a:t>
            </a:r>
          </a:p>
          <a:p>
            <a:pPr marL="800100" lvl="1" indent="-342900">
              <a:buAutoNum type="arabicPeriod"/>
            </a:pPr>
            <a:r>
              <a:rPr lang="es-ES" sz="1400" b="1" i="1" dirty="0" smtClean="0">
                <a:solidFill>
                  <a:schemeClr val="bg1">
                    <a:lumMod val="50000"/>
                  </a:schemeClr>
                </a:solidFill>
              </a:rPr>
              <a:t>Preocupación temática</a:t>
            </a:r>
            <a:endParaRPr lang="es-E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4" t="6751" b="1534"/>
          <a:stretch/>
        </p:blipFill>
        <p:spPr>
          <a:xfrm>
            <a:off x="5105400" y="0"/>
            <a:ext cx="4394076" cy="549728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7" name="16 Rectángulo redondeado"/>
          <p:cNvSpPr/>
          <p:nvPr/>
        </p:nvSpPr>
        <p:spPr>
          <a:xfrm>
            <a:off x="611560" y="2026707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soporte al proceso educativo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611560" y="5598742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</a:t>
            </a:r>
            <a:r>
              <a:rPr lang="es-ES" dirty="0" smtClean="0"/>
              <a:t>iesgos asociados a la actividad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611560" y="4142518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limitación por factores económicos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611560" y="4628437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participación </a:t>
            </a:r>
            <a:r>
              <a:rPr lang="es-ES" dirty="0" err="1" smtClean="0"/>
              <a:t>pluri</a:t>
            </a:r>
            <a:r>
              <a:rPr lang="es-ES" dirty="0" smtClean="0"/>
              <a:t>-direccional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611560" y="5115944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transversalidad de contenidos</a:t>
            </a:r>
          </a:p>
        </p:txBody>
      </p:sp>
      <p:sp>
        <p:nvSpPr>
          <p:cNvPr id="23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24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25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sp>
        <p:nvSpPr>
          <p:cNvPr id="26" name="15 Rectángulo redondeado"/>
          <p:cNvSpPr/>
          <p:nvPr/>
        </p:nvSpPr>
        <p:spPr>
          <a:xfrm>
            <a:off x="611560" y="995536"/>
            <a:ext cx="5544616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CONTENIDOS, RECURSOS Y ENTORNOS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TRADICIONALES</a:t>
            </a:r>
          </a:p>
        </p:txBody>
      </p:sp>
      <p:sp>
        <p:nvSpPr>
          <p:cNvPr id="27" name="17 Rectángulo redondeado"/>
          <p:cNvSpPr/>
          <p:nvPr/>
        </p:nvSpPr>
        <p:spPr>
          <a:xfrm>
            <a:off x="611560" y="2512626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procesos docentes controlados</a:t>
            </a:r>
          </a:p>
        </p:txBody>
      </p:sp>
      <p:pic>
        <p:nvPicPr>
          <p:cNvPr id="2050" name="Picture 2" descr="Resultado de imagen de bi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20" y="2506515"/>
            <a:ext cx="664440" cy="63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mal cruz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20" y="4759134"/>
            <a:ext cx="672009" cy="56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16 Rectángulo redondeado"/>
          <p:cNvSpPr/>
          <p:nvPr/>
        </p:nvSpPr>
        <p:spPr>
          <a:xfrm>
            <a:off x="611560" y="2998272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</a:t>
            </a:r>
            <a:r>
              <a:rPr lang="es-ES" dirty="0" smtClean="0"/>
              <a:t>ontacto social entre participantes</a:t>
            </a:r>
          </a:p>
        </p:txBody>
      </p:sp>
      <p:sp>
        <p:nvSpPr>
          <p:cNvPr id="31" name="47 Rectángulo redondeado"/>
          <p:cNvSpPr/>
          <p:nvPr/>
        </p:nvSpPr>
        <p:spPr>
          <a:xfrm rot="5400000">
            <a:off x="4977457" y="2687725"/>
            <a:ext cx="1824917" cy="53252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Puntos fuertes</a:t>
            </a:r>
            <a:endParaRPr lang="es-ES" i="1" dirty="0" smtClean="0"/>
          </a:p>
        </p:txBody>
      </p:sp>
      <p:sp>
        <p:nvSpPr>
          <p:cNvPr id="32" name="47 Rectángulo redondeado"/>
          <p:cNvSpPr/>
          <p:nvPr/>
        </p:nvSpPr>
        <p:spPr>
          <a:xfrm rot="5400000">
            <a:off x="4962642" y="4801252"/>
            <a:ext cx="1854547" cy="53252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Puntos débiles</a:t>
            </a:r>
            <a:endParaRPr lang="es-ES" i="1" dirty="0" smtClean="0"/>
          </a:p>
        </p:txBody>
      </p:sp>
    </p:spTree>
    <p:extLst>
      <p:ext uri="{BB962C8B-B14F-4D97-AF65-F5344CB8AC3E}">
        <p14:creationId xmlns:p14="http://schemas.microsoft.com/office/powerpoint/2010/main" val="24005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6 Rectángulo redondeado"/>
          <p:cNvSpPr/>
          <p:nvPr/>
        </p:nvSpPr>
        <p:spPr>
          <a:xfrm>
            <a:off x="609291" y="5617467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comunicación fluida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" y="347464"/>
            <a:ext cx="6300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chemeClr val="bg1">
                    <a:lumMod val="50000"/>
                  </a:schemeClr>
                </a:solidFill>
              </a:rPr>
              <a:t>RECURSOS EDUCATIVOS EN LAS MATERIAS TÉCNICAS</a:t>
            </a:r>
          </a:p>
          <a:p>
            <a:pPr marL="800100" lvl="1" indent="-342900">
              <a:buAutoNum type="arabicPeriod"/>
            </a:pPr>
            <a:r>
              <a:rPr lang="es-ES" sz="1400" b="1" i="1" dirty="0" smtClean="0">
                <a:solidFill>
                  <a:schemeClr val="bg1">
                    <a:lumMod val="50000"/>
                  </a:schemeClr>
                </a:solidFill>
              </a:rPr>
              <a:t>Preocupación temática</a:t>
            </a:r>
            <a:endParaRPr lang="es-E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4" t="6751" b="1534"/>
          <a:stretch/>
        </p:blipFill>
        <p:spPr>
          <a:xfrm>
            <a:off x="5105400" y="0"/>
            <a:ext cx="4394076" cy="549728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445224"/>
            <a:ext cx="1294633" cy="1268636"/>
          </a:xfrm>
          <a:prstGeom prst="rect">
            <a:avLst/>
          </a:prstGeom>
        </p:spPr>
      </p:pic>
      <p:sp>
        <p:nvSpPr>
          <p:cNvPr id="16" name="15 Rectángulo redondeado"/>
          <p:cNvSpPr/>
          <p:nvPr/>
        </p:nvSpPr>
        <p:spPr>
          <a:xfrm>
            <a:off x="611560" y="991536"/>
            <a:ext cx="5544616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CONTENIDOS, RECURSOS Y ENTORNOS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VIRTUALES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611560" y="2038957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soporte al proceso educativo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611560" y="4473113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</a:t>
            </a:r>
            <a:r>
              <a:rPr lang="es-ES" dirty="0" smtClean="0"/>
              <a:t>iesgos asociados a la actividad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611560" y="3007990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limitación por factores económicos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611560" y="3494670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participación </a:t>
            </a:r>
            <a:r>
              <a:rPr lang="es-ES" dirty="0" err="1" smtClean="0"/>
              <a:t>pluri</a:t>
            </a:r>
            <a:r>
              <a:rPr lang="es-ES" dirty="0" smtClean="0"/>
              <a:t>-direccional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611560" y="3981786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transversalidad de contenidos</a:t>
            </a:r>
          </a:p>
        </p:txBody>
      </p:sp>
      <p:sp>
        <p:nvSpPr>
          <p:cNvPr id="23" name="5 CuadroTexto"/>
          <p:cNvSpPr txBox="1"/>
          <p:nvPr/>
        </p:nvSpPr>
        <p:spPr>
          <a:xfrm>
            <a:off x="-72008" y="6557466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b="1" dirty="0">
                <a:solidFill>
                  <a:srgbClr val="9FB371"/>
                </a:solidFill>
                <a:latin typeface="Calibri" pitchFamily="34" charset="0"/>
                <a:cs typeface="Calibri" pitchFamily="34" charset="0"/>
              </a:rPr>
              <a:t>Proyecto IMAI- Innovación en la Materia de Acondicionamiento e Instalaciones. Plan BIM</a:t>
            </a:r>
          </a:p>
        </p:txBody>
      </p:sp>
      <p:sp>
        <p:nvSpPr>
          <p:cNvPr id="24" name="5 CuadroTexto"/>
          <p:cNvSpPr txBox="1"/>
          <p:nvPr/>
        </p:nvSpPr>
        <p:spPr>
          <a:xfrm>
            <a:off x="0" y="116632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CUIEET - Gijón</a:t>
            </a:r>
            <a:endParaRPr lang="es-ES" sz="800" b="1" dirty="0">
              <a:solidFill>
                <a:srgbClr val="959487"/>
              </a:solidFill>
            </a:endParaRPr>
          </a:p>
        </p:txBody>
      </p:sp>
      <p:sp>
        <p:nvSpPr>
          <p:cNvPr id="25" name="2 CuadroTexto"/>
          <p:cNvSpPr txBox="1"/>
          <p:nvPr/>
        </p:nvSpPr>
        <p:spPr>
          <a:xfrm>
            <a:off x="1" y="-27384"/>
            <a:ext cx="6156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b="1" dirty="0" smtClean="0">
                <a:solidFill>
                  <a:srgbClr val="959487"/>
                </a:solidFill>
              </a:rPr>
              <a:t>26 Congreso Universitario de innovación Educativa en las Enseñanzas Técnicas (2018)</a:t>
            </a:r>
            <a:endParaRPr lang="es-ES" sz="900" b="1" dirty="0">
              <a:solidFill>
                <a:srgbClr val="959487"/>
              </a:solidFill>
            </a:endParaRPr>
          </a:p>
        </p:txBody>
      </p:sp>
      <p:sp>
        <p:nvSpPr>
          <p:cNvPr id="27" name="17 Rectángulo redondeado"/>
          <p:cNvSpPr/>
          <p:nvPr/>
        </p:nvSpPr>
        <p:spPr>
          <a:xfrm>
            <a:off x="611560" y="2524876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procesos docentes controlados</a:t>
            </a:r>
          </a:p>
        </p:txBody>
      </p:sp>
      <p:pic>
        <p:nvPicPr>
          <p:cNvPr id="2050" name="Picture 2" descr="Resultado de imagen de bi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20" y="3206012"/>
            <a:ext cx="664440" cy="63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mal cruz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20" y="5277950"/>
            <a:ext cx="672009" cy="56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16 Rectángulo redondeado"/>
          <p:cNvSpPr/>
          <p:nvPr/>
        </p:nvSpPr>
        <p:spPr>
          <a:xfrm>
            <a:off x="611560" y="5122791"/>
            <a:ext cx="5544616" cy="3960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</a:t>
            </a:r>
            <a:r>
              <a:rPr lang="es-ES" dirty="0" smtClean="0"/>
              <a:t>ontacto social entre participantes</a:t>
            </a:r>
          </a:p>
        </p:txBody>
      </p:sp>
      <p:sp>
        <p:nvSpPr>
          <p:cNvPr id="31" name="47 Rectángulo redondeado"/>
          <p:cNvSpPr/>
          <p:nvPr/>
        </p:nvSpPr>
        <p:spPr>
          <a:xfrm rot="5400000">
            <a:off x="4482224" y="3195208"/>
            <a:ext cx="2815383" cy="53252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Puntos fuertes</a:t>
            </a:r>
            <a:endParaRPr lang="es-ES" i="1" dirty="0" smtClean="0"/>
          </a:p>
        </p:txBody>
      </p:sp>
      <p:sp>
        <p:nvSpPr>
          <p:cNvPr id="32" name="47 Rectángulo redondeado"/>
          <p:cNvSpPr/>
          <p:nvPr/>
        </p:nvSpPr>
        <p:spPr>
          <a:xfrm rot="5400000">
            <a:off x="5453919" y="5292530"/>
            <a:ext cx="871993" cy="53252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i="1" dirty="0" smtClean="0"/>
              <a:t>Puntos débiles</a:t>
            </a:r>
            <a:endParaRPr lang="es-ES" i="1" dirty="0" smtClean="0"/>
          </a:p>
        </p:txBody>
      </p:sp>
    </p:spTree>
    <p:extLst>
      <p:ext uri="{BB962C8B-B14F-4D97-AF65-F5344CB8AC3E}">
        <p14:creationId xmlns:p14="http://schemas.microsoft.com/office/powerpoint/2010/main" val="6397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1970</TotalTime>
  <Words>2490</Words>
  <Application>Microsoft Office PowerPoint</Application>
  <PresentationFormat>Presentación en pantalla (4:3)</PresentationFormat>
  <Paragraphs>481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Franklin Gothic Book</vt:lpstr>
      <vt:lpstr>Times New Roman</vt:lpstr>
      <vt:lpstr>Wingdings</vt:lpstr>
      <vt:lpstr>Wingdings 2</vt:lpstr>
      <vt:lpstr>Técnico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user</cp:lastModifiedBy>
  <cp:revision>232</cp:revision>
  <cp:lastPrinted>2018-06-22T14:27:07Z</cp:lastPrinted>
  <dcterms:created xsi:type="dcterms:W3CDTF">2011-04-08T16:55:02Z</dcterms:created>
  <dcterms:modified xsi:type="dcterms:W3CDTF">2018-06-22T15:23:40Z</dcterms:modified>
</cp:coreProperties>
</file>