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6506DE79-B0EB-4B9D-BF97-3F033038AA66}" type="datetimeFigureOut">
              <a:rPr lang="es-ES" smtClean="0"/>
              <a:t>16/02/2019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9538B1-2D0A-4CFF-9600-05E743BE6801}" type="slidenum">
              <a:rPr lang="es-ES" smtClean="0"/>
              <a:t>‹Nº›</a:t>
            </a:fld>
            <a:endParaRPr lang="es-E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9632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6506DE79-B0EB-4B9D-BF97-3F033038AA66}" type="datetimeFigureOut">
              <a:rPr lang="es-ES" smtClean="0"/>
              <a:t>16/02/2019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F9538B1-2D0A-4CFF-9600-05E743BE6801}" type="slidenum">
              <a:rPr lang="es-ES" smtClean="0"/>
              <a:t>‹Nº›</a:t>
            </a:fld>
            <a:endParaRPr lang="es-ES"/>
          </a:p>
        </p:txBody>
      </p:sp>
    </p:spTree>
    <p:extLst>
      <p:ext uri="{BB962C8B-B14F-4D97-AF65-F5344CB8AC3E}">
        <p14:creationId xmlns:p14="http://schemas.microsoft.com/office/powerpoint/2010/main" val="209657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506DE79-B0EB-4B9D-BF97-3F033038AA66}" type="datetimeFigureOut">
              <a:rPr lang="es-ES" smtClean="0"/>
              <a:t>16/02/2019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9538B1-2D0A-4CFF-9600-05E743BE6801}" type="slidenum">
              <a:rPr lang="es-ES" smtClean="0"/>
              <a:t>‹Nº›</a:t>
            </a:fld>
            <a:endParaRPr lang="es-ES"/>
          </a:p>
        </p:txBody>
      </p:sp>
    </p:spTree>
    <p:extLst>
      <p:ext uri="{BB962C8B-B14F-4D97-AF65-F5344CB8AC3E}">
        <p14:creationId xmlns:p14="http://schemas.microsoft.com/office/powerpoint/2010/main" val="629628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506DE79-B0EB-4B9D-BF97-3F033038AA66}" type="datetimeFigureOut">
              <a:rPr lang="es-ES" smtClean="0"/>
              <a:t>16/02/2019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9538B1-2D0A-4CFF-9600-05E743BE6801}" type="slidenum">
              <a:rPr lang="es-ES" smtClean="0"/>
              <a:t>‹Nº›</a:t>
            </a:fld>
            <a:endParaRPr lang="es-E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71580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506DE79-B0EB-4B9D-BF97-3F033038AA66}" type="datetimeFigureOut">
              <a:rPr lang="es-ES" smtClean="0"/>
              <a:t>16/02/2019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9538B1-2D0A-4CFF-9600-05E743BE6801}" type="slidenum">
              <a:rPr lang="es-ES" smtClean="0"/>
              <a:t>‹Nº›</a:t>
            </a:fld>
            <a:endParaRPr lang="es-ES"/>
          </a:p>
        </p:txBody>
      </p:sp>
    </p:spTree>
    <p:extLst>
      <p:ext uri="{BB962C8B-B14F-4D97-AF65-F5344CB8AC3E}">
        <p14:creationId xmlns:p14="http://schemas.microsoft.com/office/powerpoint/2010/main" val="2729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506DE79-B0EB-4B9D-BF97-3F033038AA66}" type="datetimeFigureOut">
              <a:rPr lang="es-ES" smtClean="0"/>
              <a:t>16/02/2019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9538B1-2D0A-4CFF-9600-05E743BE6801}" type="slidenum">
              <a:rPr lang="es-ES" smtClean="0"/>
              <a:t>‹Nº›</a:t>
            </a:fld>
            <a:endParaRPr lang="es-E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79854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506DE79-B0EB-4B9D-BF97-3F033038AA66}" type="datetimeFigureOut">
              <a:rPr lang="es-ES" smtClean="0"/>
              <a:t>16/02/2019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9538B1-2D0A-4CFF-9600-05E743BE6801}" type="slidenum">
              <a:rPr lang="es-ES" smtClean="0"/>
              <a:t>‹Nº›</a:t>
            </a:fld>
            <a:endParaRPr lang="es-ES"/>
          </a:p>
        </p:txBody>
      </p:sp>
    </p:spTree>
    <p:extLst>
      <p:ext uri="{BB962C8B-B14F-4D97-AF65-F5344CB8AC3E}">
        <p14:creationId xmlns:p14="http://schemas.microsoft.com/office/powerpoint/2010/main" val="3315480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506DE79-B0EB-4B9D-BF97-3F033038AA66}" type="datetimeFigureOut">
              <a:rPr lang="es-ES" smtClean="0"/>
              <a:t>16/02/2019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9538B1-2D0A-4CFF-9600-05E743BE6801}" type="slidenum">
              <a:rPr lang="es-ES" smtClean="0"/>
              <a:t>‹Nº›</a:t>
            </a:fld>
            <a:endParaRPr lang="es-ES"/>
          </a:p>
        </p:txBody>
      </p:sp>
    </p:spTree>
    <p:extLst>
      <p:ext uri="{BB962C8B-B14F-4D97-AF65-F5344CB8AC3E}">
        <p14:creationId xmlns:p14="http://schemas.microsoft.com/office/powerpoint/2010/main" val="15050652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506DE79-B0EB-4B9D-BF97-3F033038AA66}" type="datetimeFigureOut">
              <a:rPr lang="es-ES" smtClean="0"/>
              <a:t>16/02/2019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9538B1-2D0A-4CFF-9600-05E743BE6801}" type="slidenum">
              <a:rPr lang="es-ES" smtClean="0"/>
              <a:t>‹Nº›</a:t>
            </a:fld>
            <a:endParaRPr lang="es-ES"/>
          </a:p>
        </p:txBody>
      </p:sp>
    </p:spTree>
    <p:extLst>
      <p:ext uri="{BB962C8B-B14F-4D97-AF65-F5344CB8AC3E}">
        <p14:creationId xmlns:p14="http://schemas.microsoft.com/office/powerpoint/2010/main" val="674371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506DE79-B0EB-4B9D-BF97-3F033038AA66}" type="datetimeFigureOut">
              <a:rPr lang="es-ES" smtClean="0"/>
              <a:t>16/02/2019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9538B1-2D0A-4CFF-9600-05E743BE6801}" type="slidenum">
              <a:rPr lang="es-ES" smtClean="0"/>
              <a:t>‹Nº›</a:t>
            </a:fld>
            <a:endParaRPr lang="es-ES"/>
          </a:p>
        </p:txBody>
      </p:sp>
    </p:spTree>
    <p:extLst>
      <p:ext uri="{BB962C8B-B14F-4D97-AF65-F5344CB8AC3E}">
        <p14:creationId xmlns:p14="http://schemas.microsoft.com/office/powerpoint/2010/main" val="2142414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506DE79-B0EB-4B9D-BF97-3F033038AA66}" type="datetimeFigureOut">
              <a:rPr lang="es-ES" smtClean="0"/>
              <a:t>16/02/2019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9538B1-2D0A-4CFF-9600-05E743BE6801}" type="slidenum">
              <a:rPr lang="es-ES" smtClean="0"/>
              <a:t>‹Nº›</a:t>
            </a:fld>
            <a:endParaRPr lang="es-ES"/>
          </a:p>
        </p:txBody>
      </p:sp>
    </p:spTree>
    <p:extLst>
      <p:ext uri="{BB962C8B-B14F-4D97-AF65-F5344CB8AC3E}">
        <p14:creationId xmlns:p14="http://schemas.microsoft.com/office/powerpoint/2010/main" val="4012990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506DE79-B0EB-4B9D-BF97-3F033038AA66}" type="datetimeFigureOut">
              <a:rPr lang="es-ES" smtClean="0"/>
              <a:t>16/02/2019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F9538B1-2D0A-4CFF-9600-05E743BE6801}" type="slidenum">
              <a:rPr lang="es-ES" smtClean="0"/>
              <a:t>‹Nº›</a:t>
            </a:fld>
            <a:endParaRPr lang="es-ES"/>
          </a:p>
        </p:txBody>
      </p:sp>
    </p:spTree>
    <p:extLst>
      <p:ext uri="{BB962C8B-B14F-4D97-AF65-F5344CB8AC3E}">
        <p14:creationId xmlns:p14="http://schemas.microsoft.com/office/powerpoint/2010/main" val="523386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506DE79-B0EB-4B9D-BF97-3F033038AA66}" type="datetimeFigureOut">
              <a:rPr lang="es-ES" smtClean="0"/>
              <a:t>16/02/2019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F9538B1-2D0A-4CFF-9600-05E743BE6801}" type="slidenum">
              <a:rPr lang="es-ES" smtClean="0"/>
              <a:t>‹Nº›</a:t>
            </a:fld>
            <a:endParaRPr lang="es-ES"/>
          </a:p>
        </p:txBody>
      </p:sp>
    </p:spTree>
    <p:extLst>
      <p:ext uri="{BB962C8B-B14F-4D97-AF65-F5344CB8AC3E}">
        <p14:creationId xmlns:p14="http://schemas.microsoft.com/office/powerpoint/2010/main" val="1709599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506DE79-B0EB-4B9D-BF97-3F033038AA66}" type="datetimeFigureOut">
              <a:rPr lang="es-ES" smtClean="0"/>
              <a:t>16/02/2019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F9538B1-2D0A-4CFF-9600-05E743BE6801}" type="slidenum">
              <a:rPr lang="es-ES" smtClean="0"/>
              <a:t>‹Nº›</a:t>
            </a:fld>
            <a:endParaRPr lang="es-ES"/>
          </a:p>
        </p:txBody>
      </p:sp>
    </p:spTree>
    <p:extLst>
      <p:ext uri="{BB962C8B-B14F-4D97-AF65-F5344CB8AC3E}">
        <p14:creationId xmlns:p14="http://schemas.microsoft.com/office/powerpoint/2010/main" val="165880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6DE79-B0EB-4B9D-BF97-3F033038AA66}" type="datetimeFigureOut">
              <a:rPr lang="es-ES" smtClean="0"/>
              <a:t>16/02/2019</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F9538B1-2D0A-4CFF-9600-05E743BE6801}" type="slidenum">
              <a:rPr lang="es-ES" smtClean="0"/>
              <a:t>‹Nº›</a:t>
            </a:fld>
            <a:endParaRPr lang="es-ES"/>
          </a:p>
        </p:txBody>
      </p:sp>
    </p:spTree>
    <p:extLst>
      <p:ext uri="{BB962C8B-B14F-4D97-AF65-F5344CB8AC3E}">
        <p14:creationId xmlns:p14="http://schemas.microsoft.com/office/powerpoint/2010/main" val="224597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6506DE79-B0EB-4B9D-BF97-3F033038AA66}" type="datetimeFigureOut">
              <a:rPr lang="es-ES" smtClean="0"/>
              <a:t>16/02/2019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F9538B1-2D0A-4CFF-9600-05E743BE6801}" type="slidenum">
              <a:rPr lang="es-ES" smtClean="0"/>
              <a:t>‹Nº›</a:t>
            </a:fld>
            <a:endParaRPr lang="es-ES"/>
          </a:p>
        </p:txBody>
      </p:sp>
    </p:spTree>
    <p:extLst>
      <p:ext uri="{BB962C8B-B14F-4D97-AF65-F5344CB8AC3E}">
        <p14:creationId xmlns:p14="http://schemas.microsoft.com/office/powerpoint/2010/main" val="664623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6506DE79-B0EB-4B9D-BF97-3F033038AA66}" type="datetimeFigureOut">
              <a:rPr lang="es-ES" smtClean="0"/>
              <a:t>16/02/2019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F9538B1-2D0A-4CFF-9600-05E743BE6801}" type="slidenum">
              <a:rPr lang="es-ES" smtClean="0"/>
              <a:t>‹Nº›</a:t>
            </a:fld>
            <a:endParaRPr lang="es-ES"/>
          </a:p>
        </p:txBody>
      </p:sp>
    </p:spTree>
    <p:extLst>
      <p:ext uri="{BB962C8B-B14F-4D97-AF65-F5344CB8AC3E}">
        <p14:creationId xmlns:p14="http://schemas.microsoft.com/office/powerpoint/2010/main" val="1183503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506DE79-B0EB-4B9D-BF97-3F033038AA66}" type="datetimeFigureOut">
              <a:rPr lang="es-ES" smtClean="0"/>
              <a:t>16/02/2019</a:t>
            </a:fld>
            <a:endParaRPr lang="es-E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s-E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F9538B1-2D0A-4CFF-9600-05E743BE6801}" type="slidenum">
              <a:rPr lang="es-ES" smtClean="0"/>
              <a:t>‹Nº›</a:t>
            </a:fld>
            <a:endParaRPr lang="es-ES"/>
          </a:p>
        </p:txBody>
      </p:sp>
    </p:spTree>
    <p:extLst>
      <p:ext uri="{BB962C8B-B14F-4D97-AF65-F5344CB8AC3E}">
        <p14:creationId xmlns:p14="http://schemas.microsoft.com/office/powerpoint/2010/main" val="103590283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file:///E:\DIDTRAD2018\DIDTRAD2018\mesa%20redonda\ejemplos%20de%20materiale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ES" cap="none" dirty="0" smtClean="0"/>
              <a:t>Formación para el emprendimiento y la profesionalización en los Estudios de T e I</a:t>
            </a:r>
            <a:endParaRPr lang="es-ES" cap="none" dirty="0"/>
          </a:p>
        </p:txBody>
      </p:sp>
      <p:sp>
        <p:nvSpPr>
          <p:cNvPr id="3" name="Subtítulo 2"/>
          <p:cNvSpPr>
            <a:spLocks noGrp="1"/>
          </p:cNvSpPr>
          <p:nvPr>
            <p:ph type="subTitle" idx="1"/>
          </p:nvPr>
        </p:nvSpPr>
        <p:spPr>
          <a:xfrm>
            <a:off x="0" y="4618214"/>
            <a:ext cx="6400800" cy="1947333"/>
          </a:xfrm>
        </p:spPr>
        <p:txBody>
          <a:bodyPr/>
          <a:lstStyle/>
          <a:p>
            <a:pPr algn="ctr"/>
            <a:r>
              <a:rPr lang="es-ES" sz="2400" b="1" dirty="0"/>
              <a:t>Susana Álvarez-Álvarez </a:t>
            </a:r>
          </a:p>
          <a:p>
            <a:pPr algn="ctr"/>
            <a:r>
              <a:rPr lang="es-ES" sz="2400" b="1" dirty="0"/>
              <a:t>Facultad de Traducción e Interpretación</a:t>
            </a:r>
          </a:p>
          <a:p>
            <a:pPr algn="ctr"/>
            <a:r>
              <a:rPr lang="es-ES" sz="2400" b="1" dirty="0"/>
              <a:t>Universidad de Valladolid</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016" y="5363831"/>
            <a:ext cx="1196374" cy="1201716"/>
          </a:xfrm>
          <a:prstGeom prst="rect">
            <a:avLst/>
          </a:prstGeom>
        </p:spPr>
      </p:pic>
    </p:spTree>
    <p:extLst>
      <p:ext uri="{BB962C8B-B14F-4D97-AF65-F5344CB8AC3E}">
        <p14:creationId xmlns:p14="http://schemas.microsoft.com/office/powerpoint/2010/main" val="774579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2820" y="239770"/>
            <a:ext cx="9404723" cy="1400530"/>
          </a:xfrm>
        </p:spPr>
        <p:txBody>
          <a:bodyPr/>
          <a:lstStyle/>
          <a:p>
            <a:pPr algn="ctr"/>
            <a:r>
              <a:rPr lang="es-ES" b="1" dirty="0" smtClean="0"/>
              <a:t>Empleabilidad en los Estudios de Traducción e Interpretación</a:t>
            </a:r>
            <a:endParaRPr lang="es-ES" b="1" dirty="0"/>
          </a:p>
        </p:txBody>
      </p:sp>
      <p:sp>
        <p:nvSpPr>
          <p:cNvPr id="5" name="Rectángulo redondeado 4"/>
          <p:cNvSpPr/>
          <p:nvPr/>
        </p:nvSpPr>
        <p:spPr>
          <a:xfrm>
            <a:off x="2994881" y="1776445"/>
            <a:ext cx="5038344" cy="8194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Resultados esperados</a:t>
            </a:r>
            <a:endParaRPr lang="es-ES" b="1" dirty="0">
              <a:solidFill>
                <a:schemeClr val="tx1"/>
              </a:solidFill>
            </a:endParaRPr>
          </a:p>
        </p:txBody>
      </p:sp>
      <p:sp>
        <p:nvSpPr>
          <p:cNvPr id="4" name="Marcador de contenido 3"/>
          <p:cNvSpPr>
            <a:spLocks noGrp="1"/>
          </p:cNvSpPr>
          <p:nvPr>
            <p:ph idx="1"/>
          </p:nvPr>
        </p:nvSpPr>
        <p:spPr>
          <a:xfrm>
            <a:off x="274320" y="2926080"/>
            <a:ext cx="11265408" cy="4005072"/>
          </a:xfrm>
        </p:spPr>
        <p:txBody>
          <a:bodyPr>
            <a:normAutofit/>
          </a:bodyPr>
          <a:lstStyle/>
          <a:p>
            <a:r>
              <a:rPr lang="es-ES" b="1" dirty="0">
                <a:solidFill>
                  <a:schemeClr val="tx1"/>
                </a:solidFill>
              </a:rPr>
              <a:t>ACCIONES FORMATIVAS EXTRACURRICULARES</a:t>
            </a:r>
            <a:endParaRPr lang="es-ES" dirty="0">
              <a:solidFill>
                <a:schemeClr val="tx1"/>
              </a:solidFill>
            </a:endParaRPr>
          </a:p>
          <a:p>
            <a:pPr lvl="0" algn="just"/>
            <a:r>
              <a:rPr lang="es-ES" dirty="0">
                <a:solidFill>
                  <a:schemeClr val="tx1"/>
                </a:solidFill>
              </a:rPr>
              <a:t>Organización de mesas redondas sobre perfiles profesionales, con los alumnos egresados de nuestra titulación (actuales profesionales de diferentes perfiles</a:t>
            </a:r>
            <a:r>
              <a:rPr lang="es-ES" dirty="0" smtClean="0">
                <a:solidFill>
                  <a:schemeClr val="tx1"/>
                </a:solidFill>
              </a:rPr>
              <a:t>).</a:t>
            </a:r>
          </a:p>
          <a:p>
            <a:pPr lvl="0" algn="just"/>
            <a:r>
              <a:rPr lang="es-ES" dirty="0" smtClean="0">
                <a:solidFill>
                  <a:schemeClr val="tx1"/>
                </a:solidFill>
              </a:rPr>
              <a:t>Creación de un </a:t>
            </a:r>
            <a:r>
              <a:rPr lang="es-ES" dirty="0">
                <a:solidFill>
                  <a:schemeClr val="tx1"/>
                </a:solidFill>
              </a:rPr>
              <a:t>Grupo </a:t>
            </a:r>
            <a:r>
              <a:rPr lang="es-ES" dirty="0" smtClean="0">
                <a:solidFill>
                  <a:schemeClr val="tx1"/>
                </a:solidFill>
              </a:rPr>
              <a:t>privado de </a:t>
            </a:r>
            <a:r>
              <a:rPr lang="es-ES" dirty="0">
                <a:solidFill>
                  <a:schemeClr val="tx1"/>
                </a:solidFill>
              </a:rPr>
              <a:t>Facebook con los estudiantes egresados y los estudiantes del último curso de grado que permitirá, por una parte, establecer el contacto entre diferentes promociones y, por otra, servir de puente de conexión con la institución formativa.</a:t>
            </a:r>
          </a:p>
          <a:p>
            <a:pPr lvl="0" algn="just"/>
            <a:r>
              <a:rPr lang="es-ES" dirty="0">
                <a:solidFill>
                  <a:schemeClr val="tx1"/>
                </a:solidFill>
              </a:rPr>
              <a:t>Celebración de un seminario específico sobre el Servicio de Empleo de la Fundación General de la Universidad, en el que se abordarán diferentes aspectos: Prácticas en empresa para titulados, orientación y formación para el empleo, bolsa de empleo de la FUNGE, etc.</a:t>
            </a:r>
          </a:p>
          <a:p>
            <a:pPr lvl="0"/>
            <a:endParaRPr lang="es-ES" dirty="0">
              <a:solidFill>
                <a:schemeClr val="tx1"/>
              </a:solidFill>
            </a:endParaRPr>
          </a:p>
        </p:txBody>
      </p:sp>
    </p:spTree>
    <p:extLst>
      <p:ext uri="{BB962C8B-B14F-4D97-AF65-F5344CB8AC3E}">
        <p14:creationId xmlns:p14="http://schemas.microsoft.com/office/powerpoint/2010/main" val="734125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2820" y="239770"/>
            <a:ext cx="9404723" cy="1400530"/>
          </a:xfrm>
        </p:spPr>
        <p:txBody>
          <a:bodyPr/>
          <a:lstStyle/>
          <a:p>
            <a:pPr algn="ctr"/>
            <a:r>
              <a:rPr lang="es-ES" b="1" dirty="0" smtClean="0"/>
              <a:t>Empleabilidad en los Estudios de Traducción e Interpretación</a:t>
            </a:r>
            <a:endParaRPr lang="es-ES" b="1" dirty="0"/>
          </a:p>
        </p:txBody>
      </p:sp>
      <p:sp>
        <p:nvSpPr>
          <p:cNvPr id="5" name="Rectángulo redondeado 4"/>
          <p:cNvSpPr/>
          <p:nvPr/>
        </p:nvSpPr>
        <p:spPr>
          <a:xfrm>
            <a:off x="1472184" y="1776445"/>
            <a:ext cx="8375903" cy="8194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¿Qué hemos hecho hasta el momento en relación con este objetivo 1?</a:t>
            </a:r>
            <a:endParaRPr lang="es-ES" b="1" dirty="0">
              <a:solidFill>
                <a:schemeClr val="tx1"/>
              </a:solidFill>
            </a:endParaRPr>
          </a:p>
        </p:txBody>
      </p:sp>
      <p:sp>
        <p:nvSpPr>
          <p:cNvPr id="3" name="Marcador de contenido 2"/>
          <p:cNvSpPr>
            <a:spLocks noGrp="1"/>
          </p:cNvSpPr>
          <p:nvPr>
            <p:ph idx="1"/>
          </p:nvPr>
        </p:nvSpPr>
        <p:spPr>
          <a:xfrm>
            <a:off x="356616" y="2907792"/>
            <a:ext cx="11073384" cy="3615267"/>
          </a:xfrm>
        </p:spPr>
        <p:txBody>
          <a:bodyPr>
            <a:normAutofit/>
          </a:bodyPr>
          <a:lstStyle/>
          <a:p>
            <a:r>
              <a:rPr lang="en-US" b="1" dirty="0">
                <a:solidFill>
                  <a:schemeClr val="tx1"/>
                </a:solidFill>
              </a:rPr>
              <a:t>ACCIONES FORMATIVAS CURRICULARES</a:t>
            </a:r>
            <a:endParaRPr lang="es-ES" dirty="0">
              <a:solidFill>
                <a:schemeClr val="tx1"/>
              </a:solidFill>
            </a:endParaRPr>
          </a:p>
          <a:p>
            <a:pPr lvl="0"/>
            <a:r>
              <a:rPr lang="es-ES" dirty="0">
                <a:solidFill>
                  <a:schemeClr val="tx1"/>
                </a:solidFill>
              </a:rPr>
              <a:t>Integración de competencias y contenidos vinculados con la profesión en diferentes asignaturas del Grado en Traducción e Interpretación (Terminología, Informática aplicada a la Traducción, Traducción Especializada B (inglés), Traducción 4 A/B (inglés), Traducción 3 C/A (alemán), Interpretación consecutiva B (inglés) y B (francés) e Interpretación simultánea B (inglés) y B (francés).</a:t>
            </a:r>
          </a:p>
          <a:p>
            <a:pPr lvl="0"/>
            <a:r>
              <a:rPr lang="es-ES" dirty="0">
                <a:solidFill>
                  <a:schemeClr val="tx1"/>
                </a:solidFill>
              </a:rPr>
              <a:t>Revisión de las competencias y contenidos profesionales desarrollados en la asignatura obligatoria Prácticas en Empresa.</a:t>
            </a:r>
          </a:p>
          <a:p>
            <a:r>
              <a:rPr lang="es-ES" dirty="0">
                <a:solidFill>
                  <a:schemeClr val="tx1"/>
                </a:solidFill>
              </a:rPr>
              <a:t>Propuesta de 5 TFG vinculados al proyecto (3 durante el curso académico 2016-2017 y 2 durante el curso 2017-2018)</a:t>
            </a:r>
          </a:p>
        </p:txBody>
      </p:sp>
    </p:spTree>
    <p:extLst>
      <p:ext uri="{BB962C8B-B14F-4D97-AF65-F5344CB8AC3E}">
        <p14:creationId xmlns:p14="http://schemas.microsoft.com/office/powerpoint/2010/main" val="4275718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2820" y="239770"/>
            <a:ext cx="9404723" cy="1400530"/>
          </a:xfrm>
        </p:spPr>
        <p:txBody>
          <a:bodyPr/>
          <a:lstStyle/>
          <a:p>
            <a:pPr algn="ctr"/>
            <a:r>
              <a:rPr lang="es-ES" b="1" dirty="0" smtClean="0"/>
              <a:t>Empleabilidad en los Estudios de Traducción e Interpretación</a:t>
            </a:r>
            <a:endParaRPr lang="es-ES" b="1" dirty="0"/>
          </a:p>
        </p:txBody>
      </p:sp>
      <p:sp>
        <p:nvSpPr>
          <p:cNvPr id="5" name="Rectángulo redondeado 4"/>
          <p:cNvSpPr/>
          <p:nvPr/>
        </p:nvSpPr>
        <p:spPr>
          <a:xfrm>
            <a:off x="1472184" y="1776445"/>
            <a:ext cx="8375903" cy="8194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¿Qué hemos hecho hasta el momento en relación con este objetivo 1?</a:t>
            </a:r>
            <a:endParaRPr lang="es-ES" b="1" dirty="0">
              <a:solidFill>
                <a:schemeClr val="tx1"/>
              </a:solidFill>
            </a:endParaRPr>
          </a:p>
        </p:txBody>
      </p:sp>
      <p:sp>
        <p:nvSpPr>
          <p:cNvPr id="3" name="Marcador de contenido 2"/>
          <p:cNvSpPr>
            <a:spLocks noGrp="1"/>
          </p:cNvSpPr>
          <p:nvPr>
            <p:ph idx="1"/>
          </p:nvPr>
        </p:nvSpPr>
        <p:spPr>
          <a:xfrm>
            <a:off x="118872" y="2907792"/>
            <a:ext cx="11512296" cy="3615267"/>
          </a:xfrm>
        </p:spPr>
        <p:txBody>
          <a:bodyPr>
            <a:normAutofit fontScale="77500" lnSpcReduction="20000"/>
          </a:bodyPr>
          <a:lstStyle/>
          <a:p>
            <a:pPr lvl="0"/>
            <a:r>
              <a:rPr lang="en-US" sz="3600" b="1" dirty="0">
                <a:solidFill>
                  <a:schemeClr val="tx1"/>
                </a:solidFill>
              </a:rPr>
              <a:t>ACCIONES FORMATIVAS </a:t>
            </a:r>
            <a:r>
              <a:rPr lang="en-US" sz="3600" b="1" dirty="0" smtClean="0">
                <a:solidFill>
                  <a:schemeClr val="tx1"/>
                </a:solidFill>
              </a:rPr>
              <a:t>EXTRACURRICULARES</a:t>
            </a:r>
          </a:p>
          <a:p>
            <a:pPr lvl="0" algn="just"/>
            <a:r>
              <a:rPr lang="es-ES" sz="3200" dirty="0" smtClean="0">
                <a:solidFill>
                  <a:schemeClr val="tx1"/>
                </a:solidFill>
              </a:rPr>
              <a:t>Organización </a:t>
            </a:r>
            <a:r>
              <a:rPr lang="es-ES" sz="3200" dirty="0">
                <a:solidFill>
                  <a:schemeClr val="tx1"/>
                </a:solidFill>
              </a:rPr>
              <a:t>de </a:t>
            </a:r>
            <a:r>
              <a:rPr lang="es-ES" sz="3200" b="1" dirty="0">
                <a:solidFill>
                  <a:schemeClr val="tx1"/>
                </a:solidFill>
              </a:rPr>
              <a:t>2 talleres específicos sobre competencias y contenidos profesionales en el ámbito de la Traducción y la Interpretación</a:t>
            </a:r>
            <a:r>
              <a:rPr lang="es-ES" sz="3200" dirty="0">
                <a:solidFill>
                  <a:schemeClr val="tx1"/>
                </a:solidFill>
              </a:rPr>
              <a:t>: Taller de fiscalidad (desarrollado durante el curso académico </a:t>
            </a:r>
            <a:r>
              <a:rPr lang="es-ES" sz="3200" dirty="0" smtClean="0">
                <a:solidFill>
                  <a:schemeClr val="tx1"/>
                </a:solidFill>
              </a:rPr>
              <a:t>2016-2017),  </a:t>
            </a:r>
            <a:r>
              <a:rPr lang="es-ES" sz="3200" dirty="0">
                <a:solidFill>
                  <a:schemeClr val="tx1"/>
                </a:solidFill>
              </a:rPr>
              <a:t>y Taller de Gestión de Proyectos (organizado durante los cursos 2016-2017 y </a:t>
            </a:r>
            <a:r>
              <a:rPr lang="es-ES" sz="3200" dirty="0" smtClean="0">
                <a:solidFill>
                  <a:schemeClr val="tx1"/>
                </a:solidFill>
              </a:rPr>
              <a:t>2017-2018</a:t>
            </a:r>
            <a:r>
              <a:rPr lang="es-ES" sz="3200" dirty="0">
                <a:solidFill>
                  <a:schemeClr val="tx1"/>
                </a:solidFill>
              </a:rPr>
              <a:t>)</a:t>
            </a:r>
            <a:r>
              <a:rPr lang="es-ES" sz="3200" dirty="0" smtClean="0">
                <a:solidFill>
                  <a:schemeClr val="tx1"/>
                </a:solidFill>
              </a:rPr>
              <a:t>. </a:t>
            </a:r>
          </a:p>
          <a:p>
            <a:pPr lvl="0" algn="just"/>
            <a:r>
              <a:rPr lang="es-ES" sz="3200" dirty="0" smtClean="0">
                <a:solidFill>
                  <a:schemeClr val="tx1"/>
                </a:solidFill>
              </a:rPr>
              <a:t>En </a:t>
            </a:r>
            <a:r>
              <a:rPr lang="es-ES" sz="3200" dirty="0">
                <a:solidFill>
                  <a:schemeClr val="tx1"/>
                </a:solidFill>
              </a:rPr>
              <a:t>el marco de esta acción formativa, se están diseñando en la actualidad tanto materiales audiovisuales específicos (píldoras de conocimiento o vídeos docentes) como infografías (para Pinterest) con los contenidos más importantes abordados en estos talleres.</a:t>
            </a:r>
          </a:p>
          <a:p>
            <a:pPr algn="just"/>
            <a:endParaRPr lang="es-ES" sz="3200" dirty="0">
              <a:solidFill>
                <a:schemeClr val="tx1"/>
              </a:solidFill>
            </a:endParaRPr>
          </a:p>
        </p:txBody>
      </p:sp>
    </p:spTree>
    <p:extLst>
      <p:ext uri="{BB962C8B-B14F-4D97-AF65-F5344CB8AC3E}">
        <p14:creationId xmlns:p14="http://schemas.microsoft.com/office/powerpoint/2010/main" val="38409707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2820" y="239770"/>
            <a:ext cx="9404723" cy="1400530"/>
          </a:xfrm>
        </p:spPr>
        <p:txBody>
          <a:bodyPr/>
          <a:lstStyle/>
          <a:p>
            <a:pPr algn="ctr"/>
            <a:r>
              <a:rPr lang="es-ES" b="1" dirty="0" smtClean="0"/>
              <a:t>Empleabilidad en los Estudios de Traducción e Interpretación</a:t>
            </a:r>
            <a:endParaRPr lang="es-ES" b="1" dirty="0"/>
          </a:p>
        </p:txBody>
      </p:sp>
      <p:sp>
        <p:nvSpPr>
          <p:cNvPr id="5" name="Rectángulo redondeado 4"/>
          <p:cNvSpPr/>
          <p:nvPr/>
        </p:nvSpPr>
        <p:spPr>
          <a:xfrm>
            <a:off x="1472184" y="1776445"/>
            <a:ext cx="8375903" cy="8194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¿Qué hemos hecho hasta el momento en relación con este objetivo 1?</a:t>
            </a:r>
            <a:endParaRPr lang="es-ES" b="1" dirty="0">
              <a:solidFill>
                <a:schemeClr val="tx1"/>
              </a:solidFill>
            </a:endParaRPr>
          </a:p>
        </p:txBody>
      </p:sp>
      <p:sp>
        <p:nvSpPr>
          <p:cNvPr id="3" name="Marcador de contenido 2"/>
          <p:cNvSpPr>
            <a:spLocks noGrp="1"/>
          </p:cNvSpPr>
          <p:nvPr>
            <p:ph idx="1"/>
          </p:nvPr>
        </p:nvSpPr>
        <p:spPr>
          <a:xfrm>
            <a:off x="118872" y="2907792"/>
            <a:ext cx="11512296" cy="3615267"/>
          </a:xfrm>
        </p:spPr>
        <p:txBody>
          <a:bodyPr>
            <a:normAutofit fontScale="77500" lnSpcReduction="20000"/>
          </a:bodyPr>
          <a:lstStyle/>
          <a:p>
            <a:pPr lvl="0"/>
            <a:r>
              <a:rPr lang="en-US" sz="3600" b="1" dirty="0">
                <a:solidFill>
                  <a:schemeClr val="tx1"/>
                </a:solidFill>
              </a:rPr>
              <a:t>ACCIONES FORMATIVAS </a:t>
            </a:r>
            <a:r>
              <a:rPr lang="en-US" sz="3600" b="1" dirty="0" smtClean="0">
                <a:solidFill>
                  <a:schemeClr val="tx1"/>
                </a:solidFill>
              </a:rPr>
              <a:t>EXTRACURRICULARES</a:t>
            </a:r>
          </a:p>
          <a:p>
            <a:pPr lvl="0" algn="just"/>
            <a:r>
              <a:rPr lang="es-ES" sz="3200" dirty="0" smtClean="0">
                <a:solidFill>
                  <a:schemeClr val="tx1"/>
                </a:solidFill>
              </a:rPr>
              <a:t>Organización </a:t>
            </a:r>
            <a:r>
              <a:rPr lang="es-ES" sz="3200" dirty="0">
                <a:solidFill>
                  <a:schemeClr val="tx1"/>
                </a:solidFill>
              </a:rPr>
              <a:t>de 1 seminario específico sobre contenidos necesarios para acceder al mercado laboral: “Objetivo Empleabilidad: Redes Sociales y visibilidad en internet para profesionales</a:t>
            </a:r>
            <a:r>
              <a:rPr lang="es-ES" sz="3200" dirty="0" smtClean="0">
                <a:solidFill>
                  <a:schemeClr val="tx1"/>
                </a:solidFill>
              </a:rPr>
              <a:t>”.</a:t>
            </a:r>
          </a:p>
          <a:p>
            <a:pPr lvl="0" algn="just"/>
            <a:r>
              <a:rPr lang="es-ES" sz="3200" dirty="0" smtClean="0">
                <a:solidFill>
                  <a:schemeClr val="tx1"/>
                </a:solidFill>
              </a:rPr>
              <a:t> </a:t>
            </a:r>
            <a:r>
              <a:rPr lang="es-ES" sz="3200" dirty="0">
                <a:solidFill>
                  <a:schemeClr val="tx1"/>
                </a:solidFill>
              </a:rPr>
              <a:t>En el marco de esta acción se han diseñado y publicado en el canal institucional de la UVa (</a:t>
            </a:r>
            <a:r>
              <a:rPr lang="es-ES" sz="3200" dirty="0" err="1">
                <a:solidFill>
                  <a:schemeClr val="tx1"/>
                </a:solidFill>
              </a:rPr>
              <a:t>UVa_Online</a:t>
            </a:r>
            <a:r>
              <a:rPr lang="es-ES" sz="3200" dirty="0">
                <a:solidFill>
                  <a:schemeClr val="tx1"/>
                </a:solidFill>
              </a:rPr>
              <a:t>) una colección de </a:t>
            </a:r>
            <a:r>
              <a:rPr lang="es-ES" sz="3200" b="1" dirty="0">
                <a:solidFill>
                  <a:schemeClr val="tx1"/>
                </a:solidFill>
              </a:rPr>
              <a:t>12 vídeos y 4 vídeo-entrevistas</a:t>
            </a:r>
            <a:r>
              <a:rPr lang="es-ES" sz="3200" dirty="0">
                <a:solidFill>
                  <a:schemeClr val="tx1"/>
                </a:solidFill>
              </a:rPr>
              <a:t> </a:t>
            </a:r>
            <a:r>
              <a:rPr lang="es-ES" sz="3200" dirty="0" smtClean="0">
                <a:solidFill>
                  <a:schemeClr val="tx1"/>
                </a:solidFill>
              </a:rPr>
              <a:t>con </a:t>
            </a:r>
            <a:r>
              <a:rPr lang="es-ES" sz="3200" dirty="0">
                <a:solidFill>
                  <a:schemeClr val="tx1"/>
                </a:solidFill>
              </a:rPr>
              <a:t>los contenidos más importantes de esta acción formativa. Igualmente se ha elaborado una colección de infografías (para </a:t>
            </a:r>
            <a:r>
              <a:rPr lang="es-ES" sz="3200" dirty="0" smtClean="0">
                <a:solidFill>
                  <a:schemeClr val="tx1"/>
                </a:solidFill>
              </a:rPr>
              <a:t>Pinterest).</a:t>
            </a:r>
            <a:endParaRPr lang="es-ES" sz="3200" dirty="0">
              <a:solidFill>
                <a:schemeClr val="tx1"/>
              </a:solidFill>
            </a:endParaRPr>
          </a:p>
          <a:p>
            <a:pPr algn="just"/>
            <a:endParaRPr lang="es-ES" sz="3200" dirty="0">
              <a:solidFill>
                <a:schemeClr val="tx1"/>
              </a:solidFill>
            </a:endParaRPr>
          </a:p>
        </p:txBody>
      </p:sp>
    </p:spTree>
    <p:extLst>
      <p:ext uri="{BB962C8B-B14F-4D97-AF65-F5344CB8AC3E}">
        <p14:creationId xmlns:p14="http://schemas.microsoft.com/office/powerpoint/2010/main" val="962377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2820" y="239770"/>
            <a:ext cx="9404723" cy="1400530"/>
          </a:xfrm>
        </p:spPr>
        <p:txBody>
          <a:bodyPr/>
          <a:lstStyle/>
          <a:p>
            <a:pPr algn="ctr"/>
            <a:r>
              <a:rPr lang="es-ES" b="1" dirty="0" smtClean="0"/>
              <a:t>Empleabilidad en los Estudios de Traducción e Interpretación</a:t>
            </a:r>
            <a:endParaRPr lang="es-ES" b="1" dirty="0"/>
          </a:p>
        </p:txBody>
      </p:sp>
      <p:sp>
        <p:nvSpPr>
          <p:cNvPr id="5" name="Rectángulo redondeado 4"/>
          <p:cNvSpPr/>
          <p:nvPr/>
        </p:nvSpPr>
        <p:spPr>
          <a:xfrm>
            <a:off x="1472184" y="1776445"/>
            <a:ext cx="8375903" cy="8194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¿Qué hemos hecho hasta el momento en relación con este objetivo 1?</a:t>
            </a:r>
            <a:endParaRPr lang="es-ES" b="1" dirty="0">
              <a:solidFill>
                <a:schemeClr val="tx1"/>
              </a:solidFill>
            </a:endParaRPr>
          </a:p>
        </p:txBody>
      </p:sp>
      <p:sp>
        <p:nvSpPr>
          <p:cNvPr id="3" name="Marcador de contenido 2"/>
          <p:cNvSpPr>
            <a:spLocks noGrp="1"/>
          </p:cNvSpPr>
          <p:nvPr>
            <p:ph idx="1"/>
          </p:nvPr>
        </p:nvSpPr>
        <p:spPr>
          <a:xfrm>
            <a:off x="283464" y="2816352"/>
            <a:ext cx="11512296" cy="3615267"/>
          </a:xfrm>
        </p:spPr>
        <p:txBody>
          <a:bodyPr>
            <a:normAutofit/>
          </a:bodyPr>
          <a:lstStyle/>
          <a:p>
            <a:pPr lvl="0"/>
            <a:r>
              <a:rPr lang="en-US" sz="3600" b="1" dirty="0">
                <a:solidFill>
                  <a:schemeClr val="tx1"/>
                </a:solidFill>
              </a:rPr>
              <a:t>ACCIONES FORMATIVAS </a:t>
            </a:r>
            <a:r>
              <a:rPr lang="en-US" sz="3600" b="1" dirty="0" smtClean="0">
                <a:solidFill>
                  <a:schemeClr val="tx1"/>
                </a:solidFill>
              </a:rPr>
              <a:t>EXTRACURRICULARES</a:t>
            </a:r>
          </a:p>
          <a:p>
            <a:pPr lvl="0" algn="just"/>
            <a:r>
              <a:rPr lang="es-ES" dirty="0">
                <a:solidFill>
                  <a:schemeClr val="tx1"/>
                </a:solidFill>
              </a:rPr>
              <a:t>Organización de </a:t>
            </a:r>
            <a:r>
              <a:rPr lang="es-ES" dirty="0" smtClean="0">
                <a:solidFill>
                  <a:schemeClr val="tx1"/>
                </a:solidFill>
              </a:rPr>
              <a:t>2 mesas </a:t>
            </a:r>
            <a:r>
              <a:rPr lang="es-ES" dirty="0">
                <a:solidFill>
                  <a:schemeClr val="tx1"/>
                </a:solidFill>
              </a:rPr>
              <a:t>redondas sobre perfiles </a:t>
            </a:r>
            <a:r>
              <a:rPr lang="es-ES" dirty="0" smtClean="0">
                <a:solidFill>
                  <a:schemeClr val="tx1"/>
                </a:solidFill>
              </a:rPr>
              <a:t>profesionales (cursos académicos 2016-2017 y 2017-2018), </a:t>
            </a:r>
            <a:r>
              <a:rPr lang="es-ES" dirty="0">
                <a:solidFill>
                  <a:schemeClr val="tx1"/>
                </a:solidFill>
              </a:rPr>
              <a:t>con los alumnos egresados de nuestra titulación (actuales profesionales de diferentes perfiles). </a:t>
            </a:r>
            <a:endParaRPr lang="es-ES" dirty="0" smtClean="0">
              <a:solidFill>
                <a:schemeClr val="tx1"/>
              </a:solidFill>
            </a:endParaRPr>
          </a:p>
          <a:p>
            <a:pPr lvl="0" algn="just"/>
            <a:r>
              <a:rPr lang="es-ES" dirty="0" smtClean="0">
                <a:solidFill>
                  <a:schemeClr val="tx1"/>
                </a:solidFill>
              </a:rPr>
              <a:t>Creación de un </a:t>
            </a:r>
            <a:r>
              <a:rPr lang="es-ES" dirty="0">
                <a:solidFill>
                  <a:schemeClr val="tx1"/>
                </a:solidFill>
              </a:rPr>
              <a:t>grupo privado de Facebook con los estudiantes egresados y los estudiantes del último curso de grado que ha permitido, por una parte, establecer el contacto entre diferentes promociones y, por otra, servir de puente de conexión con la institución formativa.</a:t>
            </a:r>
          </a:p>
          <a:p>
            <a:pPr algn="just"/>
            <a:endParaRPr lang="es-ES" sz="3200" dirty="0">
              <a:solidFill>
                <a:schemeClr val="tx1"/>
              </a:solidFill>
            </a:endParaRPr>
          </a:p>
        </p:txBody>
      </p:sp>
    </p:spTree>
    <p:extLst>
      <p:ext uri="{BB962C8B-B14F-4D97-AF65-F5344CB8AC3E}">
        <p14:creationId xmlns:p14="http://schemas.microsoft.com/office/powerpoint/2010/main" val="4584940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2820" y="239770"/>
            <a:ext cx="9404723" cy="1400530"/>
          </a:xfrm>
        </p:spPr>
        <p:txBody>
          <a:bodyPr/>
          <a:lstStyle/>
          <a:p>
            <a:pPr algn="ctr"/>
            <a:r>
              <a:rPr lang="es-ES" b="1" dirty="0" smtClean="0"/>
              <a:t>Empleabilidad en los Estudios de Traducción e Interpretación</a:t>
            </a:r>
            <a:endParaRPr lang="es-ES" b="1" dirty="0"/>
          </a:p>
        </p:txBody>
      </p:sp>
      <p:sp>
        <p:nvSpPr>
          <p:cNvPr id="5" name="Rectángulo redondeado 4"/>
          <p:cNvSpPr/>
          <p:nvPr/>
        </p:nvSpPr>
        <p:spPr>
          <a:xfrm>
            <a:off x="1472184" y="1776445"/>
            <a:ext cx="8375903" cy="8194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¿Qué hemos hecho hasta el momento en relación con este objetivo 1?</a:t>
            </a:r>
            <a:endParaRPr lang="es-ES" b="1" dirty="0">
              <a:solidFill>
                <a:schemeClr val="tx1"/>
              </a:solidFill>
            </a:endParaRPr>
          </a:p>
        </p:txBody>
      </p:sp>
      <p:sp>
        <p:nvSpPr>
          <p:cNvPr id="3" name="Marcador de contenido 2"/>
          <p:cNvSpPr>
            <a:spLocks noGrp="1"/>
          </p:cNvSpPr>
          <p:nvPr>
            <p:ph idx="1"/>
          </p:nvPr>
        </p:nvSpPr>
        <p:spPr>
          <a:xfrm>
            <a:off x="201168" y="3163824"/>
            <a:ext cx="11512296" cy="3615267"/>
          </a:xfrm>
        </p:spPr>
        <p:txBody>
          <a:bodyPr>
            <a:normAutofit lnSpcReduction="10000"/>
          </a:bodyPr>
          <a:lstStyle/>
          <a:p>
            <a:pPr lvl="0"/>
            <a:r>
              <a:rPr lang="en-US" sz="3600" b="1" dirty="0">
                <a:solidFill>
                  <a:schemeClr val="tx1"/>
                </a:solidFill>
              </a:rPr>
              <a:t>ACCIONES FORMATIVAS </a:t>
            </a:r>
            <a:r>
              <a:rPr lang="en-US" sz="3600" b="1" dirty="0" smtClean="0">
                <a:solidFill>
                  <a:schemeClr val="tx1"/>
                </a:solidFill>
              </a:rPr>
              <a:t>EXTRACURRICULARES</a:t>
            </a:r>
          </a:p>
          <a:p>
            <a:pPr marL="0" lvl="0" indent="0">
              <a:buNone/>
            </a:pPr>
            <a:endParaRPr lang="en-US" sz="3600" b="1" dirty="0" smtClean="0">
              <a:solidFill>
                <a:schemeClr val="tx1"/>
              </a:solidFill>
            </a:endParaRPr>
          </a:p>
          <a:p>
            <a:pPr lvl="0" algn="just"/>
            <a:r>
              <a:rPr lang="es-ES" dirty="0" smtClean="0">
                <a:solidFill>
                  <a:schemeClr val="tx1"/>
                </a:solidFill>
              </a:rPr>
              <a:t>Organización </a:t>
            </a:r>
            <a:r>
              <a:rPr lang="es-ES" dirty="0">
                <a:solidFill>
                  <a:schemeClr val="tx1"/>
                </a:solidFill>
              </a:rPr>
              <a:t>de </a:t>
            </a:r>
            <a:r>
              <a:rPr lang="es-ES" dirty="0" smtClean="0">
                <a:solidFill>
                  <a:schemeClr val="tx1"/>
                </a:solidFill>
              </a:rPr>
              <a:t>dos Jornadas </a:t>
            </a:r>
            <a:r>
              <a:rPr lang="es-ES" dirty="0">
                <a:solidFill>
                  <a:schemeClr val="tx1"/>
                </a:solidFill>
              </a:rPr>
              <a:t>sobre empleabilidad en colaboración con la Fundación General de la Universidad y el Parque Científico de la Universidad de Valladolid </a:t>
            </a:r>
            <a:r>
              <a:rPr lang="es-ES" dirty="0" smtClean="0">
                <a:solidFill>
                  <a:schemeClr val="tx1"/>
                </a:solidFill>
              </a:rPr>
              <a:t>(cursos académicos 2016-2017) </a:t>
            </a:r>
            <a:r>
              <a:rPr lang="es-ES" dirty="0">
                <a:solidFill>
                  <a:schemeClr val="tx1"/>
                </a:solidFill>
              </a:rPr>
              <a:t>en la que se abordaron diferentes aspectos: Prácticas en empresa para titulados, orientación y formación para el empleo, bolsa de empleo de la FUNGE, etc.</a:t>
            </a:r>
          </a:p>
          <a:p>
            <a:pPr lvl="0" algn="just"/>
            <a:r>
              <a:rPr lang="es-ES" dirty="0">
                <a:solidFill>
                  <a:schemeClr val="tx1"/>
                </a:solidFill>
              </a:rPr>
              <a:t>Organización de un seminario online sobre “Cómo diseñar un buen CV en inglés”. Este seminario tendrá lugar en julio de 2018.</a:t>
            </a:r>
            <a:endParaRPr lang="es-ES" b="1" dirty="0">
              <a:solidFill>
                <a:schemeClr val="tx1"/>
              </a:solidFill>
            </a:endParaRPr>
          </a:p>
          <a:p>
            <a:pPr algn="just"/>
            <a:endParaRPr lang="es-ES" sz="3200" dirty="0">
              <a:solidFill>
                <a:schemeClr val="tx1"/>
              </a:solidFill>
            </a:endParaRPr>
          </a:p>
        </p:txBody>
      </p:sp>
    </p:spTree>
    <p:extLst>
      <p:ext uri="{BB962C8B-B14F-4D97-AF65-F5344CB8AC3E}">
        <p14:creationId xmlns:p14="http://schemas.microsoft.com/office/powerpoint/2010/main" val="3705635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2820" y="239770"/>
            <a:ext cx="9404723" cy="1400530"/>
          </a:xfrm>
        </p:spPr>
        <p:txBody>
          <a:bodyPr/>
          <a:lstStyle/>
          <a:p>
            <a:pPr algn="ctr"/>
            <a:r>
              <a:rPr lang="es-ES" b="1" dirty="0" smtClean="0"/>
              <a:t>Empleabilidad en los Estudios de Traducción e Interpretación</a:t>
            </a:r>
            <a:endParaRPr lang="es-ES" b="1" dirty="0"/>
          </a:p>
        </p:txBody>
      </p:sp>
      <p:sp>
        <p:nvSpPr>
          <p:cNvPr id="8" name="Rectangle 5"/>
          <p:cNvSpPr>
            <a:spLocks noChangeArrowheads="1"/>
          </p:cNvSpPr>
          <p:nvPr/>
        </p:nvSpPr>
        <p:spPr bwMode="auto">
          <a:xfrm>
            <a:off x="576072" y="350215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9" name="Rectangle 6"/>
          <p:cNvSpPr>
            <a:spLocks noChangeArrowheads="1"/>
          </p:cNvSpPr>
          <p:nvPr/>
        </p:nvSpPr>
        <p:spPr bwMode="auto">
          <a:xfrm>
            <a:off x="576072" y="578815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CuadroTexto 2"/>
          <p:cNvSpPr txBox="1"/>
          <p:nvPr/>
        </p:nvSpPr>
        <p:spPr>
          <a:xfrm>
            <a:off x="1298448" y="2487168"/>
            <a:ext cx="9180576" cy="400110"/>
          </a:xfrm>
          <a:prstGeom prst="rect">
            <a:avLst/>
          </a:prstGeom>
          <a:noFill/>
        </p:spPr>
        <p:txBody>
          <a:bodyPr wrap="square" rtlCol="0">
            <a:spAutoFit/>
          </a:bodyPr>
          <a:lstStyle/>
          <a:p>
            <a:r>
              <a:rPr lang="es-ES" sz="2000" b="1" dirty="0" smtClean="0">
                <a:hlinkClick r:id="rId2" action="ppaction://hlinkfile"/>
              </a:rPr>
              <a:t>Algunos ejemplos de materiales diseñados…</a:t>
            </a:r>
            <a:endParaRPr lang="es-ES" sz="2000" b="1" dirty="0"/>
          </a:p>
        </p:txBody>
      </p:sp>
    </p:spTree>
    <p:extLst>
      <p:ext uri="{BB962C8B-B14F-4D97-AF65-F5344CB8AC3E}">
        <p14:creationId xmlns:p14="http://schemas.microsoft.com/office/powerpoint/2010/main" val="3434600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2820" y="239770"/>
            <a:ext cx="9404723" cy="1400530"/>
          </a:xfrm>
        </p:spPr>
        <p:txBody>
          <a:bodyPr/>
          <a:lstStyle/>
          <a:p>
            <a:pPr algn="ctr"/>
            <a:r>
              <a:rPr lang="es-ES" b="1" dirty="0" smtClean="0"/>
              <a:t>Empleabilidad en los Estudios de Traducción e Interpretación</a:t>
            </a:r>
            <a:endParaRPr lang="es-ES" b="1" dirty="0"/>
          </a:p>
        </p:txBody>
      </p:sp>
      <p:sp>
        <p:nvSpPr>
          <p:cNvPr id="8" name="Rectangle 5"/>
          <p:cNvSpPr>
            <a:spLocks noChangeArrowheads="1"/>
          </p:cNvSpPr>
          <p:nvPr/>
        </p:nvSpPr>
        <p:spPr bwMode="auto">
          <a:xfrm>
            <a:off x="576072" y="350215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9" name="Rectangle 6"/>
          <p:cNvSpPr>
            <a:spLocks noChangeArrowheads="1"/>
          </p:cNvSpPr>
          <p:nvPr/>
        </p:nvSpPr>
        <p:spPr bwMode="auto">
          <a:xfrm>
            <a:off x="576072" y="578815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4" name="CuadroTexto 3"/>
          <p:cNvSpPr txBox="1"/>
          <p:nvPr/>
        </p:nvSpPr>
        <p:spPr>
          <a:xfrm>
            <a:off x="2157984" y="2978932"/>
            <a:ext cx="9162288" cy="523220"/>
          </a:xfrm>
          <a:prstGeom prst="rect">
            <a:avLst/>
          </a:prstGeom>
          <a:noFill/>
        </p:spPr>
        <p:txBody>
          <a:bodyPr wrap="square" rtlCol="0">
            <a:spAutoFit/>
          </a:bodyPr>
          <a:lstStyle/>
          <a:p>
            <a:r>
              <a:rPr lang="es-ES" sz="2800" b="1" dirty="0" smtClean="0"/>
              <a:t>¡Muchas gracias por vuestra atención!</a:t>
            </a:r>
            <a:endParaRPr lang="es-ES" sz="2800" b="1" dirty="0"/>
          </a:p>
        </p:txBody>
      </p:sp>
      <p:sp>
        <p:nvSpPr>
          <p:cNvPr id="5" name="CuadroTexto 4"/>
          <p:cNvSpPr txBox="1"/>
          <p:nvPr/>
        </p:nvSpPr>
        <p:spPr>
          <a:xfrm>
            <a:off x="2157984" y="4544568"/>
            <a:ext cx="6775704" cy="400110"/>
          </a:xfrm>
          <a:prstGeom prst="rect">
            <a:avLst/>
          </a:prstGeom>
          <a:noFill/>
        </p:spPr>
        <p:txBody>
          <a:bodyPr wrap="square" rtlCol="0">
            <a:spAutoFit/>
          </a:bodyPr>
          <a:lstStyle/>
          <a:p>
            <a:pPr algn="ctr"/>
            <a:r>
              <a:rPr lang="es-ES" sz="2000" b="1" dirty="0"/>
              <a:t>s</a:t>
            </a:r>
            <a:r>
              <a:rPr lang="es-ES" sz="2000" b="1" dirty="0" smtClean="0"/>
              <a:t>usana.alvarez@uva.es</a:t>
            </a:r>
            <a:endParaRPr lang="es-ES" sz="2000" b="1" dirty="0"/>
          </a:p>
        </p:txBody>
      </p:sp>
    </p:spTree>
    <p:extLst>
      <p:ext uri="{BB962C8B-B14F-4D97-AF65-F5344CB8AC3E}">
        <p14:creationId xmlns:p14="http://schemas.microsoft.com/office/powerpoint/2010/main" val="2913281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0252" y="559810"/>
            <a:ext cx="9404723" cy="1400530"/>
          </a:xfrm>
        </p:spPr>
        <p:txBody>
          <a:bodyPr/>
          <a:lstStyle/>
          <a:p>
            <a:pPr algn="ctr"/>
            <a:r>
              <a:rPr lang="es-ES" b="1" dirty="0" smtClean="0"/>
              <a:t>Empleabilidad en los Estudios de Traducción e Interpretación</a:t>
            </a:r>
            <a:endParaRPr lang="es-ES" b="1" dirty="0"/>
          </a:p>
        </p:txBody>
      </p:sp>
      <p:sp>
        <p:nvSpPr>
          <p:cNvPr id="3" name="Marcador de contenido 2"/>
          <p:cNvSpPr>
            <a:spLocks noGrp="1"/>
          </p:cNvSpPr>
          <p:nvPr>
            <p:ph idx="1"/>
          </p:nvPr>
        </p:nvSpPr>
        <p:spPr>
          <a:xfrm>
            <a:off x="955031" y="2061155"/>
            <a:ext cx="10899218" cy="4611494"/>
          </a:xfrm>
        </p:spPr>
        <p:txBody>
          <a:bodyPr>
            <a:normAutofit/>
          </a:bodyPr>
          <a:lstStyle/>
          <a:p>
            <a:endParaRPr lang="en-GB" dirty="0" smtClean="0"/>
          </a:p>
          <a:p>
            <a:pPr marL="0" indent="0">
              <a:buNone/>
            </a:pPr>
            <a:endParaRPr lang="en-GB" dirty="0"/>
          </a:p>
          <a:p>
            <a:endParaRPr lang="en-GB" dirty="0" smtClean="0"/>
          </a:p>
          <a:p>
            <a:endParaRPr lang="en-GB" dirty="0"/>
          </a:p>
          <a:p>
            <a:endParaRPr lang="es-ES" dirty="0" smtClean="0"/>
          </a:p>
          <a:p>
            <a:endParaRPr lang="es-ES" dirty="0"/>
          </a:p>
          <a:p>
            <a:pPr algn="just"/>
            <a:endParaRPr lang="es-ES" dirty="0" smtClean="0"/>
          </a:p>
          <a:p>
            <a:pPr algn="just"/>
            <a:endParaRPr lang="es-ES" dirty="0" smtClean="0"/>
          </a:p>
          <a:p>
            <a:pPr algn="just"/>
            <a:endParaRPr lang="en-US" sz="2900" dirty="0"/>
          </a:p>
          <a:p>
            <a:pPr marL="0" indent="0" algn="just">
              <a:buNone/>
            </a:pPr>
            <a:endParaRPr lang="en-US" dirty="0"/>
          </a:p>
        </p:txBody>
      </p:sp>
      <p:sp>
        <p:nvSpPr>
          <p:cNvPr id="7" name="Rectángulo redondeado 6"/>
          <p:cNvSpPr/>
          <p:nvPr/>
        </p:nvSpPr>
        <p:spPr>
          <a:xfrm>
            <a:off x="1359243" y="2061155"/>
            <a:ext cx="9028671" cy="14828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t>Iniciativas para mejorar las competencias profesionales en los estudiantes de Traducción e Interpretación</a:t>
            </a:r>
            <a:endParaRPr lang="es-ES" sz="2000" b="1" dirty="0"/>
          </a:p>
        </p:txBody>
      </p:sp>
      <p:sp>
        <p:nvSpPr>
          <p:cNvPr id="9" name="Rectángulo redondeado 8"/>
          <p:cNvSpPr/>
          <p:nvPr/>
        </p:nvSpPr>
        <p:spPr>
          <a:xfrm>
            <a:off x="1161536" y="3748216"/>
            <a:ext cx="3707027" cy="29244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ES" dirty="0" err="1" smtClean="0"/>
              <a:t>Vandepitte</a:t>
            </a:r>
            <a:r>
              <a:rPr lang="es-ES" dirty="0" smtClean="0"/>
              <a:t> (2009)</a:t>
            </a:r>
          </a:p>
          <a:p>
            <a:pPr marL="285750" indent="-285750">
              <a:buFont typeface="Arial" panose="020B0604020202020204" pitchFamily="34" charset="0"/>
              <a:buChar char="•"/>
            </a:pPr>
            <a:r>
              <a:rPr lang="es-ES" dirty="0" err="1" smtClean="0"/>
              <a:t>Way</a:t>
            </a:r>
            <a:r>
              <a:rPr lang="es-ES" dirty="0" smtClean="0"/>
              <a:t> (2009)</a:t>
            </a:r>
          </a:p>
          <a:p>
            <a:pPr marL="285750" indent="-285750">
              <a:buFont typeface="Arial" panose="020B0604020202020204" pitchFamily="34" charset="0"/>
              <a:buChar char="•"/>
            </a:pPr>
            <a:r>
              <a:rPr lang="es-ES" dirty="0" smtClean="0"/>
              <a:t>Calvo, Kelly y Morón (2010)</a:t>
            </a:r>
          </a:p>
          <a:p>
            <a:pPr marL="285750" indent="-285750">
              <a:buFont typeface="Arial" panose="020B0604020202020204" pitchFamily="34" charset="0"/>
              <a:buChar char="•"/>
            </a:pPr>
            <a:r>
              <a:rPr lang="es-ES" dirty="0" err="1" smtClean="0"/>
              <a:t>Chouc</a:t>
            </a:r>
            <a:r>
              <a:rPr lang="es-ES" dirty="0" smtClean="0"/>
              <a:t> y Calvo (2011)</a:t>
            </a:r>
          </a:p>
          <a:p>
            <a:pPr marL="285750" indent="-285750">
              <a:buFont typeface="Arial" panose="020B0604020202020204" pitchFamily="34" charset="0"/>
              <a:buChar char="•"/>
            </a:pPr>
            <a:r>
              <a:rPr lang="es-ES" dirty="0" err="1" smtClean="0"/>
              <a:t>Peverati</a:t>
            </a:r>
            <a:r>
              <a:rPr lang="es-ES" dirty="0" smtClean="0"/>
              <a:t> (2013)</a:t>
            </a:r>
          </a:p>
          <a:p>
            <a:pPr marL="285750" indent="-285750">
              <a:buFont typeface="Arial" panose="020B0604020202020204" pitchFamily="34" charset="0"/>
              <a:buChar char="•"/>
            </a:pPr>
            <a:r>
              <a:rPr lang="es-ES" dirty="0" err="1" smtClean="0"/>
              <a:t>Massey</a:t>
            </a:r>
            <a:r>
              <a:rPr lang="es-ES" dirty="0" smtClean="0"/>
              <a:t> y </a:t>
            </a:r>
            <a:r>
              <a:rPr lang="es-ES" dirty="0" err="1" smtClean="0"/>
              <a:t>Ehrensberger</a:t>
            </a:r>
            <a:r>
              <a:rPr lang="es-ES" dirty="0" smtClean="0"/>
              <a:t>-Dow (2014)</a:t>
            </a:r>
          </a:p>
          <a:p>
            <a:pPr marL="285750" indent="-285750">
              <a:buFont typeface="Arial" panose="020B0604020202020204" pitchFamily="34" charset="0"/>
              <a:buChar char="•"/>
            </a:pPr>
            <a:r>
              <a:rPr lang="es-ES" dirty="0" smtClean="0"/>
              <a:t>Santafé (2014)</a:t>
            </a:r>
          </a:p>
          <a:p>
            <a:pPr marL="285750" indent="-285750">
              <a:buFont typeface="Arial" panose="020B0604020202020204" pitchFamily="34" charset="0"/>
              <a:buChar char="•"/>
            </a:pPr>
            <a:r>
              <a:rPr lang="es-ES" dirty="0" err="1" smtClean="0"/>
              <a:t>Thelen</a:t>
            </a:r>
            <a:r>
              <a:rPr lang="es-ES" dirty="0" smtClean="0"/>
              <a:t> (2014)</a:t>
            </a:r>
            <a:endParaRPr lang="es-ES" dirty="0"/>
          </a:p>
        </p:txBody>
      </p:sp>
      <p:sp>
        <p:nvSpPr>
          <p:cNvPr id="10" name="Multiplicar 9"/>
          <p:cNvSpPr/>
          <p:nvPr/>
        </p:nvSpPr>
        <p:spPr>
          <a:xfrm>
            <a:off x="5535828" y="3941805"/>
            <a:ext cx="2117124" cy="170935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redondeado 10"/>
          <p:cNvSpPr/>
          <p:nvPr/>
        </p:nvSpPr>
        <p:spPr>
          <a:xfrm>
            <a:off x="8229601" y="3871783"/>
            <a:ext cx="3624648" cy="267729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ES" dirty="0" smtClean="0"/>
              <a:t>Estudios reflejan que los aspectos profesionales no están integrados de forma clara en los plantes formativos de T e I</a:t>
            </a:r>
          </a:p>
          <a:p>
            <a:pPr algn="ctr"/>
            <a:r>
              <a:rPr lang="es-ES" dirty="0" smtClean="0"/>
              <a:t>(Álvarez-Álvarez y </a:t>
            </a:r>
            <a:r>
              <a:rPr lang="es-ES" dirty="0" err="1" smtClean="0"/>
              <a:t>Arnáiz-Uzquiza</a:t>
            </a:r>
            <a:r>
              <a:rPr lang="es-ES" dirty="0" smtClean="0"/>
              <a:t>, 2017; Rodríguez de Céspedes, 2017)</a:t>
            </a:r>
            <a:endParaRPr lang="es-ES" dirty="0"/>
          </a:p>
        </p:txBody>
      </p:sp>
    </p:spTree>
    <p:extLst>
      <p:ext uri="{BB962C8B-B14F-4D97-AF65-F5344CB8AC3E}">
        <p14:creationId xmlns:p14="http://schemas.microsoft.com/office/powerpoint/2010/main" val="1519392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0252" y="559810"/>
            <a:ext cx="9404723" cy="1400530"/>
          </a:xfrm>
        </p:spPr>
        <p:txBody>
          <a:bodyPr/>
          <a:lstStyle/>
          <a:p>
            <a:pPr algn="ctr"/>
            <a:r>
              <a:rPr lang="es-ES" b="1" dirty="0" smtClean="0"/>
              <a:t>Empleabilidad en los Estudios de Traducción e Interpretación</a:t>
            </a:r>
            <a:endParaRPr lang="es-ES" b="1" dirty="0"/>
          </a:p>
        </p:txBody>
      </p:sp>
      <p:sp>
        <p:nvSpPr>
          <p:cNvPr id="3" name="Marcador de contenido 2"/>
          <p:cNvSpPr>
            <a:spLocks noGrp="1"/>
          </p:cNvSpPr>
          <p:nvPr>
            <p:ph idx="1"/>
          </p:nvPr>
        </p:nvSpPr>
        <p:spPr>
          <a:xfrm>
            <a:off x="955031" y="2061155"/>
            <a:ext cx="10899218" cy="4611494"/>
          </a:xfrm>
        </p:spPr>
        <p:txBody>
          <a:bodyPr>
            <a:normAutofit/>
          </a:bodyPr>
          <a:lstStyle/>
          <a:p>
            <a:endParaRPr lang="en-GB" dirty="0" smtClean="0"/>
          </a:p>
          <a:p>
            <a:pPr marL="0" indent="0">
              <a:buNone/>
            </a:pPr>
            <a:endParaRPr lang="en-GB" dirty="0"/>
          </a:p>
          <a:p>
            <a:endParaRPr lang="en-GB" dirty="0" smtClean="0"/>
          </a:p>
          <a:p>
            <a:endParaRPr lang="en-GB" dirty="0"/>
          </a:p>
          <a:p>
            <a:endParaRPr lang="es-ES" dirty="0" smtClean="0"/>
          </a:p>
          <a:p>
            <a:endParaRPr lang="es-ES" dirty="0"/>
          </a:p>
          <a:p>
            <a:pPr algn="just"/>
            <a:endParaRPr lang="es-ES" dirty="0" smtClean="0"/>
          </a:p>
          <a:p>
            <a:pPr algn="just"/>
            <a:endParaRPr lang="es-ES" dirty="0" smtClean="0"/>
          </a:p>
          <a:p>
            <a:pPr algn="just"/>
            <a:endParaRPr lang="en-US" sz="2900" dirty="0"/>
          </a:p>
          <a:p>
            <a:pPr marL="0" indent="0" algn="just">
              <a:buNone/>
            </a:pPr>
            <a:endParaRPr lang="en-US" dirty="0"/>
          </a:p>
        </p:txBody>
      </p:sp>
      <p:sp>
        <p:nvSpPr>
          <p:cNvPr id="7" name="Rectángulo redondeado 6"/>
          <p:cNvSpPr/>
          <p:nvPr/>
        </p:nvSpPr>
        <p:spPr>
          <a:xfrm>
            <a:off x="594361" y="2582363"/>
            <a:ext cx="10954512" cy="26388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t>Proyecto de Innovación Educativa </a:t>
            </a:r>
            <a:r>
              <a:rPr lang="es-ES" sz="2400" b="1" i="1" dirty="0" smtClean="0"/>
              <a:t>Objetivo: Empleabilidad. El desarrollo de competencias profesionales en los Estudios de Traducción e Interpretación (Facultad de T e I, Universidad de Valladolid)</a:t>
            </a:r>
            <a:endParaRPr lang="es-ES" sz="2400" b="1" dirty="0"/>
          </a:p>
        </p:txBody>
      </p:sp>
    </p:spTree>
    <p:extLst>
      <p:ext uri="{BB962C8B-B14F-4D97-AF65-F5344CB8AC3E}">
        <p14:creationId xmlns:p14="http://schemas.microsoft.com/office/powerpoint/2010/main" val="241906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0252" y="559810"/>
            <a:ext cx="9404723" cy="1400530"/>
          </a:xfrm>
        </p:spPr>
        <p:txBody>
          <a:bodyPr/>
          <a:lstStyle/>
          <a:p>
            <a:pPr algn="ctr"/>
            <a:r>
              <a:rPr lang="es-ES" b="1" dirty="0" smtClean="0"/>
              <a:t>Empleabilidad en los Estudios de Traducción e Interpretación</a:t>
            </a:r>
            <a:endParaRPr lang="es-ES" b="1" dirty="0"/>
          </a:p>
        </p:txBody>
      </p:sp>
      <p:sp>
        <p:nvSpPr>
          <p:cNvPr id="3" name="Marcador de contenido 2"/>
          <p:cNvSpPr>
            <a:spLocks noGrp="1"/>
          </p:cNvSpPr>
          <p:nvPr>
            <p:ph idx="1"/>
          </p:nvPr>
        </p:nvSpPr>
        <p:spPr>
          <a:xfrm>
            <a:off x="955031" y="2061155"/>
            <a:ext cx="10899218" cy="4611494"/>
          </a:xfrm>
        </p:spPr>
        <p:txBody>
          <a:bodyPr>
            <a:normAutofit/>
          </a:bodyPr>
          <a:lstStyle/>
          <a:p>
            <a:endParaRPr lang="en-GB" dirty="0" smtClean="0"/>
          </a:p>
          <a:p>
            <a:pPr marL="0" indent="0">
              <a:buNone/>
            </a:pPr>
            <a:endParaRPr lang="en-GB" dirty="0"/>
          </a:p>
          <a:p>
            <a:endParaRPr lang="en-GB" dirty="0" smtClean="0"/>
          </a:p>
          <a:p>
            <a:endParaRPr lang="en-GB" dirty="0"/>
          </a:p>
          <a:p>
            <a:endParaRPr lang="es-ES" dirty="0" smtClean="0"/>
          </a:p>
          <a:p>
            <a:endParaRPr lang="es-ES" dirty="0"/>
          </a:p>
          <a:p>
            <a:pPr algn="just"/>
            <a:endParaRPr lang="es-ES" dirty="0" smtClean="0"/>
          </a:p>
          <a:p>
            <a:pPr algn="just"/>
            <a:endParaRPr lang="es-ES" dirty="0" smtClean="0"/>
          </a:p>
          <a:p>
            <a:pPr algn="just"/>
            <a:endParaRPr lang="en-US" sz="2900" dirty="0"/>
          </a:p>
          <a:p>
            <a:pPr marL="0" indent="0" algn="just">
              <a:buNone/>
            </a:pPr>
            <a:endParaRPr lang="en-US" dirty="0"/>
          </a:p>
        </p:txBody>
      </p:sp>
      <p:sp>
        <p:nvSpPr>
          <p:cNvPr id="4" name="CuadroTexto 3"/>
          <p:cNvSpPr txBox="1"/>
          <p:nvPr/>
        </p:nvSpPr>
        <p:spPr>
          <a:xfrm>
            <a:off x="1063482" y="3360870"/>
            <a:ext cx="10682316" cy="3139321"/>
          </a:xfrm>
          <a:prstGeom prst="rect">
            <a:avLst/>
          </a:prstGeom>
          <a:noFill/>
        </p:spPr>
        <p:txBody>
          <a:bodyPr wrap="square" rtlCol="0">
            <a:spAutoFit/>
          </a:bodyPr>
          <a:lstStyle/>
          <a:p>
            <a:pPr lvl="0" algn="just"/>
            <a:r>
              <a:rPr lang="es-ES" b="1" dirty="0"/>
              <a:t>Objetivo 1: </a:t>
            </a:r>
            <a:r>
              <a:rPr lang="es-ES" dirty="0"/>
              <a:t>Diseñar </a:t>
            </a:r>
            <a:r>
              <a:rPr lang="es-ES" b="1" dirty="0"/>
              <a:t>acciones formativas concretas</a:t>
            </a:r>
            <a:r>
              <a:rPr lang="es-ES" dirty="0"/>
              <a:t> (tanto curriculares como extracurriculares) que permitan desarrollar competencias profesionales específicas en los estudiantes de Traducción e Interpretación, con el fin de mejorar su competitividad en el mercado</a:t>
            </a:r>
            <a:r>
              <a:rPr lang="es-ES" dirty="0" smtClean="0"/>
              <a:t>.</a:t>
            </a:r>
          </a:p>
          <a:p>
            <a:pPr lvl="0" algn="just"/>
            <a:endParaRPr lang="es-ES" dirty="0"/>
          </a:p>
          <a:p>
            <a:pPr lvl="0" algn="just"/>
            <a:r>
              <a:rPr lang="es-ES" b="1" dirty="0"/>
              <a:t>Objetivo 2: </a:t>
            </a:r>
            <a:r>
              <a:rPr lang="es-ES" dirty="0"/>
              <a:t>Vincular la formación universitaria en Traducción e Interpretación al mundo de la empresa, con el objetivo de crear sinergias que redunden en la mejora de la calidad de la formación ofrecida a los estudiantes</a:t>
            </a:r>
            <a:r>
              <a:rPr lang="es-ES" dirty="0" smtClean="0"/>
              <a:t>.</a:t>
            </a:r>
          </a:p>
          <a:p>
            <a:pPr lvl="0" algn="just"/>
            <a:endParaRPr lang="es-ES" dirty="0"/>
          </a:p>
          <a:p>
            <a:pPr lvl="0" algn="just"/>
            <a:r>
              <a:rPr lang="es-ES" b="1" dirty="0"/>
              <a:t>Objetivo 3: </a:t>
            </a:r>
            <a:r>
              <a:rPr lang="es-ES" dirty="0"/>
              <a:t>Mejorar la formación integral ofrecida a los estudiantes del Grado en Traducción e Interpretación de la Universidad de Valladolid</a:t>
            </a:r>
            <a:r>
              <a:rPr lang="es-ES" dirty="0" smtClean="0"/>
              <a:t>.</a:t>
            </a:r>
          </a:p>
          <a:p>
            <a:pPr lvl="0" algn="just"/>
            <a:endParaRPr lang="es-ES" dirty="0"/>
          </a:p>
        </p:txBody>
      </p:sp>
      <p:sp>
        <p:nvSpPr>
          <p:cNvPr id="5" name="Rectángulo redondeado 4"/>
          <p:cNvSpPr/>
          <p:nvPr/>
        </p:nvSpPr>
        <p:spPr>
          <a:xfrm>
            <a:off x="2903441" y="2179796"/>
            <a:ext cx="5038344" cy="8194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Objetivos del proyecto</a:t>
            </a:r>
            <a:endParaRPr lang="es-ES" b="1" dirty="0">
              <a:solidFill>
                <a:schemeClr val="tx1"/>
              </a:solidFill>
            </a:endParaRPr>
          </a:p>
        </p:txBody>
      </p:sp>
    </p:spTree>
    <p:extLst>
      <p:ext uri="{BB962C8B-B14F-4D97-AF65-F5344CB8AC3E}">
        <p14:creationId xmlns:p14="http://schemas.microsoft.com/office/powerpoint/2010/main" val="212034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0252" y="559810"/>
            <a:ext cx="9404723" cy="1400530"/>
          </a:xfrm>
        </p:spPr>
        <p:txBody>
          <a:bodyPr/>
          <a:lstStyle/>
          <a:p>
            <a:pPr algn="ctr"/>
            <a:r>
              <a:rPr lang="es-ES" b="1" dirty="0" smtClean="0"/>
              <a:t>Empleabilidad en los Estudios de Traducción e Interpretación</a:t>
            </a:r>
            <a:endParaRPr lang="es-ES" b="1" dirty="0"/>
          </a:p>
        </p:txBody>
      </p:sp>
      <p:sp>
        <p:nvSpPr>
          <p:cNvPr id="3" name="Marcador de contenido 2"/>
          <p:cNvSpPr>
            <a:spLocks noGrp="1"/>
          </p:cNvSpPr>
          <p:nvPr>
            <p:ph idx="1"/>
          </p:nvPr>
        </p:nvSpPr>
        <p:spPr>
          <a:xfrm>
            <a:off x="955031" y="2061155"/>
            <a:ext cx="10899218" cy="4611494"/>
          </a:xfrm>
        </p:spPr>
        <p:txBody>
          <a:bodyPr>
            <a:normAutofit/>
          </a:bodyPr>
          <a:lstStyle/>
          <a:p>
            <a:endParaRPr lang="en-GB" dirty="0" smtClean="0"/>
          </a:p>
          <a:p>
            <a:pPr marL="0" indent="0">
              <a:buNone/>
            </a:pPr>
            <a:endParaRPr lang="en-GB" dirty="0"/>
          </a:p>
          <a:p>
            <a:endParaRPr lang="en-GB" dirty="0" smtClean="0"/>
          </a:p>
          <a:p>
            <a:endParaRPr lang="en-GB" dirty="0"/>
          </a:p>
          <a:p>
            <a:endParaRPr lang="es-ES" dirty="0" smtClean="0"/>
          </a:p>
          <a:p>
            <a:endParaRPr lang="es-ES" dirty="0"/>
          </a:p>
          <a:p>
            <a:pPr algn="just"/>
            <a:endParaRPr lang="es-ES" dirty="0" smtClean="0"/>
          </a:p>
          <a:p>
            <a:pPr algn="just"/>
            <a:endParaRPr lang="es-ES" dirty="0" smtClean="0"/>
          </a:p>
          <a:p>
            <a:pPr algn="just"/>
            <a:endParaRPr lang="en-US" sz="2900" dirty="0"/>
          </a:p>
          <a:p>
            <a:pPr marL="0" indent="0" algn="just">
              <a:buNone/>
            </a:pPr>
            <a:endParaRPr lang="en-US" dirty="0"/>
          </a:p>
        </p:txBody>
      </p:sp>
      <p:sp>
        <p:nvSpPr>
          <p:cNvPr id="4" name="CuadroTexto 3"/>
          <p:cNvSpPr txBox="1"/>
          <p:nvPr/>
        </p:nvSpPr>
        <p:spPr>
          <a:xfrm>
            <a:off x="857412" y="3303143"/>
            <a:ext cx="10682316" cy="2585323"/>
          </a:xfrm>
          <a:prstGeom prst="rect">
            <a:avLst/>
          </a:prstGeom>
          <a:noFill/>
        </p:spPr>
        <p:txBody>
          <a:bodyPr wrap="square" rtlCol="0">
            <a:spAutoFit/>
          </a:bodyPr>
          <a:lstStyle/>
          <a:p>
            <a:pPr lvl="0" algn="just"/>
            <a:r>
              <a:rPr lang="es-ES" b="1" dirty="0" smtClean="0"/>
              <a:t>Objetivo </a:t>
            </a:r>
            <a:r>
              <a:rPr lang="es-ES" b="1" dirty="0"/>
              <a:t>4: </a:t>
            </a:r>
            <a:r>
              <a:rPr lang="es-ES" dirty="0"/>
              <a:t>Consolidar un equipo de trabajo, que integra tanto a docentes, como a profesionales del mundo de la empresa, que coopera de manera responsable en la mejora de los modelos educativos y de los procesos formativos</a:t>
            </a:r>
            <a:r>
              <a:rPr lang="es-ES" dirty="0" smtClean="0"/>
              <a:t>.</a:t>
            </a:r>
          </a:p>
          <a:p>
            <a:pPr lvl="0" algn="just"/>
            <a:endParaRPr lang="es-ES" dirty="0"/>
          </a:p>
          <a:p>
            <a:pPr lvl="0" algn="just"/>
            <a:endParaRPr lang="es-ES" dirty="0" smtClean="0"/>
          </a:p>
          <a:p>
            <a:pPr lvl="0" algn="just"/>
            <a:endParaRPr lang="es-ES" dirty="0"/>
          </a:p>
          <a:p>
            <a:pPr lvl="0" algn="just"/>
            <a:r>
              <a:rPr lang="es-ES" b="1" dirty="0"/>
              <a:t>Objetivo 5: </a:t>
            </a:r>
            <a:r>
              <a:rPr lang="es-ES" dirty="0"/>
              <a:t>Impulsar acciones orientadas a la difusión de los resultados de nuestro proyecto en publicaciones y medios de reconocimiento internacional.</a:t>
            </a:r>
          </a:p>
          <a:p>
            <a:endParaRPr lang="es-ES" dirty="0"/>
          </a:p>
        </p:txBody>
      </p:sp>
      <p:sp>
        <p:nvSpPr>
          <p:cNvPr id="5" name="Rectángulo redondeado 4"/>
          <p:cNvSpPr/>
          <p:nvPr/>
        </p:nvSpPr>
        <p:spPr>
          <a:xfrm>
            <a:off x="2715768" y="2061155"/>
            <a:ext cx="5038344" cy="8194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Objetivos del proyecto</a:t>
            </a:r>
            <a:endParaRPr lang="es-ES" b="1" dirty="0">
              <a:solidFill>
                <a:schemeClr val="tx1"/>
              </a:solidFill>
            </a:endParaRPr>
          </a:p>
        </p:txBody>
      </p:sp>
    </p:spTree>
    <p:extLst>
      <p:ext uri="{BB962C8B-B14F-4D97-AF65-F5344CB8AC3E}">
        <p14:creationId xmlns:p14="http://schemas.microsoft.com/office/powerpoint/2010/main" val="1721945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0252" y="559810"/>
            <a:ext cx="9404723" cy="1400530"/>
          </a:xfrm>
        </p:spPr>
        <p:txBody>
          <a:bodyPr/>
          <a:lstStyle/>
          <a:p>
            <a:pPr algn="ctr"/>
            <a:r>
              <a:rPr lang="es-ES" b="1" dirty="0" smtClean="0"/>
              <a:t>Empleabilidad en los Estudios de Traducción e Interpretación</a:t>
            </a:r>
            <a:endParaRPr lang="es-ES" b="1" dirty="0"/>
          </a:p>
        </p:txBody>
      </p:sp>
      <p:sp>
        <p:nvSpPr>
          <p:cNvPr id="3" name="Marcador de contenido 2"/>
          <p:cNvSpPr>
            <a:spLocks noGrp="1"/>
          </p:cNvSpPr>
          <p:nvPr>
            <p:ph idx="1"/>
          </p:nvPr>
        </p:nvSpPr>
        <p:spPr>
          <a:xfrm>
            <a:off x="955031" y="2061155"/>
            <a:ext cx="10899218" cy="4611494"/>
          </a:xfrm>
        </p:spPr>
        <p:txBody>
          <a:bodyPr>
            <a:normAutofit/>
          </a:bodyPr>
          <a:lstStyle/>
          <a:p>
            <a:endParaRPr lang="en-GB" dirty="0" smtClean="0"/>
          </a:p>
          <a:p>
            <a:pPr marL="0" indent="0">
              <a:buNone/>
            </a:pPr>
            <a:endParaRPr lang="en-GB" dirty="0"/>
          </a:p>
          <a:p>
            <a:endParaRPr lang="en-GB" dirty="0" smtClean="0"/>
          </a:p>
          <a:p>
            <a:endParaRPr lang="en-GB" dirty="0"/>
          </a:p>
          <a:p>
            <a:endParaRPr lang="es-ES" dirty="0" smtClean="0"/>
          </a:p>
          <a:p>
            <a:endParaRPr lang="es-ES" dirty="0"/>
          </a:p>
          <a:p>
            <a:pPr algn="just"/>
            <a:endParaRPr lang="es-ES" dirty="0" smtClean="0"/>
          </a:p>
          <a:p>
            <a:pPr algn="just"/>
            <a:endParaRPr lang="es-ES" dirty="0" smtClean="0"/>
          </a:p>
          <a:p>
            <a:pPr algn="just"/>
            <a:endParaRPr lang="en-US" sz="2900" dirty="0"/>
          </a:p>
          <a:p>
            <a:pPr marL="0" indent="0" algn="just">
              <a:buNone/>
            </a:pPr>
            <a:endParaRPr lang="en-US" dirty="0"/>
          </a:p>
        </p:txBody>
      </p:sp>
      <p:sp>
        <p:nvSpPr>
          <p:cNvPr id="5" name="Rectángulo redondeado 4"/>
          <p:cNvSpPr/>
          <p:nvPr/>
        </p:nvSpPr>
        <p:spPr>
          <a:xfrm>
            <a:off x="2976593" y="2000671"/>
            <a:ext cx="5038344" cy="8194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Resultados esperados</a:t>
            </a:r>
            <a:endParaRPr lang="es-ES" b="1" dirty="0">
              <a:solidFill>
                <a:schemeClr val="tx1"/>
              </a:solidFill>
            </a:endParaRPr>
          </a:p>
        </p:txBody>
      </p:sp>
      <p:sp>
        <p:nvSpPr>
          <p:cNvPr id="7" name="Rectángulo redondeado 6"/>
          <p:cNvSpPr/>
          <p:nvPr/>
        </p:nvSpPr>
        <p:spPr>
          <a:xfrm>
            <a:off x="548639" y="3015120"/>
            <a:ext cx="11305609" cy="129170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just"/>
            <a:r>
              <a:rPr lang="es-ES" b="1" smtClean="0"/>
              <a:t>Objetivo 1: </a:t>
            </a:r>
            <a:r>
              <a:rPr lang="es-ES" smtClean="0"/>
              <a:t>Diseñar </a:t>
            </a:r>
            <a:r>
              <a:rPr lang="es-ES" b="1" smtClean="0"/>
              <a:t>acciones formativas concretas</a:t>
            </a:r>
            <a:r>
              <a:rPr lang="es-ES" smtClean="0"/>
              <a:t> (tanto curriculares como extracurriculares) que permitan desarrollar competencias profesionales específicas en los estudiantes de Traducción e Interpretación, con el fin de mejorar su competitividad en el mercado.</a:t>
            </a:r>
          </a:p>
          <a:p>
            <a:pPr lvl="0" algn="just"/>
            <a:endParaRPr lang="es-ES" dirty="0"/>
          </a:p>
        </p:txBody>
      </p:sp>
      <p:sp>
        <p:nvSpPr>
          <p:cNvPr id="8" name="Rectángulo 7"/>
          <p:cNvSpPr/>
          <p:nvPr/>
        </p:nvSpPr>
        <p:spPr>
          <a:xfrm>
            <a:off x="1051560" y="4761438"/>
            <a:ext cx="10140696" cy="707886"/>
          </a:xfrm>
          <a:prstGeom prst="rect">
            <a:avLst/>
          </a:prstGeom>
        </p:spPr>
        <p:txBody>
          <a:bodyPr wrap="square">
            <a:spAutoFit/>
          </a:bodyPr>
          <a:lstStyle/>
          <a:p>
            <a:pPr marL="342900" lvl="0" indent="-342900" algn="just">
              <a:spcBef>
                <a:spcPts val="600"/>
              </a:spcBef>
              <a:spcAft>
                <a:spcPts val="600"/>
              </a:spcAft>
              <a:buFont typeface="Symbol" panose="05050102010706020507" pitchFamily="18" charset="2"/>
              <a:buChar char=""/>
            </a:pPr>
            <a:r>
              <a:rPr lang="es-ES" sz="2000" dirty="0">
                <a:latin typeface="Franklin Gothic Book" panose="020B0503020102020204" pitchFamily="34" charset="0"/>
                <a:ea typeface="Times New Roman" panose="02020603050405020304" pitchFamily="18" charset="0"/>
              </a:rPr>
              <a:t>Diseño de acciones formativas curriculares y extracurriculares para el desarrollo de competencias profesionales en los estudiantes de Grado en Traducción e Interpretación</a:t>
            </a:r>
            <a:r>
              <a:rPr lang="es-ES" dirty="0">
                <a:latin typeface="Franklin Gothic Book" panose="020B0503020102020204" pitchFamily="34" charset="0"/>
                <a:ea typeface="Times New Roman" panose="02020603050405020304" pitchFamily="18" charset="0"/>
              </a:rPr>
              <a:t>.</a:t>
            </a:r>
            <a:endParaRPr lang="es-E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22759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2820" y="239770"/>
            <a:ext cx="9404723" cy="1400530"/>
          </a:xfrm>
        </p:spPr>
        <p:txBody>
          <a:bodyPr/>
          <a:lstStyle/>
          <a:p>
            <a:pPr algn="ctr"/>
            <a:r>
              <a:rPr lang="es-ES" b="1" dirty="0" smtClean="0"/>
              <a:t>Empleabilidad en los Estudios de Traducción e Interpretación</a:t>
            </a:r>
            <a:endParaRPr lang="es-ES" b="1" dirty="0"/>
          </a:p>
        </p:txBody>
      </p:sp>
      <p:sp>
        <p:nvSpPr>
          <p:cNvPr id="3" name="Marcador de contenido 2"/>
          <p:cNvSpPr>
            <a:spLocks noGrp="1"/>
          </p:cNvSpPr>
          <p:nvPr>
            <p:ph idx="1"/>
          </p:nvPr>
        </p:nvSpPr>
        <p:spPr>
          <a:xfrm>
            <a:off x="461254" y="3249875"/>
            <a:ext cx="11499097" cy="4611494"/>
          </a:xfrm>
        </p:spPr>
        <p:txBody>
          <a:bodyPr>
            <a:normAutofit lnSpcReduction="10000"/>
          </a:bodyPr>
          <a:lstStyle/>
          <a:p>
            <a:endParaRPr lang="en-GB" dirty="0" smtClean="0"/>
          </a:p>
          <a:p>
            <a:pPr marL="0" indent="0">
              <a:buNone/>
            </a:pPr>
            <a:endParaRPr lang="en-GB" dirty="0"/>
          </a:p>
          <a:p>
            <a:endParaRPr lang="en-GB" dirty="0" smtClean="0"/>
          </a:p>
          <a:p>
            <a:r>
              <a:rPr lang="es-ES" b="1" dirty="0">
                <a:solidFill>
                  <a:schemeClr val="tx1"/>
                </a:solidFill>
              </a:rPr>
              <a:t>ACCIONES FORMATIVAS CURRICULARES</a:t>
            </a:r>
            <a:endParaRPr lang="es-ES" dirty="0">
              <a:solidFill>
                <a:schemeClr val="tx1"/>
              </a:solidFill>
            </a:endParaRPr>
          </a:p>
          <a:p>
            <a:pPr lvl="0"/>
            <a:r>
              <a:rPr lang="es-ES" dirty="0">
                <a:solidFill>
                  <a:schemeClr val="tx1"/>
                </a:solidFill>
              </a:rPr>
              <a:t>Integración de competencias y contenidos vinculados con la profesión en diferentes asignaturas del Grado en Traducción e Interpretación (Terminología, Informática aplicada a la Traducción, Traducción Especializada B (inglés), Traducción 4 A/B (inglés), Traducción 3 C/A (alemán), Interpretación consecutiva B (inglés) y B (francés) e Interpretación simultánea B (inglés) y B (francés).</a:t>
            </a:r>
          </a:p>
          <a:p>
            <a:pPr lvl="0"/>
            <a:r>
              <a:rPr lang="es-ES" dirty="0">
                <a:solidFill>
                  <a:schemeClr val="tx1"/>
                </a:solidFill>
              </a:rPr>
              <a:t>Revisión de las competencias y contenidos profesionales desarrollados en la asignatura obligatoria Prácticas en Empresa.</a:t>
            </a:r>
          </a:p>
          <a:p>
            <a:pPr lvl="0"/>
            <a:r>
              <a:rPr lang="es-ES" dirty="0">
                <a:solidFill>
                  <a:schemeClr val="tx1"/>
                </a:solidFill>
              </a:rPr>
              <a:t>Propuesta de varios TFG vinculados al proyecto durante el curso </a:t>
            </a:r>
            <a:r>
              <a:rPr lang="es-ES" dirty="0" smtClean="0">
                <a:solidFill>
                  <a:schemeClr val="tx1"/>
                </a:solidFill>
              </a:rPr>
              <a:t>académico.</a:t>
            </a:r>
            <a:endParaRPr lang="es-ES" dirty="0">
              <a:solidFill>
                <a:schemeClr val="tx1"/>
              </a:solidFill>
            </a:endParaRPr>
          </a:p>
          <a:p>
            <a:endParaRPr lang="en-GB" dirty="0"/>
          </a:p>
          <a:p>
            <a:endParaRPr lang="es-ES" dirty="0" smtClean="0"/>
          </a:p>
          <a:p>
            <a:endParaRPr lang="es-ES" dirty="0"/>
          </a:p>
          <a:p>
            <a:pPr algn="just"/>
            <a:endParaRPr lang="es-ES" dirty="0" smtClean="0"/>
          </a:p>
          <a:p>
            <a:pPr algn="just"/>
            <a:endParaRPr lang="es-ES" dirty="0" smtClean="0"/>
          </a:p>
          <a:p>
            <a:pPr algn="just"/>
            <a:endParaRPr lang="en-US" sz="2900" dirty="0"/>
          </a:p>
          <a:p>
            <a:pPr marL="0" indent="0" algn="just">
              <a:buNone/>
            </a:pPr>
            <a:endParaRPr lang="en-US" dirty="0"/>
          </a:p>
        </p:txBody>
      </p:sp>
      <p:sp>
        <p:nvSpPr>
          <p:cNvPr id="5" name="Rectángulo redondeado 4"/>
          <p:cNvSpPr/>
          <p:nvPr/>
        </p:nvSpPr>
        <p:spPr>
          <a:xfrm>
            <a:off x="2994881" y="1776445"/>
            <a:ext cx="5038344" cy="8194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Resultados esperados</a:t>
            </a:r>
            <a:endParaRPr lang="es-ES" b="1" dirty="0">
              <a:solidFill>
                <a:schemeClr val="tx1"/>
              </a:solidFill>
            </a:endParaRPr>
          </a:p>
        </p:txBody>
      </p:sp>
    </p:spTree>
    <p:extLst>
      <p:ext uri="{BB962C8B-B14F-4D97-AF65-F5344CB8AC3E}">
        <p14:creationId xmlns:p14="http://schemas.microsoft.com/office/powerpoint/2010/main" val="3299151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2820" y="239770"/>
            <a:ext cx="9404723" cy="1400530"/>
          </a:xfrm>
        </p:spPr>
        <p:txBody>
          <a:bodyPr/>
          <a:lstStyle/>
          <a:p>
            <a:pPr algn="ctr"/>
            <a:r>
              <a:rPr lang="es-ES" b="1" dirty="0" smtClean="0"/>
              <a:t>Empleabilidad en los Estudios de Traducción e Interpretación</a:t>
            </a:r>
            <a:endParaRPr lang="es-ES" b="1" dirty="0"/>
          </a:p>
        </p:txBody>
      </p:sp>
      <p:sp>
        <p:nvSpPr>
          <p:cNvPr id="5" name="Rectángulo redondeado 4"/>
          <p:cNvSpPr/>
          <p:nvPr/>
        </p:nvSpPr>
        <p:spPr>
          <a:xfrm>
            <a:off x="2994881" y="1776445"/>
            <a:ext cx="5038344" cy="8194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Resultados esperados</a:t>
            </a:r>
            <a:endParaRPr lang="es-ES" b="1" dirty="0">
              <a:solidFill>
                <a:schemeClr val="tx1"/>
              </a:solidFill>
            </a:endParaRPr>
          </a:p>
        </p:txBody>
      </p:sp>
      <p:sp>
        <p:nvSpPr>
          <p:cNvPr id="4" name="Marcador de contenido 3"/>
          <p:cNvSpPr>
            <a:spLocks noGrp="1"/>
          </p:cNvSpPr>
          <p:nvPr>
            <p:ph idx="1"/>
          </p:nvPr>
        </p:nvSpPr>
        <p:spPr>
          <a:xfrm>
            <a:off x="530352" y="2980944"/>
            <a:ext cx="11119103" cy="3615267"/>
          </a:xfrm>
        </p:spPr>
        <p:txBody>
          <a:bodyPr>
            <a:normAutofit lnSpcReduction="10000"/>
          </a:bodyPr>
          <a:lstStyle/>
          <a:p>
            <a:r>
              <a:rPr lang="es-ES" b="1" dirty="0">
                <a:solidFill>
                  <a:schemeClr val="tx1"/>
                </a:solidFill>
              </a:rPr>
              <a:t>ACCIONES FORMATIVAS EXTRACURRICULARES</a:t>
            </a:r>
            <a:endParaRPr lang="es-ES" dirty="0">
              <a:solidFill>
                <a:schemeClr val="tx1"/>
              </a:solidFill>
            </a:endParaRPr>
          </a:p>
          <a:p>
            <a:pPr lvl="0"/>
            <a:r>
              <a:rPr lang="es-ES" dirty="0">
                <a:solidFill>
                  <a:schemeClr val="tx1"/>
                </a:solidFill>
              </a:rPr>
              <a:t>Organización de </a:t>
            </a:r>
            <a:r>
              <a:rPr lang="es-ES" b="1" dirty="0">
                <a:solidFill>
                  <a:schemeClr val="tx1"/>
                </a:solidFill>
              </a:rPr>
              <a:t>talleres específicos sobre competencias y contenidos profesionales en el ámbito de la Traducción y la Interpretación </a:t>
            </a:r>
            <a:r>
              <a:rPr lang="es-ES" dirty="0">
                <a:solidFill>
                  <a:schemeClr val="tx1"/>
                </a:solidFill>
              </a:rPr>
              <a:t>(fiscalidad, gestión de proyectos, cómo darse de alta como autónomo, etc.). </a:t>
            </a:r>
            <a:endParaRPr lang="es-ES" dirty="0" smtClean="0">
              <a:solidFill>
                <a:schemeClr val="tx1"/>
              </a:solidFill>
            </a:endParaRPr>
          </a:p>
          <a:p>
            <a:pPr lvl="0"/>
            <a:r>
              <a:rPr lang="es-ES" dirty="0" smtClean="0">
                <a:solidFill>
                  <a:schemeClr val="tx1"/>
                </a:solidFill>
              </a:rPr>
              <a:t>Organización </a:t>
            </a:r>
            <a:r>
              <a:rPr lang="es-ES" dirty="0">
                <a:solidFill>
                  <a:schemeClr val="tx1"/>
                </a:solidFill>
              </a:rPr>
              <a:t>de </a:t>
            </a:r>
            <a:r>
              <a:rPr lang="es-ES" b="1" dirty="0">
                <a:solidFill>
                  <a:schemeClr val="tx1"/>
                </a:solidFill>
              </a:rPr>
              <a:t>talleres específicos sobre contenidos necesarios para acceder al mercado laboral </a:t>
            </a:r>
            <a:r>
              <a:rPr lang="es-ES" dirty="0">
                <a:solidFill>
                  <a:schemeClr val="tx1"/>
                </a:solidFill>
              </a:rPr>
              <a:t>(redes sociales para la búsqueda de empleo, marca personal en la red, claves para la elaboración de un buen CV, etc.). </a:t>
            </a:r>
            <a:endParaRPr lang="es-ES" dirty="0" smtClean="0">
              <a:solidFill>
                <a:schemeClr val="tx1"/>
              </a:solidFill>
            </a:endParaRPr>
          </a:p>
          <a:p>
            <a:r>
              <a:rPr lang="es-ES" dirty="0" smtClean="0">
                <a:solidFill>
                  <a:schemeClr val="tx1"/>
                </a:solidFill>
              </a:rPr>
              <a:t>Elaboración de </a:t>
            </a:r>
            <a:r>
              <a:rPr lang="es-ES" b="1" dirty="0" smtClean="0">
                <a:solidFill>
                  <a:schemeClr val="tx1"/>
                </a:solidFill>
              </a:rPr>
              <a:t>materiales </a:t>
            </a:r>
            <a:r>
              <a:rPr lang="es-ES" b="1" dirty="0">
                <a:solidFill>
                  <a:schemeClr val="tx1"/>
                </a:solidFill>
              </a:rPr>
              <a:t>audiovisuales específicos </a:t>
            </a:r>
            <a:r>
              <a:rPr lang="es-ES" dirty="0">
                <a:solidFill>
                  <a:schemeClr val="tx1"/>
                </a:solidFill>
              </a:rPr>
              <a:t>(píldoras de conocimiento o vídeos docentes) como </a:t>
            </a:r>
            <a:r>
              <a:rPr lang="es-ES" b="1" dirty="0">
                <a:solidFill>
                  <a:schemeClr val="tx1"/>
                </a:solidFill>
              </a:rPr>
              <a:t>infografías </a:t>
            </a:r>
            <a:r>
              <a:rPr lang="es-ES" dirty="0">
                <a:solidFill>
                  <a:schemeClr val="tx1"/>
                </a:solidFill>
              </a:rPr>
              <a:t>(para Pinterest) con los contenidos más importantes de estos talleres.</a:t>
            </a:r>
          </a:p>
          <a:p>
            <a:pPr lvl="0"/>
            <a:endParaRPr lang="es-ES" dirty="0">
              <a:solidFill>
                <a:schemeClr val="tx1"/>
              </a:solidFill>
            </a:endParaRPr>
          </a:p>
        </p:txBody>
      </p:sp>
    </p:spTree>
    <p:extLst>
      <p:ext uri="{BB962C8B-B14F-4D97-AF65-F5344CB8AC3E}">
        <p14:creationId xmlns:p14="http://schemas.microsoft.com/office/powerpoint/2010/main" val="1847134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2820" y="239770"/>
            <a:ext cx="9404723" cy="1400530"/>
          </a:xfrm>
        </p:spPr>
        <p:txBody>
          <a:bodyPr/>
          <a:lstStyle/>
          <a:p>
            <a:pPr algn="ctr"/>
            <a:r>
              <a:rPr lang="es-ES" b="1" dirty="0" smtClean="0"/>
              <a:t>Empleabilidad en los Estudios de Traducción e Interpretación</a:t>
            </a:r>
            <a:endParaRPr lang="es-ES" b="1" dirty="0"/>
          </a:p>
        </p:txBody>
      </p:sp>
      <p:sp>
        <p:nvSpPr>
          <p:cNvPr id="5" name="Rectángulo redondeado 4"/>
          <p:cNvSpPr/>
          <p:nvPr/>
        </p:nvSpPr>
        <p:spPr>
          <a:xfrm>
            <a:off x="2994881" y="1776445"/>
            <a:ext cx="5038344" cy="8194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Resultados esperados</a:t>
            </a:r>
            <a:endParaRPr lang="es-ES" b="1" dirty="0">
              <a:solidFill>
                <a:schemeClr val="tx1"/>
              </a:solidFill>
            </a:endParaRPr>
          </a:p>
        </p:txBody>
      </p:sp>
      <p:sp>
        <p:nvSpPr>
          <p:cNvPr id="4" name="Marcador de contenido 3"/>
          <p:cNvSpPr>
            <a:spLocks noGrp="1"/>
          </p:cNvSpPr>
          <p:nvPr>
            <p:ph idx="1"/>
          </p:nvPr>
        </p:nvSpPr>
        <p:spPr>
          <a:xfrm>
            <a:off x="274320" y="2926080"/>
            <a:ext cx="11265408" cy="4005072"/>
          </a:xfrm>
        </p:spPr>
        <p:txBody>
          <a:bodyPr>
            <a:normAutofit/>
          </a:bodyPr>
          <a:lstStyle/>
          <a:p>
            <a:r>
              <a:rPr lang="es-ES" b="1" dirty="0">
                <a:solidFill>
                  <a:schemeClr val="tx1"/>
                </a:solidFill>
              </a:rPr>
              <a:t>ACCIONES FORMATIVAS EXTRACURRICULARES</a:t>
            </a:r>
            <a:endParaRPr lang="es-ES" dirty="0">
              <a:solidFill>
                <a:schemeClr val="tx1"/>
              </a:solidFill>
            </a:endParaRPr>
          </a:p>
          <a:p>
            <a:pPr lvl="0" algn="just"/>
            <a:r>
              <a:rPr lang="es-ES" dirty="0">
                <a:solidFill>
                  <a:schemeClr val="tx1"/>
                </a:solidFill>
              </a:rPr>
              <a:t>Organización de mesas redondas sobre perfiles profesionales, con los alumnos egresados de nuestra titulación (actuales profesionales de diferentes perfiles</a:t>
            </a:r>
            <a:r>
              <a:rPr lang="es-ES" dirty="0" smtClean="0">
                <a:solidFill>
                  <a:schemeClr val="tx1"/>
                </a:solidFill>
              </a:rPr>
              <a:t>).</a:t>
            </a:r>
          </a:p>
          <a:p>
            <a:pPr lvl="0" algn="just"/>
            <a:r>
              <a:rPr lang="es-ES" dirty="0" smtClean="0">
                <a:solidFill>
                  <a:schemeClr val="tx1"/>
                </a:solidFill>
              </a:rPr>
              <a:t>Creación de un </a:t>
            </a:r>
            <a:r>
              <a:rPr lang="es-ES" dirty="0">
                <a:solidFill>
                  <a:schemeClr val="tx1"/>
                </a:solidFill>
              </a:rPr>
              <a:t>Grupo </a:t>
            </a:r>
            <a:r>
              <a:rPr lang="es-ES" dirty="0" smtClean="0">
                <a:solidFill>
                  <a:schemeClr val="tx1"/>
                </a:solidFill>
              </a:rPr>
              <a:t>privado de </a:t>
            </a:r>
            <a:r>
              <a:rPr lang="es-ES" dirty="0">
                <a:solidFill>
                  <a:schemeClr val="tx1"/>
                </a:solidFill>
              </a:rPr>
              <a:t>Facebook con los estudiantes egresados y los estudiantes del último curso de grado que permitirá, por una parte, establecer el contacto entre diferentes promociones y, por otra, servir de puente de conexión con la institución formativa.</a:t>
            </a:r>
          </a:p>
          <a:p>
            <a:pPr lvl="0" algn="just"/>
            <a:r>
              <a:rPr lang="es-ES" dirty="0">
                <a:solidFill>
                  <a:schemeClr val="tx1"/>
                </a:solidFill>
              </a:rPr>
              <a:t>Celebración de un seminario específico sobre el Servicio de Empleo de la Fundación General de la Universidad, en el que se abordarán diferentes aspectos: Prácticas en empresa para titulados, orientación y formación para el empleo, bolsa de empleo de la FUNGE, etc.</a:t>
            </a:r>
          </a:p>
          <a:p>
            <a:pPr lvl="0"/>
            <a:endParaRPr lang="es-ES" dirty="0">
              <a:solidFill>
                <a:schemeClr val="tx1"/>
              </a:solidFill>
            </a:endParaRPr>
          </a:p>
        </p:txBody>
      </p:sp>
    </p:spTree>
    <p:extLst>
      <p:ext uri="{BB962C8B-B14F-4D97-AF65-F5344CB8AC3E}">
        <p14:creationId xmlns:p14="http://schemas.microsoft.com/office/powerpoint/2010/main" val="3326631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461</TotalTime>
  <Words>1484</Words>
  <Application>Microsoft Office PowerPoint</Application>
  <PresentationFormat>Panorámica</PresentationFormat>
  <Paragraphs>140</Paragraphs>
  <Slides>17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17</vt:i4>
      </vt:variant>
    </vt:vector>
  </HeadingPairs>
  <TitlesOfParts>
    <vt:vector size="24" baseType="lpstr">
      <vt:lpstr>Arial</vt:lpstr>
      <vt:lpstr>Century Gothic</vt:lpstr>
      <vt:lpstr>Franklin Gothic Book</vt:lpstr>
      <vt:lpstr>Symbol</vt:lpstr>
      <vt:lpstr>Times New Roman</vt:lpstr>
      <vt:lpstr>Wingdings 3</vt:lpstr>
      <vt:lpstr>Sector</vt:lpstr>
      <vt:lpstr>Formación para el emprendimiento y la profesionalización en los Estudios de T e I</vt:lpstr>
      <vt:lpstr>Empleabilidad en los Estudios de Traducción e Interpretación</vt:lpstr>
      <vt:lpstr>Empleabilidad en los Estudios de Traducción e Interpretación</vt:lpstr>
      <vt:lpstr>Empleabilidad en los Estudios de Traducción e Interpretación</vt:lpstr>
      <vt:lpstr>Empleabilidad en los Estudios de Traducción e Interpretación</vt:lpstr>
      <vt:lpstr>Empleabilidad en los Estudios de Traducción e Interpretación</vt:lpstr>
      <vt:lpstr>Empleabilidad en los Estudios de Traducción e Interpretación</vt:lpstr>
      <vt:lpstr>Empleabilidad en los Estudios de Traducción e Interpretación</vt:lpstr>
      <vt:lpstr>Empleabilidad en los Estudios de Traducción e Interpretación</vt:lpstr>
      <vt:lpstr>Empleabilidad en los Estudios de Traducción e Interpretación</vt:lpstr>
      <vt:lpstr>Empleabilidad en los Estudios de Traducción e Interpretación</vt:lpstr>
      <vt:lpstr>Empleabilidad en los Estudios de Traducción e Interpretación</vt:lpstr>
      <vt:lpstr>Empleabilidad en los Estudios de Traducción e Interpretación</vt:lpstr>
      <vt:lpstr>Empleabilidad en los Estudios de Traducción e Interpretación</vt:lpstr>
      <vt:lpstr>Empleabilidad en los Estudios de Traducción e Interpretación</vt:lpstr>
      <vt:lpstr>Empleabilidad en los Estudios de Traducción e Interpretación</vt:lpstr>
      <vt:lpstr>Empleabilidad en los Estudios de Traducción e Interpretación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Formación para el emprendimiento y la profesionalización en los Estudios de T e I</dc:title>
  <dc:creator>Susana Álvarez Álvarez</dc:creator>
  <cp:lastModifiedBy>revisor</cp:lastModifiedBy>
  <cp:revision>10</cp:revision>
  <dcterms:created xsi:type="dcterms:W3CDTF">2018-06-21T21:36:39Z</dcterms:created>
  <dcterms:modified xsi:type="dcterms:W3CDTF">2019-02-16T17:11:56Z</dcterms:modified>
</cp:coreProperties>
</file>