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56" r:id="rId2"/>
    <p:sldId id="280" r:id="rId3"/>
    <p:sldId id="282" r:id="rId4"/>
    <p:sldId id="279" r:id="rId5"/>
    <p:sldId id="269" r:id="rId6"/>
    <p:sldId id="271" r:id="rId7"/>
    <p:sldId id="270" r:id="rId8"/>
    <p:sldId id="268" r:id="rId9"/>
    <p:sldId id="267" r:id="rId10"/>
    <p:sldId id="265" r:id="rId11"/>
    <p:sldId id="257" r:id="rId12"/>
    <p:sldId id="266" r:id="rId13"/>
    <p:sldId id="259" r:id="rId14"/>
    <p:sldId id="272" r:id="rId15"/>
    <p:sldId id="260" r:id="rId16"/>
    <p:sldId id="274" r:id="rId17"/>
    <p:sldId id="263" r:id="rId18"/>
    <p:sldId id="264" r:id="rId19"/>
    <p:sldId id="276" r:id="rId20"/>
    <p:sldId id="277" r:id="rId21"/>
    <p:sldId id="291" r:id="rId22"/>
    <p:sldId id="292" r:id="rId23"/>
    <p:sldId id="293" r:id="rId24"/>
    <p:sldId id="294" r:id="rId25"/>
    <p:sldId id="278"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62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FCE9F6-9A98-47B4-BD4D-3EDEBA7B994C}" type="datetimeFigureOut">
              <a:rPr lang="es-ES" smtClean="0"/>
              <a:pPr/>
              <a:t>26/10/2014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82539E-151E-45BF-8A43-4149B28FC9C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282539E-151E-45BF-8A43-4149B28FC9C4}" type="slidenum">
              <a:rPr lang="es-ES" smtClean="0"/>
              <a:pPr/>
              <a:t>1</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1"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9"/>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7"/>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7924800" y="6416676"/>
            <a:ext cx="762000" cy="365125"/>
          </a:xfrm>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1" y="1535113"/>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1535113"/>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1" y="2362201"/>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6" y="2362201"/>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1" y="1524001"/>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1"/>
            <a:ext cx="5111751"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26/10/2014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6"/>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A847CFC-816F-41D0-AAC0-9BF4FEBC753E}" type="datetimeFigureOut">
              <a:rPr lang="es-ES" smtClean="0"/>
              <a:pPr/>
              <a:t>26/10/2014</a:t>
            </a:fld>
            <a:endParaRPr lang="es-ES"/>
          </a:p>
        </p:txBody>
      </p:sp>
      <p:sp>
        <p:nvSpPr>
          <p:cNvPr id="3" name="2 Marcador de pie de página"/>
          <p:cNvSpPr>
            <a:spLocks noGrp="1"/>
          </p:cNvSpPr>
          <p:nvPr>
            <p:ph type="ftr" sz="quarter" idx="3"/>
          </p:nvPr>
        </p:nvSpPr>
        <p:spPr>
          <a:xfrm>
            <a:off x="3124200" y="6416676"/>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a:p>
        </p:txBody>
      </p:sp>
      <p:sp>
        <p:nvSpPr>
          <p:cNvPr id="23" name="22 Marcador de número de diapositiva"/>
          <p:cNvSpPr>
            <a:spLocks noGrp="1"/>
          </p:cNvSpPr>
          <p:nvPr>
            <p:ph type="sldNum" sz="quarter" idx="4"/>
          </p:nvPr>
        </p:nvSpPr>
        <p:spPr>
          <a:xfrm>
            <a:off x="7924800" y="6416676"/>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32FADFE-3B8F-471C-ABF0-DBC7717ECBBC}"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noticias.lainformacion.com/europa/espana/L_m3wp9GS9Iweai0ftKLSl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2031" y="404664"/>
            <a:ext cx="8229600" cy="3456384"/>
          </a:xfrm>
        </p:spPr>
        <p:txBody>
          <a:bodyPr>
            <a:normAutofit/>
          </a:bodyPr>
          <a:lstStyle/>
          <a:p>
            <a:r>
              <a:rPr lang="es-ES_tradnl" sz="4000" dirty="0" smtClean="0"/>
              <a:t>Proyecto DE REFORMA DE NAVE INDUSTRIAL PARA DESTINARLA AL RECICLADO DE APARATOS ELÉCTRICOS Y ELECTRÓNICOS</a:t>
            </a:r>
            <a:endParaRPr lang="es-ES" sz="4000" dirty="0"/>
          </a:p>
        </p:txBody>
      </p:sp>
      <p:sp>
        <p:nvSpPr>
          <p:cNvPr id="3" name="2 Subtítulo"/>
          <p:cNvSpPr>
            <a:spLocks noGrp="1"/>
          </p:cNvSpPr>
          <p:nvPr>
            <p:ph type="subTitle" idx="1"/>
          </p:nvPr>
        </p:nvSpPr>
        <p:spPr>
          <a:xfrm>
            <a:off x="1403648" y="3933057"/>
            <a:ext cx="6400800" cy="2329550"/>
          </a:xfrm>
        </p:spPr>
        <p:txBody>
          <a:bodyPr>
            <a:normAutofit fontScale="92500" lnSpcReduction="10000"/>
          </a:bodyPr>
          <a:lstStyle/>
          <a:p>
            <a:endParaRPr lang="es-ES_tradnl" sz="1800" dirty="0" smtClean="0"/>
          </a:p>
          <a:p>
            <a:r>
              <a:rPr lang="es-ES_tradnl" sz="1800" dirty="0" smtClean="0"/>
              <a:t>TRABAJO FIN DE GRADO</a:t>
            </a:r>
          </a:p>
          <a:p>
            <a:endParaRPr lang="es-ES_tradnl" sz="1800" dirty="0" smtClean="0"/>
          </a:p>
          <a:p>
            <a:r>
              <a:rPr lang="es-ES_tradnl" sz="1800" dirty="0" smtClean="0"/>
              <a:t>Realizado por:    ANTONIO GARCIA-MORATO RAMOS</a:t>
            </a:r>
          </a:p>
          <a:p>
            <a:r>
              <a:rPr lang="es-ES_tradnl" sz="1800" dirty="0" smtClean="0"/>
              <a:t>Estudiante E.I.I. – U. Valladolid</a:t>
            </a:r>
            <a:endParaRPr lang="es-ES" sz="1800" dirty="0" smtClean="0"/>
          </a:p>
          <a:p>
            <a:r>
              <a:rPr lang="es-ES_tradnl" sz="1800" dirty="0" smtClean="0"/>
              <a:t>Grado INGENIERIA ELECTRICIDAD</a:t>
            </a:r>
            <a:endParaRPr lang="es-ES" sz="1800" dirty="0" smtClean="0"/>
          </a:p>
          <a:p>
            <a:endParaRPr lang="es-ES_tradnl" sz="1800" dirty="0" smtClean="0"/>
          </a:p>
          <a:p>
            <a:pPr algn="r"/>
            <a:r>
              <a:rPr lang="es-ES_tradnl" sz="1400" dirty="0" smtClean="0"/>
              <a:t>Octubre del 2014</a:t>
            </a:r>
            <a:endParaRPr lang="es-E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92696"/>
            <a:ext cx="8229600" cy="5832648"/>
          </a:xfrm>
        </p:spPr>
        <p:txBody>
          <a:bodyPr>
            <a:normAutofit lnSpcReduction="10000"/>
          </a:bodyPr>
          <a:lstStyle/>
          <a:p>
            <a:endParaRPr lang="es-ES" sz="1400" dirty="0" smtClean="0"/>
          </a:p>
          <a:p>
            <a:pPr>
              <a:buNone/>
            </a:pPr>
            <a:r>
              <a:rPr lang="es-ES" sz="2200" b="1" dirty="0" smtClean="0">
                <a:solidFill>
                  <a:schemeClr val="accent4">
                    <a:lumMod val="50000"/>
                  </a:schemeClr>
                </a:solidFill>
              </a:rPr>
              <a:t>¿Qué es un SIG o sistema Integrado de Gestión?</a:t>
            </a:r>
          </a:p>
          <a:p>
            <a:pPr>
              <a:buNone/>
            </a:pPr>
            <a:endParaRPr lang="es-ES" sz="1600" b="1" dirty="0" smtClean="0"/>
          </a:p>
          <a:p>
            <a:r>
              <a:rPr lang="es-ES" sz="1600" dirty="0" smtClean="0"/>
              <a:t>Las siglas SIG se refieren al concepto “Sistema Integrado de Gestión”. Se trata de entidades constituidas sin fin de lucro, participadas por los productores de aparatos electrónicos y cuyo objetivo principal es la creación de una estructura organizativa que responda a las necesidades de gestión de los RAEE.</a:t>
            </a:r>
          </a:p>
          <a:p>
            <a:pPr>
              <a:buNone/>
            </a:pPr>
            <a:endParaRPr lang="es-ES" sz="1600" dirty="0" smtClean="0"/>
          </a:p>
          <a:p>
            <a:r>
              <a:rPr lang="es-ES" sz="1600" dirty="0" smtClean="0"/>
              <a:t>En la actualidad existen diversos SIG que están especializados en cada una de las categorías de aparatos eléctricos y electrónicos que regula el R.D. 208/2005. Entre ellos están: ECOLUM, AMBILAMP, ECOLEC y ECOTIC.</a:t>
            </a:r>
          </a:p>
          <a:p>
            <a:pPr>
              <a:buNone/>
            </a:pPr>
            <a:endParaRPr lang="es-ES_tradnl" sz="1600" dirty="0" smtClean="0"/>
          </a:p>
          <a:p>
            <a:pPr>
              <a:buNone/>
            </a:pPr>
            <a:endParaRPr lang="es-ES" sz="1600" dirty="0" smtClean="0"/>
          </a:p>
          <a:p>
            <a:pPr>
              <a:buNone/>
            </a:pPr>
            <a:r>
              <a:rPr lang="es-ES" sz="2200" b="1" dirty="0" smtClean="0">
                <a:solidFill>
                  <a:schemeClr val="accent4">
                    <a:lumMod val="50000"/>
                  </a:schemeClr>
                </a:solidFill>
              </a:rPr>
              <a:t>¿Cómo se financia el SIG?</a:t>
            </a:r>
          </a:p>
          <a:p>
            <a:pPr>
              <a:buNone/>
            </a:pPr>
            <a:endParaRPr lang="es-ES" sz="1600" b="1" dirty="0" smtClean="0"/>
          </a:p>
          <a:p>
            <a:r>
              <a:rPr lang="es-ES" sz="1600" dirty="0" smtClean="0"/>
              <a:t>Un SIG se financia a través de la ECORAEE, que es el "extra coste" que se destina a financiar la gestión de los RAEE. Esta ECORAEE o “extra coste” debe considerarse como una variable más que actúa sobre el precio global del producto, por lo cual se le aplica el IVA correspondiente. La ECORAE no es negociable para ningún producto, inclusive en pronto pago, y ninguna persona física o jurídica, empresa o institución está exenta de su pago.</a:t>
            </a:r>
          </a:p>
          <a:p>
            <a:endParaRPr lang="es-E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355976" y="836713"/>
            <a:ext cx="4330824" cy="5289452"/>
          </a:xfrm>
        </p:spPr>
        <p:txBody>
          <a:bodyPr>
            <a:normAutofit fontScale="62500" lnSpcReduction="20000"/>
          </a:bodyPr>
          <a:lstStyle/>
          <a:p>
            <a:pPr>
              <a:buNone/>
            </a:pPr>
            <a:r>
              <a:rPr lang="es-ES" dirty="0" smtClean="0"/>
              <a:t>La mayoría de residuos de aparatos eléctricos y electrónicos (RAEE) no son tratados de forma adecuada en su reciclado, no son tratados todos sus partes y componentes que están constituidos los aparatos, como son chatarrerías ilegales, o enviados al tercer mundo, donde no hay tantas leyes para salvaguardar a las personas y el medio ambiente. </a:t>
            </a:r>
          </a:p>
          <a:p>
            <a:pPr>
              <a:buNone/>
            </a:pPr>
            <a:endParaRPr lang="es-ES_tradnl" dirty="0" smtClean="0"/>
          </a:p>
          <a:p>
            <a:pPr>
              <a:buNone/>
            </a:pPr>
            <a:endParaRPr lang="es-ES" dirty="0" smtClean="0"/>
          </a:p>
          <a:p>
            <a:pPr>
              <a:buNone/>
            </a:pPr>
            <a:r>
              <a:rPr lang="es-ES" sz="2900" dirty="0" smtClean="0"/>
              <a:t>En ocasiones son quemados sin control, lo que puede ser perjudicial para la salud y provocar efectos cancerígenos, según ha constatado un equipo de investigadores del Grupo de Investigación 'Residuos, </a:t>
            </a:r>
            <a:r>
              <a:rPr lang="es-ES" sz="2900" dirty="0" err="1" smtClean="0"/>
              <a:t>Pirólisis</a:t>
            </a:r>
            <a:r>
              <a:rPr lang="es-ES" sz="2900" dirty="0" smtClean="0"/>
              <a:t> y Combustión' de la universidad de Alicante</a:t>
            </a:r>
            <a:endParaRPr lang="es-ES" sz="2900" dirty="0"/>
          </a:p>
        </p:txBody>
      </p:sp>
      <p:pic>
        <p:nvPicPr>
          <p:cNvPr id="7" name="6 Imagen" descr="El tratamiento sin control de los residuos electrónicos produce efectos cancerígenos"/>
          <p:cNvPicPr/>
          <p:nvPr/>
        </p:nvPicPr>
        <p:blipFill>
          <a:blip r:embed="rId2" cstate="print"/>
          <a:srcRect/>
          <a:stretch>
            <a:fillRect/>
          </a:stretch>
        </p:blipFill>
        <p:spPr bwMode="auto">
          <a:xfrm>
            <a:off x="539552" y="3573016"/>
            <a:ext cx="3312368" cy="2160240"/>
          </a:xfrm>
          <a:prstGeom prst="rect">
            <a:avLst/>
          </a:prstGeom>
          <a:noFill/>
          <a:ln w="9525">
            <a:noFill/>
            <a:miter lim="800000"/>
            <a:headEnd/>
            <a:tailEnd/>
          </a:ln>
        </p:spPr>
      </p:pic>
      <p:sp>
        <p:nvSpPr>
          <p:cNvPr id="5" name="4 Rectángulo"/>
          <p:cNvSpPr/>
          <p:nvPr/>
        </p:nvSpPr>
        <p:spPr>
          <a:xfrm>
            <a:off x="179512" y="1700808"/>
            <a:ext cx="4248472" cy="1200329"/>
          </a:xfrm>
          <a:prstGeom prst="rect">
            <a:avLst/>
          </a:prstGeom>
        </p:spPr>
        <p:txBody>
          <a:bodyPr wrap="square">
            <a:spAutoFit/>
          </a:bodyPr>
          <a:lstStyle/>
          <a:p>
            <a:pPr algn="ctr">
              <a:buNone/>
            </a:pPr>
            <a:r>
              <a:rPr lang="es-ES" sz="2400" b="1" dirty="0" smtClean="0"/>
              <a:t>El tratamiento sin control de los residuos electrónicos produce efectos cancerígenos</a:t>
            </a:r>
            <a:endParaRPr lang="es-ES"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67544" y="620688"/>
            <a:ext cx="8229600" cy="6048672"/>
          </a:xfrm>
        </p:spPr>
        <p:txBody>
          <a:bodyPr>
            <a:normAutofit fontScale="92500" lnSpcReduction="20000"/>
          </a:bodyPr>
          <a:lstStyle/>
          <a:p>
            <a:pPr>
              <a:buNone/>
            </a:pPr>
            <a:endParaRPr lang="es-ES" dirty="0" smtClean="0"/>
          </a:p>
          <a:p>
            <a:endParaRPr lang="es-ES" dirty="0" smtClean="0"/>
          </a:p>
          <a:p>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smtClean="0"/>
          </a:p>
          <a:p>
            <a:pPr>
              <a:buNone/>
            </a:pPr>
            <a:endParaRPr lang="es-ES_tradnl" dirty="0" smtClean="0"/>
          </a:p>
          <a:p>
            <a:endParaRPr lang="es-ES" sz="2000" dirty="0" smtClean="0"/>
          </a:p>
          <a:p>
            <a:endParaRPr lang="es-ES" sz="2000" dirty="0" smtClean="0"/>
          </a:p>
          <a:p>
            <a:r>
              <a:rPr lang="es-ES" sz="2000" dirty="0" smtClean="0"/>
              <a:t>Los últimos datos, obtenidos en 2012, apuntan que en Europa se generaron 9,9 millones de toneladas de este tipo de residuos, 800.000 en </a:t>
            </a:r>
            <a:r>
              <a:rPr lang="es-ES" sz="2000" b="1" dirty="0" smtClean="0">
                <a:hlinkClick r:id="rId2" tooltip="España"/>
              </a:rPr>
              <a:t>España</a:t>
            </a:r>
            <a:r>
              <a:rPr lang="es-ES" sz="2000" dirty="0" smtClean="0"/>
              <a:t> (unos 18 kilos por habitante). </a:t>
            </a:r>
          </a:p>
          <a:p>
            <a:endParaRPr lang="es-ES" dirty="0"/>
          </a:p>
        </p:txBody>
      </p:sp>
      <p:sp>
        <p:nvSpPr>
          <p:cNvPr id="4" name="4 Marcador de contenido"/>
          <p:cNvSpPr txBox="1">
            <a:spLocks/>
          </p:cNvSpPr>
          <p:nvPr/>
        </p:nvSpPr>
        <p:spPr>
          <a:xfrm>
            <a:off x="467544" y="620688"/>
            <a:ext cx="8229600" cy="2260848"/>
          </a:xfrm>
          <a:prstGeom prst="rect">
            <a:avLst/>
          </a:prstGeom>
        </p:spPr>
        <p:txBody>
          <a:bodyPr vert="horz">
            <a:normAutofit fontScale="700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s-ES" sz="3400" b="1" i="0" u="none" strike="noStrike" kern="1200" cap="none" spc="0" normalizeH="0" baseline="0" noProof="0" dirty="0" smtClean="0">
                <a:ln>
                  <a:noFill/>
                </a:ln>
                <a:solidFill>
                  <a:schemeClr val="accent4">
                    <a:lumMod val="50000"/>
                  </a:schemeClr>
                </a:solidFill>
                <a:effectLst/>
                <a:uLnTx/>
                <a:uFillTx/>
                <a:latin typeface="+mn-lt"/>
                <a:ea typeface="+mn-ea"/>
                <a:cs typeface="+mn-cs"/>
              </a:rPr>
              <a:t>Ciclo de Reciclado</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Los usuarios finales de aparatos eléctricos y electrónicos deben poder deshacerse de estos residuos de manera gratuita. Corresponde a los productores de </a:t>
            </a:r>
            <a:r>
              <a:rPr kumimoji="0" lang="es-ES" sz="2800" b="1" i="0" u="none" strike="noStrike" kern="1200" cap="none" spc="0" normalizeH="0" baseline="0" noProof="0" dirty="0" smtClean="0">
                <a:ln>
                  <a:noFill/>
                </a:ln>
                <a:solidFill>
                  <a:schemeClr val="tx1"/>
                </a:solidFill>
                <a:effectLst/>
                <a:uLnTx/>
                <a:uFillTx/>
                <a:latin typeface="+mn-lt"/>
                <a:ea typeface="+mn-ea"/>
                <a:cs typeface="+mn-cs"/>
              </a:rPr>
              <a:t>RAEE </a:t>
            </a:r>
            <a:r>
              <a:rPr kumimoji="0" lang="es-ES" sz="2800" b="0" i="0" u="none" strike="noStrike" kern="1200" cap="none" spc="0" normalizeH="0" baseline="0" noProof="0" dirty="0" smtClean="0">
                <a:ln>
                  <a:noFill/>
                </a:ln>
                <a:solidFill>
                  <a:schemeClr val="tx1"/>
                </a:solidFill>
                <a:effectLst/>
                <a:uLnTx/>
                <a:uFillTx/>
                <a:latin typeface="+mn-lt"/>
                <a:ea typeface="+mn-ea"/>
                <a:cs typeface="+mn-cs"/>
              </a:rPr>
              <a:t>la gestión y la financiación del ciclo de reciclado de los aparatos, desde la recogida en los diferentes puntos de reciclaje, el transporte y el tratamiento, hasta la eliminación correcta de todos los residuos.</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es-E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4 Imagen" descr="http://www.ecotic.es/files/u1/ciclo_reciclado.gif"/>
          <p:cNvPicPr/>
          <p:nvPr/>
        </p:nvPicPr>
        <p:blipFill>
          <a:blip r:embed="rId3" cstate="print"/>
          <a:srcRect/>
          <a:stretch>
            <a:fillRect/>
          </a:stretch>
        </p:blipFill>
        <p:spPr bwMode="auto">
          <a:xfrm>
            <a:off x="2195737" y="2564905"/>
            <a:ext cx="4762500" cy="290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908721"/>
            <a:ext cx="8229600" cy="2952329"/>
          </a:xfrm>
        </p:spPr>
        <p:txBody>
          <a:bodyPr>
            <a:normAutofit/>
          </a:bodyPr>
          <a:lstStyle/>
          <a:p>
            <a:pPr>
              <a:buNone/>
            </a:pPr>
            <a:r>
              <a:rPr lang="es-ES" b="1" dirty="0" smtClean="0">
                <a:solidFill>
                  <a:schemeClr val="accent4">
                    <a:lumMod val="50000"/>
                  </a:schemeClr>
                </a:solidFill>
              </a:rPr>
              <a:t>Recogida de RAEE</a:t>
            </a:r>
          </a:p>
          <a:p>
            <a:endParaRPr lang="es-ES" dirty="0"/>
          </a:p>
        </p:txBody>
      </p:sp>
      <p:pic>
        <p:nvPicPr>
          <p:cNvPr id="14338" name="Picture 2"/>
          <p:cNvPicPr>
            <a:picLocks noChangeAspect="1" noChangeArrowheads="1"/>
          </p:cNvPicPr>
          <p:nvPr/>
        </p:nvPicPr>
        <p:blipFill>
          <a:blip r:embed="rId2" cstate="print"/>
          <a:srcRect/>
          <a:stretch>
            <a:fillRect/>
          </a:stretch>
        </p:blipFill>
        <p:spPr bwMode="auto">
          <a:xfrm>
            <a:off x="467544" y="1988840"/>
            <a:ext cx="6096000" cy="4086225"/>
          </a:xfrm>
          <a:prstGeom prst="rect">
            <a:avLst/>
          </a:prstGeom>
          <a:noFill/>
          <a:ln w="9525">
            <a:noFill/>
            <a:miter lim="800000"/>
            <a:headEnd/>
            <a:tailEnd/>
          </a:ln>
        </p:spPr>
      </p:pic>
      <p:sp>
        <p:nvSpPr>
          <p:cNvPr id="6" name="5 Rectángulo"/>
          <p:cNvSpPr/>
          <p:nvPr/>
        </p:nvSpPr>
        <p:spPr>
          <a:xfrm>
            <a:off x="6660232" y="2276872"/>
            <a:ext cx="2267744" cy="3539430"/>
          </a:xfrm>
          <a:prstGeom prst="rect">
            <a:avLst/>
          </a:prstGeom>
        </p:spPr>
        <p:txBody>
          <a:bodyPr wrap="square">
            <a:spAutoFit/>
          </a:bodyPr>
          <a:lstStyle/>
          <a:p>
            <a:r>
              <a:rPr lang="es-ES" sz="2200" dirty="0" smtClean="0"/>
              <a:t>Transporte y reciclaje</a:t>
            </a:r>
          </a:p>
          <a:p>
            <a:endParaRPr lang="es-ES_tradnl" b="1" dirty="0" smtClean="0"/>
          </a:p>
          <a:p>
            <a:endParaRPr lang="es-ES" b="1" dirty="0" smtClean="0"/>
          </a:p>
          <a:p>
            <a:r>
              <a:rPr lang="es-ES" dirty="0" smtClean="0"/>
              <a:t>Desde los puntos limpios, almacenes de la distribución, los residuos son transportados por el operador logístico hasta las empresas recicladoras.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764704"/>
            <a:ext cx="8229600" cy="5904656"/>
          </a:xfrm>
        </p:spPr>
        <p:txBody>
          <a:bodyPr>
            <a:normAutofit lnSpcReduction="10000"/>
          </a:bodyPr>
          <a:lstStyle/>
          <a:p>
            <a:pPr>
              <a:buNone/>
            </a:pPr>
            <a:r>
              <a:rPr lang="es-ES" dirty="0" smtClean="0"/>
              <a:t>La recogida de </a:t>
            </a:r>
            <a:r>
              <a:rPr lang="es-ES" b="1" dirty="0" smtClean="0"/>
              <a:t>RAEE </a:t>
            </a:r>
            <a:r>
              <a:rPr lang="es-ES" dirty="0" smtClean="0"/>
              <a:t>se articula en base a tres</a:t>
            </a:r>
          </a:p>
          <a:p>
            <a:pPr>
              <a:buNone/>
            </a:pPr>
            <a:r>
              <a:rPr lang="es-ES" dirty="0" smtClean="0"/>
              <a:t>puntos básicos de recogida y almacenamiento,</a:t>
            </a:r>
          </a:p>
          <a:p>
            <a:pPr>
              <a:buNone/>
            </a:pPr>
            <a:r>
              <a:rPr lang="es-ES" dirty="0" smtClean="0"/>
              <a:t>que son:</a:t>
            </a:r>
          </a:p>
          <a:p>
            <a:pPr>
              <a:buNone/>
            </a:pPr>
            <a:endParaRPr lang="es-ES" dirty="0" smtClean="0"/>
          </a:p>
          <a:p>
            <a:pPr lvl="0"/>
            <a:r>
              <a:rPr lang="es-ES" dirty="0" smtClean="0"/>
              <a:t>Puntos Limpios y otros puntos municipales, donde los usuarios pueden entregar sus </a:t>
            </a:r>
            <a:r>
              <a:rPr lang="es-ES" b="1" dirty="0" smtClean="0"/>
              <a:t>RAEE</a:t>
            </a:r>
            <a:r>
              <a:rPr lang="es-ES" dirty="0" smtClean="0"/>
              <a:t>.</a:t>
            </a:r>
          </a:p>
          <a:p>
            <a:pPr lvl="0"/>
            <a:r>
              <a:rPr lang="es-ES" dirty="0" smtClean="0"/>
              <a:t>Almacenes propios de las empresas de distribución.</a:t>
            </a:r>
          </a:p>
          <a:p>
            <a:pPr lvl="0"/>
            <a:r>
              <a:rPr lang="es-ES" dirty="0" smtClean="0"/>
              <a:t>Centros de Agrupación de Carga (</a:t>
            </a:r>
            <a:r>
              <a:rPr lang="es-ES" b="1" dirty="0" smtClean="0"/>
              <a:t>CAC</a:t>
            </a:r>
            <a:r>
              <a:rPr lang="es-ES" dirty="0" smtClean="0"/>
              <a:t>) habilitados por </a:t>
            </a:r>
            <a:r>
              <a:rPr lang="es-ES" b="1" dirty="0" smtClean="0"/>
              <a:t>ECOTIC</a:t>
            </a:r>
            <a:r>
              <a:rPr lang="es-ES" dirty="0" smtClean="0"/>
              <a:t>, que </a:t>
            </a:r>
            <a:r>
              <a:rPr lang="es-ES" dirty="0" err="1" smtClean="0"/>
              <a:t>recepcionan</a:t>
            </a:r>
            <a:r>
              <a:rPr lang="es-ES" dirty="0" smtClean="0"/>
              <a:t> los </a:t>
            </a:r>
            <a:r>
              <a:rPr lang="es-ES" b="1" dirty="0" smtClean="0"/>
              <a:t>RAEE </a:t>
            </a:r>
            <a:r>
              <a:rPr lang="es-ES" dirty="0" smtClean="0"/>
              <a:t>de los Puntos Limpios y de los distribuidores, previamente a su transporte a las empresas recicladoras.</a:t>
            </a:r>
          </a:p>
          <a:p>
            <a:pPr>
              <a:buNone/>
            </a:pPr>
            <a:endParaRPr lang="es-ES" dirty="0" smtClean="0"/>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92697"/>
            <a:ext cx="8229600" cy="5904656"/>
          </a:xfrm>
        </p:spPr>
        <p:txBody>
          <a:bodyPr>
            <a:normAutofit fontScale="70000" lnSpcReduction="20000"/>
          </a:bodyPr>
          <a:lstStyle/>
          <a:p>
            <a:pPr>
              <a:buNone/>
            </a:pPr>
            <a:r>
              <a:rPr lang="es-ES" sz="3700" b="1" dirty="0" smtClean="0">
                <a:solidFill>
                  <a:schemeClr val="accent4">
                    <a:lumMod val="50000"/>
                  </a:schemeClr>
                </a:solidFill>
              </a:rPr>
              <a:t>Tecnologías de Reciclaje</a:t>
            </a:r>
          </a:p>
          <a:p>
            <a:pPr>
              <a:buNone/>
            </a:pPr>
            <a:endParaRPr lang="es-ES" b="1" dirty="0" smtClean="0"/>
          </a:p>
          <a:p>
            <a:r>
              <a:rPr lang="es-ES" dirty="0" smtClean="0"/>
              <a:t>Al final de su vida útil, los aparatos eléctricos y electrónicos han de ser tratados mediante un proceso que ofrezca garantías para recuperar los componentes aprovechables y tratar adecuadamente los potencialmente peligrosos.</a:t>
            </a:r>
          </a:p>
          <a:p>
            <a:endParaRPr lang="es-ES" dirty="0" smtClean="0"/>
          </a:p>
          <a:p>
            <a:r>
              <a:rPr lang="es-ES" dirty="0" smtClean="0"/>
              <a:t>Antes de desmontar, triturar, cortar, prensar, ... deben extraerse todos los componentes y sustancias que pueden suponer un riesgo ambiental o sanitario.</a:t>
            </a:r>
          </a:p>
          <a:p>
            <a:endParaRPr lang="es-ES" dirty="0" smtClean="0"/>
          </a:p>
          <a:p>
            <a:r>
              <a:rPr lang="es-ES" dirty="0" smtClean="0"/>
              <a:t>Entre estos componentes potencialmente peligrosos se encuentran sustancias que contribuyen a la desaparición de la capa de ozono (gases refrigerantes CFC de frigoríficos, congeladores, sistemas de aire acondicionado, bombas de calor, deshumidificadores, etc.), PCB (agentes cancerígenos contenidos en los condensadores de muchos aparatos), metales pesados, tubos de rayos catódicos (panel de vidrio que contiene metales pesados como el bario, el estroncio o el plomo), materiales </a:t>
            </a:r>
            <a:r>
              <a:rPr lang="es-ES" dirty="0" err="1" smtClean="0"/>
              <a:t>pirorretardantes</a:t>
            </a:r>
            <a:r>
              <a:rPr lang="es-ES" dirty="0" smtClean="0"/>
              <a:t> bromados, que protegen contra la inflamabilidad (en circuitos impresos o conectores y cables).</a:t>
            </a: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92697"/>
            <a:ext cx="8229600" cy="5760640"/>
          </a:xfrm>
        </p:spPr>
        <p:txBody>
          <a:bodyPr>
            <a:normAutofit fontScale="92500"/>
          </a:bodyPr>
          <a:lstStyle/>
          <a:p>
            <a:pPr>
              <a:buNone/>
            </a:pPr>
            <a:r>
              <a:rPr lang="es-ES" sz="3000" b="1" dirty="0" smtClean="0">
                <a:solidFill>
                  <a:schemeClr val="accent4">
                    <a:lumMod val="50000"/>
                  </a:schemeClr>
                </a:solidFill>
              </a:rPr>
              <a:t>Técnicas de reciclaje</a:t>
            </a:r>
          </a:p>
          <a:p>
            <a:pPr>
              <a:buNone/>
            </a:pPr>
            <a:r>
              <a:rPr lang="es-ES" sz="2600" dirty="0" smtClean="0"/>
              <a:t>Existen cuatro métodos utilizados para reciclar:</a:t>
            </a:r>
          </a:p>
          <a:p>
            <a:pPr>
              <a:buNone/>
            </a:pPr>
            <a:endParaRPr lang="es-ES" sz="2600" dirty="0" smtClean="0"/>
          </a:p>
          <a:p>
            <a:pPr lvl="0"/>
            <a:r>
              <a:rPr lang="es-ES" sz="2600" b="1" dirty="0" smtClean="0"/>
              <a:t>Desmontaje y separación manual</a:t>
            </a:r>
            <a:r>
              <a:rPr lang="es-ES" sz="2600" dirty="0" smtClean="0"/>
              <a:t> de los componentes del aparato de los componentes del aparato.</a:t>
            </a:r>
          </a:p>
          <a:p>
            <a:pPr lvl="0"/>
            <a:r>
              <a:rPr lang="es-ES" sz="2600" b="1" dirty="0" smtClean="0"/>
              <a:t>Reciclaje mecánico:</a:t>
            </a:r>
            <a:r>
              <a:rPr lang="es-ES" sz="2600" dirty="0" smtClean="0"/>
              <a:t> extracción y triturado de materiales.</a:t>
            </a:r>
          </a:p>
          <a:p>
            <a:pPr lvl="0"/>
            <a:r>
              <a:rPr lang="es-ES" sz="2600" b="1" dirty="0" smtClean="0"/>
              <a:t>Incineración y refinado</a:t>
            </a:r>
            <a:r>
              <a:rPr lang="es-ES" sz="2600" dirty="0" smtClean="0"/>
              <a:t>, para la recuperación de metales.</a:t>
            </a:r>
          </a:p>
          <a:p>
            <a:pPr lvl="0"/>
            <a:r>
              <a:rPr lang="es-ES" sz="2600" b="1" dirty="0" smtClean="0"/>
              <a:t>Reciclaje químico</a:t>
            </a:r>
            <a:r>
              <a:rPr lang="es-ES" sz="2600" dirty="0" smtClean="0"/>
              <a:t>, de metales preciosos (oro, plata…) de las placas de circuitos impresos.</a:t>
            </a:r>
          </a:p>
          <a:p>
            <a:pPr lvl="0">
              <a:buNone/>
            </a:pPr>
            <a:endParaRPr lang="es-ES" sz="2600" dirty="0" smtClean="0"/>
          </a:p>
          <a:p>
            <a:pPr>
              <a:buNone/>
            </a:pPr>
            <a:r>
              <a:rPr lang="es-ES" sz="2000" i="1" dirty="0" smtClean="0"/>
              <a:t>Las nuevas tecnologías existentes para reciclar varían en función del tipo de aparatos y de sus componentes principales.</a:t>
            </a:r>
          </a:p>
          <a:p>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323528" y="908721"/>
            <a:ext cx="2448272" cy="4752528"/>
          </a:xfrm>
        </p:spPr>
        <p:txBody>
          <a:bodyPr>
            <a:normAutofit fontScale="70000" lnSpcReduction="20000"/>
          </a:bodyPr>
          <a:lstStyle/>
          <a:p>
            <a:pPr>
              <a:buNone/>
            </a:pPr>
            <a:r>
              <a:rPr lang="es-ES" dirty="0" smtClean="0"/>
              <a:t>Los componentes</a:t>
            </a:r>
          </a:p>
          <a:p>
            <a:pPr>
              <a:buNone/>
            </a:pPr>
            <a:r>
              <a:rPr lang="es-ES" dirty="0" smtClean="0"/>
              <a:t>principales de los</a:t>
            </a:r>
          </a:p>
          <a:p>
            <a:pPr>
              <a:buNone/>
            </a:pPr>
            <a:r>
              <a:rPr lang="es-ES" dirty="0" smtClean="0"/>
              <a:t>AEE varían</a:t>
            </a:r>
          </a:p>
          <a:p>
            <a:pPr>
              <a:buNone/>
            </a:pPr>
            <a:r>
              <a:rPr lang="es-ES" dirty="0" smtClean="0"/>
              <a:t>Significativamente</a:t>
            </a:r>
          </a:p>
          <a:p>
            <a:pPr>
              <a:buNone/>
            </a:pPr>
            <a:r>
              <a:rPr lang="es-ES" dirty="0" smtClean="0"/>
              <a:t>según el tipo de</a:t>
            </a:r>
          </a:p>
          <a:p>
            <a:pPr>
              <a:buNone/>
            </a:pPr>
            <a:r>
              <a:rPr lang="es-ES" dirty="0" smtClean="0"/>
              <a:t>aparato. </a:t>
            </a:r>
          </a:p>
          <a:p>
            <a:pPr>
              <a:buNone/>
            </a:pPr>
            <a:endParaRPr lang="es-ES_tradnl" dirty="0" smtClean="0"/>
          </a:p>
          <a:p>
            <a:pPr>
              <a:buNone/>
            </a:pPr>
            <a:endParaRPr lang="es-ES" dirty="0" smtClean="0"/>
          </a:p>
          <a:p>
            <a:pPr>
              <a:buNone/>
            </a:pPr>
            <a:r>
              <a:rPr lang="es-ES" dirty="0" smtClean="0"/>
              <a:t>La tabla detalla los</a:t>
            </a:r>
          </a:p>
          <a:p>
            <a:pPr>
              <a:buNone/>
            </a:pPr>
            <a:r>
              <a:rPr lang="es-ES" dirty="0" smtClean="0"/>
              <a:t>porcentajes de</a:t>
            </a:r>
          </a:p>
          <a:p>
            <a:pPr>
              <a:buNone/>
            </a:pPr>
            <a:r>
              <a:rPr lang="es-ES" dirty="0" smtClean="0"/>
              <a:t>Cada componente</a:t>
            </a:r>
          </a:p>
          <a:p>
            <a:pPr>
              <a:buNone/>
            </a:pPr>
            <a:r>
              <a:rPr lang="es-ES" dirty="0" smtClean="0"/>
              <a:t>Para algunas de</a:t>
            </a:r>
          </a:p>
          <a:p>
            <a:pPr>
              <a:buNone/>
            </a:pPr>
            <a:r>
              <a:rPr lang="es-ES" dirty="0" smtClean="0"/>
              <a:t>Las categorías de AEE.</a:t>
            </a:r>
          </a:p>
          <a:p>
            <a:endParaRPr lang="es-ES" dirty="0"/>
          </a:p>
        </p:txBody>
      </p:sp>
      <p:graphicFrame>
        <p:nvGraphicFramePr>
          <p:cNvPr id="4" name="3 Tabla"/>
          <p:cNvGraphicFramePr>
            <a:graphicFrameLocks noGrp="1"/>
          </p:cNvGraphicFramePr>
          <p:nvPr/>
        </p:nvGraphicFramePr>
        <p:xfrm>
          <a:off x="2843808" y="836714"/>
          <a:ext cx="6096000" cy="5943600"/>
        </p:xfrm>
        <a:graphic>
          <a:graphicData uri="http://schemas.openxmlformats.org/drawingml/2006/table">
            <a:tbl>
              <a:tblPr/>
              <a:tblGrid>
                <a:gridCol w="1008112"/>
                <a:gridCol w="1023888"/>
                <a:gridCol w="1016000"/>
                <a:gridCol w="1016000"/>
                <a:gridCol w="1016000"/>
                <a:gridCol w="1016000"/>
              </a:tblGrid>
              <a:tr h="822960">
                <a:tc>
                  <a:txBody>
                    <a:bodyPr/>
                    <a:lstStyle/>
                    <a:p>
                      <a:pPr algn="ctr">
                        <a:spcBef>
                          <a:spcPts val="1200"/>
                        </a:spcBef>
                        <a:spcAft>
                          <a:spcPts val="1200"/>
                        </a:spcAft>
                      </a:pPr>
                      <a:r>
                        <a:rPr lang="es-ES" sz="1200" b="1" dirty="0">
                          <a:solidFill>
                            <a:srgbClr val="FFFFFF"/>
                          </a:solidFill>
                          <a:latin typeface="Times New Roman"/>
                          <a:ea typeface="PMingLiU"/>
                        </a:rPr>
                        <a:t>Categoría de aparato</a:t>
                      </a:r>
                      <a:endParaRPr lang="es-ES" sz="1200" dirty="0">
                        <a:latin typeface="Times New Roman"/>
                        <a:ea typeface="PMingLiU"/>
                      </a:endParaRPr>
                    </a:p>
                  </a:txBody>
                  <a:tcPr marL="76200" marR="76200" anchor="ctr">
                    <a:lnL>
                      <a:noFill/>
                    </a:lnL>
                    <a:lnR>
                      <a:noFill/>
                    </a:lnR>
                    <a:lnT>
                      <a:noFill/>
                    </a:lnT>
                    <a:lnB>
                      <a:noFill/>
                    </a:lnB>
                    <a:solidFill>
                      <a:srgbClr val="336699"/>
                    </a:solidFill>
                  </a:tcPr>
                </a:tc>
                <a:tc>
                  <a:txBody>
                    <a:bodyPr/>
                    <a:lstStyle/>
                    <a:p>
                      <a:pPr algn="ctr">
                        <a:spcBef>
                          <a:spcPts val="1200"/>
                        </a:spcBef>
                        <a:spcAft>
                          <a:spcPts val="1200"/>
                        </a:spcAft>
                      </a:pPr>
                      <a:r>
                        <a:rPr lang="es-ES" sz="1200" b="1">
                          <a:solidFill>
                            <a:srgbClr val="FFFFFF"/>
                          </a:solidFill>
                          <a:latin typeface="Times New Roman"/>
                          <a:ea typeface="PMingLiU"/>
                        </a:rPr>
                        <a:t>Metales </a:t>
                      </a:r>
                      <a:br>
                        <a:rPr lang="es-ES" sz="1200" b="1">
                          <a:solidFill>
                            <a:srgbClr val="FFFFFF"/>
                          </a:solidFill>
                          <a:latin typeface="Times New Roman"/>
                          <a:ea typeface="PMingLiU"/>
                        </a:rPr>
                      </a:br>
                      <a:r>
                        <a:rPr lang="es-ES" sz="1200" b="1">
                          <a:solidFill>
                            <a:srgbClr val="FFFFFF"/>
                          </a:solidFill>
                          <a:latin typeface="Times New Roman"/>
                          <a:ea typeface="PMingLiU"/>
                        </a:rPr>
                        <a:t>férreos</a:t>
                      </a:r>
                      <a:endParaRPr lang="es-ES" sz="1200">
                        <a:latin typeface="Times New Roman"/>
                        <a:ea typeface="PMingLiU"/>
                      </a:endParaRPr>
                    </a:p>
                  </a:txBody>
                  <a:tcPr marL="76200" marR="76200" anchor="ctr">
                    <a:lnL>
                      <a:noFill/>
                    </a:lnL>
                    <a:lnR>
                      <a:noFill/>
                    </a:lnR>
                    <a:lnT>
                      <a:noFill/>
                    </a:lnT>
                    <a:lnB>
                      <a:noFill/>
                    </a:lnB>
                    <a:solidFill>
                      <a:srgbClr val="336699"/>
                    </a:solidFill>
                  </a:tcPr>
                </a:tc>
                <a:tc>
                  <a:txBody>
                    <a:bodyPr/>
                    <a:lstStyle/>
                    <a:p>
                      <a:pPr algn="ctr">
                        <a:spcBef>
                          <a:spcPts val="1200"/>
                        </a:spcBef>
                        <a:spcAft>
                          <a:spcPts val="1200"/>
                        </a:spcAft>
                      </a:pPr>
                      <a:r>
                        <a:rPr lang="es-ES" sz="1200" b="1">
                          <a:solidFill>
                            <a:srgbClr val="FFFFFF"/>
                          </a:solidFill>
                          <a:latin typeface="Times New Roman"/>
                          <a:ea typeface="PMingLiU"/>
                        </a:rPr>
                        <a:t>Metales</a:t>
                      </a:r>
                      <a:br>
                        <a:rPr lang="es-ES" sz="1200" b="1">
                          <a:solidFill>
                            <a:srgbClr val="FFFFFF"/>
                          </a:solidFill>
                          <a:latin typeface="Times New Roman"/>
                          <a:ea typeface="PMingLiU"/>
                        </a:rPr>
                      </a:br>
                      <a:r>
                        <a:rPr lang="es-ES" sz="1200" b="1">
                          <a:solidFill>
                            <a:srgbClr val="FFFFFF"/>
                          </a:solidFill>
                          <a:latin typeface="Times New Roman"/>
                          <a:ea typeface="PMingLiU"/>
                        </a:rPr>
                        <a:t>no férreos</a:t>
                      </a:r>
                      <a:endParaRPr lang="es-ES" sz="1200">
                        <a:latin typeface="Times New Roman"/>
                        <a:ea typeface="PMingLiU"/>
                      </a:endParaRPr>
                    </a:p>
                  </a:txBody>
                  <a:tcPr marL="76200" marR="76200" anchor="ctr">
                    <a:lnL>
                      <a:noFill/>
                    </a:lnL>
                    <a:lnR>
                      <a:noFill/>
                    </a:lnR>
                    <a:lnT>
                      <a:noFill/>
                    </a:lnT>
                    <a:lnB>
                      <a:noFill/>
                    </a:lnB>
                    <a:solidFill>
                      <a:srgbClr val="336699"/>
                    </a:solidFill>
                  </a:tcPr>
                </a:tc>
                <a:tc>
                  <a:txBody>
                    <a:bodyPr/>
                    <a:lstStyle/>
                    <a:p>
                      <a:pPr algn="ctr">
                        <a:spcBef>
                          <a:spcPts val="1200"/>
                        </a:spcBef>
                        <a:spcAft>
                          <a:spcPts val="1200"/>
                        </a:spcAft>
                      </a:pPr>
                      <a:r>
                        <a:rPr lang="es-ES" sz="1200" b="1">
                          <a:solidFill>
                            <a:srgbClr val="FFFFFF"/>
                          </a:solidFill>
                          <a:latin typeface="Times New Roman"/>
                          <a:ea typeface="PMingLiU"/>
                        </a:rPr>
                        <a:t>Vidrio</a:t>
                      </a:r>
                      <a:endParaRPr lang="es-ES" sz="1200">
                        <a:latin typeface="Times New Roman"/>
                        <a:ea typeface="PMingLiU"/>
                      </a:endParaRPr>
                    </a:p>
                  </a:txBody>
                  <a:tcPr marL="76200" marR="76200" anchor="ctr">
                    <a:lnL>
                      <a:noFill/>
                    </a:lnL>
                    <a:lnR>
                      <a:noFill/>
                    </a:lnR>
                    <a:lnT>
                      <a:noFill/>
                    </a:lnT>
                    <a:lnB>
                      <a:noFill/>
                    </a:lnB>
                    <a:solidFill>
                      <a:srgbClr val="336699"/>
                    </a:solidFill>
                  </a:tcPr>
                </a:tc>
                <a:tc>
                  <a:txBody>
                    <a:bodyPr/>
                    <a:lstStyle/>
                    <a:p>
                      <a:pPr algn="ctr">
                        <a:spcBef>
                          <a:spcPts val="1200"/>
                        </a:spcBef>
                        <a:spcAft>
                          <a:spcPts val="1200"/>
                        </a:spcAft>
                      </a:pPr>
                      <a:r>
                        <a:rPr lang="es-ES" sz="1200" b="1">
                          <a:solidFill>
                            <a:srgbClr val="FFFFFF"/>
                          </a:solidFill>
                          <a:latin typeface="Times New Roman"/>
                          <a:ea typeface="PMingLiU"/>
                        </a:rPr>
                        <a:t>Plástico</a:t>
                      </a:r>
                      <a:endParaRPr lang="es-ES" sz="1200">
                        <a:latin typeface="Times New Roman"/>
                        <a:ea typeface="PMingLiU"/>
                      </a:endParaRPr>
                    </a:p>
                  </a:txBody>
                  <a:tcPr marL="76200" marR="76200" anchor="ctr">
                    <a:lnL>
                      <a:noFill/>
                    </a:lnL>
                    <a:lnR>
                      <a:noFill/>
                    </a:lnR>
                    <a:lnT>
                      <a:noFill/>
                    </a:lnT>
                    <a:lnB>
                      <a:noFill/>
                    </a:lnB>
                    <a:solidFill>
                      <a:srgbClr val="336699"/>
                    </a:solidFill>
                  </a:tcPr>
                </a:tc>
                <a:tc>
                  <a:txBody>
                    <a:bodyPr/>
                    <a:lstStyle/>
                    <a:p>
                      <a:pPr algn="ctr">
                        <a:spcBef>
                          <a:spcPts val="1200"/>
                        </a:spcBef>
                        <a:spcAft>
                          <a:spcPts val="1200"/>
                        </a:spcAft>
                      </a:pPr>
                      <a:r>
                        <a:rPr lang="es-ES" sz="1200" b="1">
                          <a:solidFill>
                            <a:srgbClr val="FFFFFF"/>
                          </a:solidFill>
                          <a:latin typeface="Times New Roman"/>
                          <a:ea typeface="PMingLiU"/>
                        </a:rPr>
                        <a:t>Otros</a:t>
                      </a:r>
                      <a:endParaRPr lang="es-ES" sz="1200">
                        <a:latin typeface="Times New Roman"/>
                        <a:ea typeface="PMingLiU"/>
                      </a:endParaRPr>
                    </a:p>
                  </a:txBody>
                  <a:tcPr marL="76200" marR="76200" anchor="ctr">
                    <a:lnL>
                      <a:noFill/>
                    </a:lnL>
                    <a:lnR>
                      <a:noFill/>
                    </a:lnR>
                    <a:lnT>
                      <a:noFill/>
                    </a:lnT>
                    <a:lnB>
                      <a:noFill/>
                    </a:lnB>
                    <a:solidFill>
                      <a:srgbClr val="336699"/>
                    </a:solidFill>
                  </a:tcPr>
                </a:tc>
              </a:tr>
              <a:tr h="822960">
                <a:tc>
                  <a:txBody>
                    <a:bodyPr/>
                    <a:lstStyle/>
                    <a:p>
                      <a:pPr>
                        <a:spcBef>
                          <a:spcPts val="1200"/>
                        </a:spcBef>
                        <a:spcAft>
                          <a:spcPts val="1200"/>
                        </a:spcAft>
                      </a:pPr>
                      <a:r>
                        <a:rPr lang="es-ES" sz="1200" dirty="0">
                          <a:latin typeface="Times New Roman"/>
                          <a:ea typeface="PMingLiU"/>
                        </a:rPr>
                        <a:t>Electrodomésticos grandes</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61%</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7%</a:t>
                      </a:r>
                    </a:p>
                  </a:txBody>
                  <a:tcPr marL="76200" marR="76200" anchor="ctr">
                    <a:lnL>
                      <a:noFill/>
                    </a:lnL>
                    <a:lnR>
                      <a:noFill/>
                    </a:lnR>
                    <a:lnT>
                      <a:noFill/>
                    </a:lnT>
                    <a:lnB>
                      <a:noFill/>
                    </a:lnB>
                  </a:tcPr>
                </a:tc>
                <a:tc>
                  <a:txBody>
                    <a:bodyPr/>
                    <a:lstStyle/>
                    <a:p>
                      <a:pPr algn="ctr">
                        <a:spcBef>
                          <a:spcPts val="1200"/>
                        </a:spcBef>
                        <a:spcAft>
                          <a:spcPts val="1200"/>
                        </a:spcAft>
                      </a:pPr>
                      <a:r>
                        <a:rPr lang="es-ES" sz="1200" dirty="0">
                          <a:latin typeface="Times New Roman"/>
                          <a:ea typeface="PMingLiU"/>
                        </a:rPr>
                        <a:t>3%</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9%</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21%</a:t>
                      </a:r>
                    </a:p>
                  </a:txBody>
                  <a:tcPr marL="76200" marR="76200" anchor="ctr">
                    <a:lnL>
                      <a:noFill/>
                    </a:lnL>
                    <a:lnR>
                      <a:noFill/>
                    </a:lnR>
                    <a:lnT>
                      <a:noFill/>
                    </a:lnT>
                    <a:lnB>
                      <a:noFill/>
                    </a:lnB>
                  </a:tcPr>
                </a:tc>
              </a:tr>
              <a:tr h="1005840">
                <a:tc>
                  <a:txBody>
                    <a:bodyPr/>
                    <a:lstStyle/>
                    <a:p>
                      <a:pPr>
                        <a:spcBef>
                          <a:spcPts val="1200"/>
                        </a:spcBef>
                        <a:spcAft>
                          <a:spcPts val="1200"/>
                        </a:spcAft>
                      </a:pPr>
                      <a:r>
                        <a:rPr lang="es-ES" sz="1200">
                          <a:latin typeface="Times New Roman"/>
                          <a:ea typeface="PMingLiU"/>
                        </a:rPr>
                        <a:t>Electrodomésticos pequeños</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19%</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1%</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0%</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48%</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32%</a:t>
                      </a:r>
                    </a:p>
                  </a:txBody>
                  <a:tcPr marL="76200" marR="76200" anchor="ctr">
                    <a:lnL>
                      <a:noFill/>
                    </a:lnL>
                    <a:lnR>
                      <a:noFill/>
                    </a:lnR>
                    <a:lnT>
                      <a:noFill/>
                    </a:lnT>
                    <a:lnB>
                      <a:noFill/>
                    </a:lnB>
                  </a:tcPr>
                </a:tc>
              </a:tr>
              <a:tr h="822960">
                <a:tc>
                  <a:txBody>
                    <a:bodyPr/>
                    <a:lstStyle/>
                    <a:p>
                      <a:pPr>
                        <a:spcBef>
                          <a:spcPts val="1200"/>
                        </a:spcBef>
                        <a:spcAft>
                          <a:spcPts val="1200"/>
                        </a:spcAft>
                      </a:pPr>
                      <a:r>
                        <a:rPr lang="es-ES" sz="1200">
                          <a:latin typeface="Times New Roman"/>
                          <a:ea typeface="PMingLiU"/>
                        </a:rPr>
                        <a:t>Equipos informáticos</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43%</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0%</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4%</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30%</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20%</a:t>
                      </a:r>
                    </a:p>
                  </a:txBody>
                  <a:tcPr marL="76200" marR="76200" anchor="ctr">
                    <a:lnL>
                      <a:noFill/>
                    </a:lnL>
                    <a:lnR>
                      <a:noFill/>
                    </a:lnR>
                    <a:lnT>
                      <a:noFill/>
                    </a:lnT>
                    <a:lnB>
                      <a:noFill/>
                    </a:lnB>
                  </a:tcPr>
                </a:tc>
              </a:tr>
              <a:tr h="640080">
                <a:tc>
                  <a:txBody>
                    <a:bodyPr/>
                    <a:lstStyle/>
                    <a:p>
                      <a:pPr>
                        <a:spcBef>
                          <a:spcPts val="1200"/>
                        </a:spcBef>
                        <a:spcAft>
                          <a:spcPts val="1200"/>
                        </a:spcAft>
                      </a:pPr>
                      <a:r>
                        <a:rPr lang="es-ES" sz="1200">
                          <a:latin typeface="Times New Roman"/>
                          <a:ea typeface="PMingLiU"/>
                        </a:rPr>
                        <a:t>Telecomunicaciones</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13%</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7%</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0%</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74%</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6%</a:t>
                      </a:r>
                    </a:p>
                  </a:txBody>
                  <a:tcPr marL="76200" marR="76200" anchor="ctr">
                    <a:lnL>
                      <a:noFill/>
                    </a:lnL>
                    <a:lnR>
                      <a:noFill/>
                    </a:lnR>
                    <a:lnT>
                      <a:noFill/>
                    </a:lnT>
                    <a:lnB>
                      <a:noFill/>
                    </a:lnB>
                  </a:tcPr>
                </a:tc>
              </a:tr>
              <a:tr h="822960">
                <a:tc>
                  <a:txBody>
                    <a:bodyPr/>
                    <a:lstStyle/>
                    <a:p>
                      <a:pPr>
                        <a:spcBef>
                          <a:spcPts val="1200"/>
                        </a:spcBef>
                        <a:spcAft>
                          <a:spcPts val="1200"/>
                        </a:spcAft>
                      </a:pPr>
                      <a:r>
                        <a:rPr lang="es-ES" sz="1200" dirty="0">
                          <a:latin typeface="Times New Roman"/>
                          <a:ea typeface="PMingLiU"/>
                        </a:rPr>
                        <a:t>Televisores, radios, etc.</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11%</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2%</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35%</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31%</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22%</a:t>
                      </a:r>
                    </a:p>
                  </a:txBody>
                  <a:tcPr marL="76200" marR="76200" anchor="ctr">
                    <a:lnL>
                      <a:noFill/>
                    </a:lnL>
                    <a:lnR>
                      <a:noFill/>
                    </a:lnR>
                    <a:lnT>
                      <a:noFill/>
                    </a:lnT>
                    <a:lnB>
                      <a:noFill/>
                    </a:lnB>
                  </a:tcPr>
                </a:tc>
              </a:tr>
              <a:tr h="1005840">
                <a:tc>
                  <a:txBody>
                    <a:bodyPr/>
                    <a:lstStyle/>
                    <a:p>
                      <a:pPr>
                        <a:spcBef>
                          <a:spcPts val="1200"/>
                        </a:spcBef>
                        <a:spcAft>
                          <a:spcPts val="1200"/>
                        </a:spcAft>
                      </a:pPr>
                      <a:r>
                        <a:rPr lang="es-ES" sz="1200">
                          <a:latin typeface="Times New Roman"/>
                          <a:ea typeface="PMingLiU"/>
                        </a:rPr>
                        <a:t>Lámparas de descarga de gas</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2%</a:t>
                      </a:r>
                    </a:p>
                  </a:txBody>
                  <a:tcPr marL="76200" marR="76200" anchor="ctr">
                    <a:lnL>
                      <a:noFill/>
                    </a:lnL>
                    <a:lnR>
                      <a:noFill/>
                    </a:lnR>
                    <a:lnT>
                      <a:noFill/>
                    </a:lnT>
                    <a:lnB>
                      <a:noFill/>
                    </a:lnB>
                  </a:tcPr>
                </a:tc>
                <a:tc>
                  <a:txBody>
                    <a:bodyPr/>
                    <a:lstStyle/>
                    <a:p>
                      <a:pPr algn="ctr">
                        <a:spcBef>
                          <a:spcPts val="1200"/>
                        </a:spcBef>
                        <a:spcAft>
                          <a:spcPts val="1200"/>
                        </a:spcAft>
                      </a:pPr>
                      <a:r>
                        <a:rPr lang="es-ES" sz="1200" dirty="0">
                          <a:latin typeface="Times New Roman"/>
                          <a:ea typeface="PMingLiU"/>
                        </a:rPr>
                        <a:t>2%</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89%</a:t>
                      </a:r>
                    </a:p>
                  </a:txBody>
                  <a:tcPr marL="76200" marR="76200" anchor="ctr">
                    <a:lnL>
                      <a:noFill/>
                    </a:lnL>
                    <a:lnR>
                      <a:noFill/>
                    </a:lnR>
                    <a:lnT>
                      <a:noFill/>
                    </a:lnT>
                    <a:lnB>
                      <a:noFill/>
                    </a:lnB>
                  </a:tcPr>
                </a:tc>
                <a:tc>
                  <a:txBody>
                    <a:bodyPr/>
                    <a:lstStyle/>
                    <a:p>
                      <a:pPr algn="ctr">
                        <a:spcBef>
                          <a:spcPts val="1200"/>
                        </a:spcBef>
                        <a:spcAft>
                          <a:spcPts val="1200"/>
                        </a:spcAft>
                      </a:pPr>
                      <a:r>
                        <a:rPr lang="es-ES" sz="1200">
                          <a:latin typeface="Times New Roman"/>
                          <a:ea typeface="PMingLiU"/>
                        </a:rPr>
                        <a:t>3%</a:t>
                      </a:r>
                    </a:p>
                  </a:txBody>
                  <a:tcPr marL="76200" marR="76200" anchor="ctr">
                    <a:lnL>
                      <a:noFill/>
                    </a:lnL>
                    <a:lnR>
                      <a:noFill/>
                    </a:lnR>
                    <a:lnT>
                      <a:noFill/>
                    </a:lnT>
                    <a:lnB>
                      <a:noFill/>
                    </a:lnB>
                  </a:tcPr>
                </a:tc>
                <a:tc>
                  <a:txBody>
                    <a:bodyPr/>
                    <a:lstStyle/>
                    <a:p>
                      <a:pPr algn="ctr">
                        <a:spcBef>
                          <a:spcPts val="1200"/>
                        </a:spcBef>
                        <a:spcAft>
                          <a:spcPts val="1200"/>
                        </a:spcAft>
                      </a:pPr>
                      <a:r>
                        <a:rPr lang="es-ES" sz="1200" dirty="0">
                          <a:latin typeface="Times New Roman"/>
                          <a:ea typeface="PMingLiU"/>
                        </a:rPr>
                        <a:t>3%</a:t>
                      </a:r>
                    </a:p>
                  </a:txBody>
                  <a:tcPr marL="76200" marR="76200" anchor="ctr">
                    <a:lnL>
                      <a:noFill/>
                    </a:lnL>
                    <a:lnR>
                      <a:noFill/>
                    </a:lnR>
                    <a:lnT>
                      <a:noFill/>
                    </a:lnT>
                    <a:lnB>
                      <a:noFill/>
                    </a:lnB>
                  </a:tcPr>
                </a:tc>
              </a:tr>
            </a:tbl>
          </a:graphicData>
        </a:graphic>
      </p:graphicFrame>
      <p:sp>
        <p:nvSpPr>
          <p:cNvPr id="19457" name="Rectangle 1"/>
          <p:cNvSpPr>
            <a:spLocks noChangeArrowheads="1"/>
          </p:cNvSpPr>
          <p:nvPr/>
        </p:nvSpPr>
        <p:spPr bwMode="auto">
          <a:xfrm>
            <a:off x="2" y="439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92696"/>
            <a:ext cx="8229600" cy="2232249"/>
          </a:xfrm>
        </p:spPr>
        <p:txBody>
          <a:bodyPr>
            <a:normAutofit/>
          </a:bodyPr>
          <a:lstStyle/>
          <a:p>
            <a:pPr>
              <a:buNone/>
            </a:pPr>
            <a:r>
              <a:rPr lang="es-ES" sz="3200" dirty="0" smtClean="0">
                <a:solidFill>
                  <a:schemeClr val="accent4">
                    <a:lumMod val="50000"/>
                  </a:schemeClr>
                </a:solidFill>
              </a:rPr>
              <a:t>Fases del proceso de reciclaje</a:t>
            </a:r>
          </a:p>
          <a:p>
            <a:pPr>
              <a:buNone/>
            </a:pPr>
            <a:endParaRPr lang="es-ES" sz="1100" b="1" dirty="0" smtClean="0">
              <a:solidFill>
                <a:schemeClr val="accent4">
                  <a:lumMod val="50000"/>
                </a:schemeClr>
              </a:solidFill>
            </a:endParaRPr>
          </a:p>
          <a:p>
            <a:pPr>
              <a:buNone/>
            </a:pPr>
            <a:r>
              <a:rPr lang="es-ES" sz="2000" dirty="0" smtClean="0"/>
              <a:t>Las diversas plantas de tratamiento de </a:t>
            </a:r>
            <a:r>
              <a:rPr lang="es-ES" sz="2000" b="1" dirty="0" smtClean="0"/>
              <a:t>RAEE</a:t>
            </a:r>
            <a:r>
              <a:rPr lang="es-ES" sz="2000" dirty="0" smtClean="0"/>
              <a:t> siguen un proceso</a:t>
            </a:r>
          </a:p>
          <a:p>
            <a:pPr>
              <a:buNone/>
            </a:pPr>
            <a:r>
              <a:rPr lang="es-ES" sz="2000" dirty="0" smtClean="0"/>
              <a:t>similar para la separación de los diferentes componentes de los</a:t>
            </a:r>
          </a:p>
          <a:p>
            <a:pPr>
              <a:buNone/>
            </a:pPr>
            <a:r>
              <a:rPr lang="es-ES" sz="2000" dirty="0" smtClean="0"/>
              <a:t>residuos eléctricos y electrónicos.</a:t>
            </a:r>
          </a:p>
          <a:p>
            <a:endParaRPr lang="es-ES" dirty="0"/>
          </a:p>
        </p:txBody>
      </p:sp>
      <p:pic>
        <p:nvPicPr>
          <p:cNvPr id="4" name="3 Imagen" descr="http://www.ecotic.es/files/u1/electrorecycling_116_2.jpg"/>
          <p:cNvPicPr/>
          <p:nvPr/>
        </p:nvPicPr>
        <p:blipFill>
          <a:blip r:embed="rId2" cstate="print"/>
          <a:srcRect/>
          <a:stretch>
            <a:fillRect/>
          </a:stretch>
        </p:blipFill>
        <p:spPr bwMode="auto">
          <a:xfrm>
            <a:off x="1043610" y="2708920"/>
            <a:ext cx="1400175" cy="800100"/>
          </a:xfrm>
          <a:prstGeom prst="rect">
            <a:avLst/>
          </a:prstGeom>
          <a:noFill/>
          <a:ln w="9525">
            <a:noFill/>
            <a:miter lim="800000"/>
            <a:headEnd/>
            <a:tailEnd/>
          </a:ln>
        </p:spPr>
      </p:pic>
      <p:sp>
        <p:nvSpPr>
          <p:cNvPr id="5" name="4 Rectángulo"/>
          <p:cNvSpPr/>
          <p:nvPr/>
        </p:nvSpPr>
        <p:spPr>
          <a:xfrm>
            <a:off x="1043608" y="3645024"/>
            <a:ext cx="1296144" cy="707886"/>
          </a:xfrm>
          <a:prstGeom prst="rect">
            <a:avLst/>
          </a:prstGeom>
        </p:spPr>
        <p:txBody>
          <a:bodyPr wrap="square">
            <a:spAutoFit/>
          </a:bodyPr>
          <a:lstStyle/>
          <a:p>
            <a:r>
              <a:rPr lang="es-ES" sz="1000" dirty="0" smtClean="0"/>
              <a:t>1. Recogida y transporte a la planta de tratamiento</a:t>
            </a:r>
            <a:endParaRPr lang="es-ES" sz="1000" dirty="0"/>
          </a:p>
        </p:txBody>
      </p:sp>
      <p:pic>
        <p:nvPicPr>
          <p:cNvPr id="6" name="5 Imagen" descr="http://www.ecotic.es/files/u1/electrorecycling_33_2.jpg"/>
          <p:cNvPicPr/>
          <p:nvPr/>
        </p:nvPicPr>
        <p:blipFill>
          <a:blip r:embed="rId3" cstate="print"/>
          <a:srcRect/>
          <a:stretch>
            <a:fillRect/>
          </a:stretch>
        </p:blipFill>
        <p:spPr bwMode="auto">
          <a:xfrm>
            <a:off x="3851922" y="2708920"/>
            <a:ext cx="1400175" cy="800100"/>
          </a:xfrm>
          <a:prstGeom prst="rect">
            <a:avLst/>
          </a:prstGeom>
          <a:noFill/>
          <a:ln w="9525">
            <a:noFill/>
            <a:miter lim="800000"/>
            <a:headEnd/>
            <a:tailEnd/>
          </a:ln>
        </p:spPr>
      </p:pic>
      <p:sp>
        <p:nvSpPr>
          <p:cNvPr id="7" name="6 Rectángulo"/>
          <p:cNvSpPr/>
          <p:nvPr/>
        </p:nvSpPr>
        <p:spPr>
          <a:xfrm>
            <a:off x="3779912" y="3645024"/>
            <a:ext cx="1512168" cy="400110"/>
          </a:xfrm>
          <a:prstGeom prst="rect">
            <a:avLst/>
          </a:prstGeom>
        </p:spPr>
        <p:txBody>
          <a:bodyPr wrap="square">
            <a:spAutoFit/>
          </a:bodyPr>
          <a:lstStyle/>
          <a:p>
            <a:r>
              <a:rPr lang="es-ES" sz="1000" dirty="0" smtClean="0"/>
              <a:t>2. Recepción y almacenamiento</a:t>
            </a:r>
            <a:endParaRPr lang="es-ES" sz="1000" dirty="0"/>
          </a:p>
        </p:txBody>
      </p:sp>
      <p:pic>
        <p:nvPicPr>
          <p:cNvPr id="8" name="7 Imagen" descr="http://www.ecotic.es/files/u1/Almacen.jpg"/>
          <p:cNvPicPr/>
          <p:nvPr/>
        </p:nvPicPr>
        <p:blipFill>
          <a:blip r:embed="rId4" cstate="print"/>
          <a:srcRect/>
          <a:stretch>
            <a:fillRect/>
          </a:stretch>
        </p:blipFill>
        <p:spPr bwMode="auto">
          <a:xfrm>
            <a:off x="6300194" y="2708920"/>
            <a:ext cx="1400175" cy="800100"/>
          </a:xfrm>
          <a:prstGeom prst="rect">
            <a:avLst/>
          </a:prstGeom>
          <a:noFill/>
          <a:ln w="9525">
            <a:noFill/>
            <a:miter lim="800000"/>
            <a:headEnd/>
            <a:tailEnd/>
          </a:ln>
        </p:spPr>
      </p:pic>
      <p:sp>
        <p:nvSpPr>
          <p:cNvPr id="9" name="8 Rectángulo"/>
          <p:cNvSpPr/>
          <p:nvPr/>
        </p:nvSpPr>
        <p:spPr>
          <a:xfrm>
            <a:off x="6300194" y="3645024"/>
            <a:ext cx="1728191" cy="400110"/>
          </a:xfrm>
          <a:prstGeom prst="rect">
            <a:avLst/>
          </a:prstGeom>
        </p:spPr>
        <p:txBody>
          <a:bodyPr wrap="square">
            <a:spAutoFit/>
          </a:bodyPr>
          <a:lstStyle/>
          <a:p>
            <a:r>
              <a:rPr lang="es-ES" sz="1000" dirty="0" smtClean="0"/>
              <a:t>3. Clasificación de los equipos</a:t>
            </a:r>
            <a:endParaRPr lang="es-ES" sz="1000" dirty="0"/>
          </a:p>
        </p:txBody>
      </p:sp>
      <p:pic>
        <p:nvPicPr>
          <p:cNvPr id="10" name="9 Imagen" descr="http://www.ecotic.es/files/u1/Desmontaje_manual.jpg"/>
          <p:cNvPicPr/>
          <p:nvPr/>
        </p:nvPicPr>
        <p:blipFill>
          <a:blip r:embed="rId5" cstate="print"/>
          <a:srcRect/>
          <a:stretch>
            <a:fillRect/>
          </a:stretch>
        </p:blipFill>
        <p:spPr bwMode="auto">
          <a:xfrm>
            <a:off x="1043611" y="4725144"/>
            <a:ext cx="1400175" cy="800100"/>
          </a:xfrm>
          <a:prstGeom prst="rect">
            <a:avLst/>
          </a:prstGeom>
          <a:noFill/>
          <a:ln w="9525">
            <a:noFill/>
            <a:miter lim="800000"/>
            <a:headEnd/>
            <a:tailEnd/>
          </a:ln>
        </p:spPr>
      </p:pic>
      <p:sp>
        <p:nvSpPr>
          <p:cNvPr id="11" name="10 Rectángulo"/>
          <p:cNvSpPr/>
          <p:nvPr/>
        </p:nvSpPr>
        <p:spPr>
          <a:xfrm>
            <a:off x="971600" y="5661248"/>
            <a:ext cx="1440160" cy="707886"/>
          </a:xfrm>
          <a:prstGeom prst="rect">
            <a:avLst/>
          </a:prstGeom>
        </p:spPr>
        <p:txBody>
          <a:bodyPr wrap="square">
            <a:spAutoFit/>
          </a:bodyPr>
          <a:lstStyle/>
          <a:p>
            <a:r>
              <a:rPr lang="es-ES" sz="1000" dirty="0" smtClean="0"/>
              <a:t>4. Desmontaje manual y separación de componentes peligrosos</a:t>
            </a:r>
            <a:endParaRPr lang="es-ES" sz="1000" dirty="0"/>
          </a:p>
        </p:txBody>
      </p:sp>
      <p:pic>
        <p:nvPicPr>
          <p:cNvPr id="12" name="11 Imagen" descr="http://www.ecotic.es/files/u1/Maquinaria_seleccion.jpg"/>
          <p:cNvPicPr/>
          <p:nvPr/>
        </p:nvPicPr>
        <p:blipFill>
          <a:blip r:embed="rId6" cstate="print"/>
          <a:srcRect/>
          <a:stretch>
            <a:fillRect/>
          </a:stretch>
        </p:blipFill>
        <p:spPr bwMode="auto">
          <a:xfrm>
            <a:off x="3779915" y="4653136"/>
            <a:ext cx="1400175" cy="800100"/>
          </a:xfrm>
          <a:prstGeom prst="rect">
            <a:avLst/>
          </a:prstGeom>
          <a:noFill/>
          <a:ln w="9525">
            <a:noFill/>
            <a:miter lim="800000"/>
            <a:headEnd/>
            <a:tailEnd/>
          </a:ln>
        </p:spPr>
      </p:pic>
      <p:sp>
        <p:nvSpPr>
          <p:cNvPr id="13" name="12 Rectángulo"/>
          <p:cNvSpPr/>
          <p:nvPr/>
        </p:nvSpPr>
        <p:spPr>
          <a:xfrm>
            <a:off x="3779912" y="5661248"/>
            <a:ext cx="1584176" cy="553998"/>
          </a:xfrm>
          <a:prstGeom prst="rect">
            <a:avLst/>
          </a:prstGeom>
        </p:spPr>
        <p:txBody>
          <a:bodyPr wrap="square">
            <a:spAutoFit/>
          </a:bodyPr>
          <a:lstStyle/>
          <a:p>
            <a:r>
              <a:rPr lang="es-ES" sz="1000" dirty="0" smtClean="0"/>
              <a:t>5. Trituración de materiales </a:t>
            </a:r>
            <a:r>
              <a:rPr lang="es-ES" sz="1000" dirty="0" err="1" smtClean="0"/>
              <a:t>valorizables</a:t>
            </a:r>
            <a:endParaRPr lang="es-ES" sz="1000" dirty="0" smtClean="0"/>
          </a:p>
          <a:p>
            <a:endParaRPr lang="es-ES" sz="1000" dirty="0"/>
          </a:p>
        </p:txBody>
      </p:sp>
      <p:pic>
        <p:nvPicPr>
          <p:cNvPr id="14" name="13 Imagen" descr="http://www.ecotic.es/files/u1/electrorecycling_88_2.jpg"/>
          <p:cNvPicPr/>
          <p:nvPr/>
        </p:nvPicPr>
        <p:blipFill>
          <a:blip r:embed="rId7" cstate="print"/>
          <a:srcRect/>
          <a:stretch>
            <a:fillRect/>
          </a:stretch>
        </p:blipFill>
        <p:spPr bwMode="auto">
          <a:xfrm>
            <a:off x="6372203" y="4653136"/>
            <a:ext cx="1400175" cy="800100"/>
          </a:xfrm>
          <a:prstGeom prst="rect">
            <a:avLst/>
          </a:prstGeom>
          <a:noFill/>
          <a:ln w="9525">
            <a:noFill/>
            <a:miter lim="800000"/>
            <a:headEnd/>
            <a:tailEnd/>
          </a:ln>
        </p:spPr>
      </p:pic>
      <p:sp>
        <p:nvSpPr>
          <p:cNvPr id="15" name="14 Rectángulo"/>
          <p:cNvSpPr/>
          <p:nvPr/>
        </p:nvSpPr>
        <p:spPr>
          <a:xfrm>
            <a:off x="6084168" y="5589240"/>
            <a:ext cx="2304256" cy="400110"/>
          </a:xfrm>
          <a:prstGeom prst="rect">
            <a:avLst/>
          </a:prstGeom>
        </p:spPr>
        <p:txBody>
          <a:bodyPr wrap="square">
            <a:spAutoFit/>
          </a:bodyPr>
          <a:lstStyle/>
          <a:p>
            <a:r>
              <a:rPr lang="es-ES" sz="1000" dirty="0" smtClean="0"/>
              <a:t>6. Separación de materiales y </a:t>
            </a:r>
          </a:p>
          <a:p>
            <a:r>
              <a:rPr lang="es-ES" sz="1000" dirty="0" smtClean="0"/>
              <a:t> expedición a valorización externa</a:t>
            </a:r>
            <a:endParaRPr lang="es-ES" sz="1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5" name="4 Rectángulo"/>
          <p:cNvSpPr/>
          <p:nvPr/>
        </p:nvSpPr>
        <p:spPr>
          <a:xfrm>
            <a:off x="683568" y="1484785"/>
            <a:ext cx="4572000" cy="2585323"/>
          </a:xfrm>
          <a:prstGeom prst="rect">
            <a:avLst/>
          </a:prstGeom>
        </p:spPr>
        <p:txBody>
          <a:bodyPr>
            <a:spAutoFit/>
          </a:bodyPr>
          <a:lstStyle/>
          <a:p>
            <a:r>
              <a:rPr lang="es-ES" dirty="0" smtClean="0"/>
              <a:t>Existen ya a nivel nacional fundaciones para la formación de personal en este campo, es un ejemplo del modelo que persigue el presente proyecto de </a:t>
            </a:r>
          </a:p>
          <a:p>
            <a:r>
              <a:rPr lang="es-ES" dirty="0" smtClean="0"/>
              <a:t>actividad, adquiriendo su compromiso </a:t>
            </a:r>
          </a:p>
          <a:p>
            <a:r>
              <a:rPr lang="es-ES" dirty="0" smtClean="0"/>
              <a:t>con la sostenibilidad del planeta y con el Medio Ambiente, prolongando la vida útil de los aparatos eléctricos y electrodomésticos.</a:t>
            </a:r>
            <a:endParaRPr lang="es-ES" dirty="0"/>
          </a:p>
        </p:txBody>
      </p:sp>
      <p:sp>
        <p:nvSpPr>
          <p:cNvPr id="6" name="5 Rectángulo"/>
          <p:cNvSpPr/>
          <p:nvPr/>
        </p:nvSpPr>
        <p:spPr>
          <a:xfrm>
            <a:off x="683568" y="3933057"/>
            <a:ext cx="4572000" cy="923330"/>
          </a:xfrm>
          <a:prstGeom prst="rect">
            <a:avLst/>
          </a:prstGeom>
        </p:spPr>
        <p:txBody>
          <a:bodyPr>
            <a:spAutoFit/>
          </a:bodyPr>
          <a:lstStyle/>
          <a:p>
            <a:r>
              <a:rPr lang="es-ES" dirty="0" smtClean="0"/>
              <a:t>La producción de una amplia gama de productos recuperados con garantía y a precios asequibles.</a:t>
            </a:r>
            <a:endParaRPr lang="es-ES" dirty="0"/>
          </a:p>
        </p:txBody>
      </p:sp>
      <p:sp>
        <p:nvSpPr>
          <p:cNvPr id="7" name="6 Rectángulo"/>
          <p:cNvSpPr/>
          <p:nvPr/>
        </p:nvSpPr>
        <p:spPr>
          <a:xfrm>
            <a:off x="683568" y="5085185"/>
            <a:ext cx="4572000" cy="1200329"/>
          </a:xfrm>
          <a:prstGeom prst="rect">
            <a:avLst/>
          </a:prstGeom>
        </p:spPr>
        <p:txBody>
          <a:bodyPr>
            <a:spAutoFit/>
          </a:bodyPr>
          <a:lstStyle/>
          <a:p>
            <a:r>
              <a:rPr lang="es-ES" dirty="0" smtClean="0"/>
              <a:t>Se pretende la inserción socio-laboral, para generar puestos de trabajo para personas con dificultad en encontrar un hueco en el mundo laboral.</a:t>
            </a:r>
            <a:endParaRPr lang="es-ES" dirty="0"/>
          </a:p>
        </p:txBody>
      </p:sp>
      <p:sp>
        <p:nvSpPr>
          <p:cNvPr id="8" name="7 Rectángulo"/>
          <p:cNvSpPr/>
          <p:nvPr/>
        </p:nvSpPr>
        <p:spPr>
          <a:xfrm>
            <a:off x="683568" y="620689"/>
            <a:ext cx="7992888" cy="769441"/>
          </a:xfrm>
          <a:prstGeom prst="rect">
            <a:avLst/>
          </a:prstGeom>
        </p:spPr>
        <p:txBody>
          <a:bodyPr wrap="square">
            <a:spAutoFit/>
          </a:bodyPr>
          <a:lstStyle/>
          <a:p>
            <a:r>
              <a:rPr lang="es-ES_tradnl" sz="2200" b="1" dirty="0" smtClean="0">
                <a:solidFill>
                  <a:schemeClr val="accent4">
                    <a:lumMod val="50000"/>
                  </a:schemeClr>
                </a:solidFill>
              </a:rPr>
              <a:t>APROVECHAMIENTO DE APARATOS ELÉCTRICOS Y ELECTRÓNICOS</a:t>
            </a:r>
            <a:endParaRPr lang="es-ES" sz="2200" b="1" dirty="0">
              <a:solidFill>
                <a:schemeClr val="accent4">
                  <a:lumMod val="50000"/>
                </a:schemeClr>
              </a:solidFill>
            </a:endParaRPr>
          </a:p>
        </p:txBody>
      </p:sp>
      <p:pic>
        <p:nvPicPr>
          <p:cNvPr id="10242" name="Picture 2" descr="http://i.ytimg.com/vi/1bbvHEl8WIg/maxresdefault.jpg"/>
          <p:cNvPicPr>
            <a:picLocks noChangeAspect="1" noChangeArrowheads="1"/>
          </p:cNvPicPr>
          <p:nvPr/>
        </p:nvPicPr>
        <p:blipFill>
          <a:blip r:embed="rId2" cstate="print"/>
          <a:srcRect/>
          <a:stretch>
            <a:fillRect/>
          </a:stretch>
        </p:blipFill>
        <p:spPr bwMode="auto">
          <a:xfrm>
            <a:off x="5148064" y="3645024"/>
            <a:ext cx="3816424" cy="2808312"/>
          </a:xfrm>
          <a:prstGeom prst="rect">
            <a:avLst/>
          </a:prstGeom>
          <a:noFill/>
        </p:spPr>
      </p:pic>
      <p:pic>
        <p:nvPicPr>
          <p:cNvPr id="10244" name="Picture 4" descr="http://www.glotechrepairs.co.uk/images/fixing2.jpg"/>
          <p:cNvPicPr>
            <a:picLocks noGrp="1" noChangeAspect="1" noChangeArrowheads="1"/>
          </p:cNvPicPr>
          <p:nvPr>
            <p:ph idx="1"/>
          </p:nvPr>
        </p:nvPicPr>
        <p:blipFill>
          <a:blip r:embed="rId3" cstate="print"/>
          <a:srcRect/>
          <a:stretch>
            <a:fillRect/>
          </a:stretch>
        </p:blipFill>
        <p:spPr bwMode="auto">
          <a:xfrm>
            <a:off x="5148064" y="1412777"/>
            <a:ext cx="3816424" cy="201979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9"/>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67544" y="980728"/>
            <a:ext cx="8229600" cy="5472608"/>
          </a:xfrm>
        </p:spPr>
        <p:txBody>
          <a:bodyPr>
            <a:normAutofit fontScale="85000" lnSpcReduction="20000"/>
          </a:bodyPr>
          <a:lstStyle/>
          <a:p>
            <a:pPr hangingPunct="0"/>
            <a:r>
              <a:rPr lang="es-ES" dirty="0" smtClean="0"/>
              <a:t>El presente T.F.G. Se ha desarrollado de acuerdo a la norma </a:t>
            </a:r>
            <a:r>
              <a:rPr lang="es-ES" b="1" dirty="0" smtClean="0"/>
              <a:t>UNE 157001:2002</a:t>
            </a:r>
            <a:r>
              <a:rPr lang="es-ES" dirty="0" smtClean="0"/>
              <a:t> como garantía  para el desarrollo del presente proyecto y ante las administraciones que repercuta su implicación junto con el usuario final, del que aquél es adecuado al uso a que está destinado.</a:t>
            </a:r>
          </a:p>
          <a:p>
            <a:pPr hangingPunct="0">
              <a:buNone/>
            </a:pPr>
            <a:endParaRPr lang="es-ES_tradnl" dirty="0" smtClean="0"/>
          </a:p>
          <a:p>
            <a:pPr hangingPunct="0">
              <a:buNone/>
            </a:pPr>
            <a:endParaRPr lang="es-ES" dirty="0" smtClean="0"/>
          </a:p>
          <a:p>
            <a:pPr hangingPunct="0"/>
            <a:r>
              <a:rPr lang="es-ES" dirty="0" smtClean="0"/>
              <a:t>La finalidad principal del presente proyecto es la reutilización de los (AEE) aparatos eléctricos y electrónicos (con tensión nominal alterna inferior a 1000v, y en continua 1500v) y la valorización de sus residuos para determinar una gestión adecuada tratando de mejorar la eficacia de la protección ambiental, en cumplimiento </a:t>
            </a:r>
            <a:r>
              <a:rPr lang="es-ES" i="1" dirty="0" smtClean="0"/>
              <a:t>al </a:t>
            </a:r>
            <a:r>
              <a:rPr lang="es-ES" b="1" i="1" dirty="0" smtClean="0"/>
              <a:t>REAL DECRETO 208/2005</a:t>
            </a:r>
            <a:r>
              <a:rPr lang="es-ES" i="1" dirty="0" smtClean="0"/>
              <a:t>, de 25 febrero, sobre aparatos eléctricos y electrónicos ya la gestión de sus residuos.</a:t>
            </a:r>
            <a:endParaRPr lang="es-ES"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1000" dirty="0" smtClean="0"/>
              <a:t>PROYECTO DE REFORMA DE NAVE </a:t>
            </a:r>
            <a:r>
              <a:rPr lang="es-ES_tradnl" sz="900" dirty="0" smtClean="0"/>
              <a:t>INDUSTRIAL PARA DESTINARLA AL RECICLADO DE </a:t>
            </a:r>
            <a:r>
              <a:rPr lang="es-ES_tradnl" sz="1000" dirty="0" smtClean="0"/>
              <a:t>APARATOS ELÉCTRICOS Y ELECTRÓNICOS</a:t>
            </a:r>
            <a:endParaRPr lang="es-ES" sz="1000" dirty="0"/>
          </a:p>
        </p:txBody>
      </p:sp>
      <p:sp>
        <p:nvSpPr>
          <p:cNvPr id="3" name="2 Marcador de contenido"/>
          <p:cNvSpPr>
            <a:spLocks noGrp="1"/>
          </p:cNvSpPr>
          <p:nvPr>
            <p:ph idx="1"/>
          </p:nvPr>
        </p:nvSpPr>
        <p:spPr>
          <a:xfrm>
            <a:off x="457200" y="620688"/>
            <a:ext cx="8229600" cy="5688672"/>
          </a:xfrm>
        </p:spPr>
        <p:txBody>
          <a:bodyPr>
            <a:normAutofit fontScale="62500" lnSpcReduction="20000"/>
          </a:bodyPr>
          <a:lstStyle/>
          <a:p>
            <a:pPr>
              <a:buNone/>
            </a:pPr>
            <a:r>
              <a:rPr lang="es-ES" b="1" dirty="0" smtClean="0"/>
              <a:t>OBJETIVO</a:t>
            </a:r>
          </a:p>
          <a:p>
            <a:pPr>
              <a:buNone/>
            </a:pPr>
            <a:r>
              <a:rPr lang="es-ES" dirty="0" smtClean="0"/>
              <a:t> La recuperación de electrodomésticos que han sido desechados. Después de</a:t>
            </a:r>
          </a:p>
          <a:p>
            <a:pPr>
              <a:buNone/>
            </a:pPr>
            <a:r>
              <a:rPr lang="es-ES" dirty="0" smtClean="0"/>
              <a:t>una revisión meticulosa y consiguiente reparación, se le somete a controles de</a:t>
            </a:r>
          </a:p>
          <a:p>
            <a:pPr>
              <a:buNone/>
            </a:pPr>
            <a:r>
              <a:rPr lang="es-ES" dirty="0" smtClean="0"/>
              <a:t>calidad, siguiendo protocolos exhaustivos que nos permite ofrecer un</a:t>
            </a:r>
          </a:p>
          <a:p>
            <a:pPr>
              <a:buNone/>
            </a:pPr>
            <a:r>
              <a:rPr lang="es-ES" dirty="0" smtClean="0"/>
              <a:t>producto óptimo para su uso. Ofreciendo aparatos con garantía y a precios</a:t>
            </a:r>
          </a:p>
          <a:p>
            <a:pPr>
              <a:buNone/>
            </a:pPr>
            <a:r>
              <a:rPr lang="es-ES" dirty="0" smtClean="0"/>
              <a:t>muy asequibles.</a:t>
            </a:r>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 dirty="0" smtClean="0"/>
          </a:p>
          <a:p>
            <a:pPr>
              <a:buNone/>
            </a:pPr>
            <a:r>
              <a:rPr lang="es-ES" b="1" dirty="0" smtClean="0"/>
              <a:t>Un ejemplo a seguir es: </a:t>
            </a:r>
          </a:p>
          <a:p>
            <a:pPr>
              <a:buNone/>
            </a:pPr>
            <a:r>
              <a:rPr lang="es-ES" b="1" dirty="0" smtClean="0"/>
              <a:t>	EKORREPARA, </a:t>
            </a:r>
            <a:r>
              <a:rPr lang="es-ES" dirty="0" smtClean="0"/>
              <a:t>que es el resultado del </a:t>
            </a:r>
            <a:r>
              <a:rPr lang="es-ES" b="1" dirty="0" smtClean="0"/>
              <a:t>curso de formación</a:t>
            </a:r>
            <a:r>
              <a:rPr lang="es-ES" dirty="0" smtClean="0"/>
              <a:t> “Técnico en recuperación de aparatos eléctricos y electrodomésticos“,  financiado por el </a:t>
            </a:r>
            <a:r>
              <a:rPr lang="es-ES" b="1" dirty="0" smtClean="0"/>
              <a:t>Fondo Social Europeo</a:t>
            </a:r>
            <a:r>
              <a:rPr lang="es-ES" dirty="0" smtClean="0"/>
              <a:t> a través de la iniciativa </a:t>
            </a:r>
            <a:r>
              <a:rPr lang="es-ES" b="1" dirty="0" smtClean="0"/>
              <a:t>EQUAL, ARIADNA.</a:t>
            </a:r>
            <a:endParaRPr lang="es-ES" dirty="0" smtClean="0"/>
          </a:p>
          <a:p>
            <a:endParaRPr lang="es-ES" dirty="0"/>
          </a:p>
        </p:txBody>
      </p:sp>
      <p:pic>
        <p:nvPicPr>
          <p:cNvPr id="9218" name="Picture 2" descr="http://reparaciones-madrid.com/wp-content/uploads/2013/12/Reparacion-de-Electrodomesticos-en-Madrid.jpg"/>
          <p:cNvPicPr>
            <a:picLocks noChangeAspect="1" noChangeArrowheads="1"/>
          </p:cNvPicPr>
          <p:nvPr/>
        </p:nvPicPr>
        <p:blipFill>
          <a:blip r:embed="rId2" cstate="print"/>
          <a:srcRect/>
          <a:stretch>
            <a:fillRect/>
          </a:stretch>
        </p:blipFill>
        <p:spPr bwMode="auto">
          <a:xfrm>
            <a:off x="5652120" y="2060849"/>
            <a:ext cx="3019053" cy="3168352"/>
          </a:xfrm>
          <a:prstGeom prst="rect">
            <a:avLst/>
          </a:prstGeom>
          <a:noFill/>
        </p:spPr>
      </p:pic>
      <p:pic>
        <p:nvPicPr>
          <p:cNvPr id="9220" name="Picture 4" descr="http://www.televicolor.com/html/8935_TELEVICOLOR_JAWEN_S_L/img/big_96017_117074_arreglo_electrodomesticos_madrid.jpg"/>
          <p:cNvPicPr>
            <a:picLocks noChangeAspect="1" noChangeArrowheads="1"/>
          </p:cNvPicPr>
          <p:nvPr/>
        </p:nvPicPr>
        <p:blipFill>
          <a:blip r:embed="rId3" cstate="print"/>
          <a:srcRect/>
          <a:stretch>
            <a:fillRect/>
          </a:stretch>
        </p:blipFill>
        <p:spPr bwMode="auto">
          <a:xfrm>
            <a:off x="611560" y="2636913"/>
            <a:ext cx="4896544" cy="259228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1"/>
            <a:ext cx="8496944" cy="288032"/>
          </a:xfrm>
        </p:spPr>
        <p:txBody>
          <a:bodyPr>
            <a:normAutofit/>
          </a:bodyPr>
          <a:lstStyle/>
          <a:p>
            <a:r>
              <a:rPr lang="es-ES_tradnl" sz="900" dirty="0" smtClean="0"/>
              <a:t>PROYECTO DE REFORMA DE NAVE INDUSTRIAL PARA DESTINARLA AL RECICLADO DE APARATOS ELÉCTRICOS Y ELECTRÓNICOS</a:t>
            </a:r>
            <a:endParaRPr lang="es-ES" sz="900"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2627785" y="620688"/>
            <a:ext cx="4032448" cy="5976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23528" y="980728"/>
            <a:ext cx="8496943" cy="55446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323528" y="980728"/>
            <a:ext cx="8496944"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23528" y="908720"/>
            <a:ext cx="8496945" cy="568863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836712"/>
            <a:ext cx="8229600" cy="5472648"/>
          </a:xfrm>
        </p:spPr>
        <p:txBody>
          <a:bodyPr/>
          <a:lstStyle/>
          <a:p>
            <a:pPr>
              <a:buNone/>
            </a:pPr>
            <a:r>
              <a:rPr lang="es-ES_tradnl" sz="3200" dirty="0" smtClean="0">
                <a:solidFill>
                  <a:schemeClr val="accent4">
                    <a:lumMod val="50000"/>
                  </a:schemeClr>
                </a:solidFill>
              </a:rPr>
              <a:t>4 pilares del Fundamento para el cual se ha</a:t>
            </a:r>
          </a:p>
          <a:p>
            <a:pPr>
              <a:buNone/>
            </a:pPr>
            <a:r>
              <a:rPr lang="es-ES_tradnl" sz="3200" dirty="0" smtClean="0">
                <a:solidFill>
                  <a:schemeClr val="accent4">
                    <a:lumMod val="50000"/>
                  </a:schemeClr>
                </a:solidFill>
              </a:rPr>
              <a:t>realizado éste proyecto:</a:t>
            </a:r>
          </a:p>
          <a:p>
            <a:pPr>
              <a:buNone/>
            </a:pPr>
            <a:endParaRPr lang="es-ES_tradnl" dirty="0" smtClean="0"/>
          </a:p>
          <a:p>
            <a:r>
              <a:rPr lang="es-ES_tradnl" dirty="0" smtClean="0"/>
              <a:t>Inserción social</a:t>
            </a:r>
          </a:p>
          <a:p>
            <a:pPr>
              <a:buNone/>
            </a:pPr>
            <a:endParaRPr lang="es-ES_tradnl" sz="1000" dirty="0" smtClean="0"/>
          </a:p>
          <a:p>
            <a:r>
              <a:rPr lang="es-ES_tradnl" dirty="0" smtClean="0"/>
              <a:t>Creación de puestos de trabajo</a:t>
            </a:r>
          </a:p>
          <a:p>
            <a:pPr>
              <a:buNone/>
            </a:pPr>
            <a:endParaRPr lang="es-ES_tradnl" sz="1000" dirty="0" smtClean="0"/>
          </a:p>
          <a:p>
            <a:r>
              <a:rPr lang="es-ES_tradnl" dirty="0" smtClean="0"/>
              <a:t>Gestión ambiental</a:t>
            </a:r>
          </a:p>
          <a:p>
            <a:pPr>
              <a:buNone/>
            </a:pPr>
            <a:endParaRPr lang="es-ES_tradnl" sz="1000" dirty="0" smtClean="0"/>
          </a:p>
          <a:p>
            <a:r>
              <a:rPr lang="es-ES_tradnl" dirty="0" smtClean="0"/>
              <a:t>Contribución al aumento del PIB nacional</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1"/>
            <a:ext cx="8229600" cy="28803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7" name="6 Rectángulo"/>
          <p:cNvSpPr/>
          <p:nvPr/>
        </p:nvSpPr>
        <p:spPr>
          <a:xfrm>
            <a:off x="3923928" y="1844825"/>
            <a:ext cx="1296144" cy="720079"/>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1100" b="1" dirty="0" smtClean="0"/>
              <a:t>PLANOS</a:t>
            </a:r>
            <a:endParaRPr lang="es-ES" sz="1100" b="1" dirty="0">
              <a:solidFill>
                <a:schemeClr val="accent3">
                  <a:lumMod val="50000"/>
                </a:schemeClr>
              </a:solidFill>
              <a:cs typeface="Arial" charset="0"/>
            </a:endParaRPr>
          </a:p>
        </p:txBody>
      </p:sp>
      <p:sp>
        <p:nvSpPr>
          <p:cNvPr id="8" name="7 Rectángulo"/>
          <p:cNvSpPr/>
          <p:nvPr/>
        </p:nvSpPr>
        <p:spPr>
          <a:xfrm>
            <a:off x="3923928" y="836713"/>
            <a:ext cx="1296144" cy="720080"/>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ES_tradnl" sz="1100" b="1" dirty="0" smtClean="0"/>
              <a:t>MEMORIA</a:t>
            </a:r>
            <a:endParaRPr lang="es-ES" sz="1100" b="1" dirty="0">
              <a:solidFill>
                <a:schemeClr val="accent3">
                  <a:lumMod val="50000"/>
                </a:schemeClr>
              </a:solidFill>
              <a:cs typeface="Arial" charset="0"/>
            </a:endParaRPr>
          </a:p>
        </p:txBody>
      </p:sp>
      <p:sp>
        <p:nvSpPr>
          <p:cNvPr id="9" name="8 Rectángulo"/>
          <p:cNvSpPr/>
          <p:nvPr/>
        </p:nvSpPr>
        <p:spPr>
          <a:xfrm>
            <a:off x="3923928" y="2852937"/>
            <a:ext cx="1296144" cy="720079"/>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de-DE" sz="1100" b="1" dirty="0" smtClean="0"/>
              <a:t>PLIEGO </a:t>
            </a:r>
          </a:p>
          <a:p>
            <a:pPr algn="ctr">
              <a:defRPr/>
            </a:pPr>
            <a:r>
              <a:rPr lang="de-DE" sz="1100" b="1" dirty="0" smtClean="0"/>
              <a:t>DE </a:t>
            </a:r>
          </a:p>
          <a:p>
            <a:pPr algn="ctr">
              <a:defRPr/>
            </a:pPr>
            <a:r>
              <a:rPr lang="de-DE" sz="1100" b="1" dirty="0" smtClean="0"/>
              <a:t>CONDICIONES</a:t>
            </a:r>
            <a:endParaRPr lang="es-ES" sz="1100" b="1" dirty="0">
              <a:solidFill>
                <a:schemeClr val="accent3">
                  <a:lumMod val="50000"/>
                </a:schemeClr>
              </a:solidFill>
              <a:cs typeface="Arial" charset="0"/>
            </a:endParaRPr>
          </a:p>
        </p:txBody>
      </p:sp>
      <p:sp>
        <p:nvSpPr>
          <p:cNvPr id="10" name="9 Rectángulo"/>
          <p:cNvSpPr/>
          <p:nvPr/>
        </p:nvSpPr>
        <p:spPr>
          <a:xfrm>
            <a:off x="3923928" y="3861049"/>
            <a:ext cx="1296144" cy="72008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sz="1100" b="1" dirty="0" smtClean="0"/>
              <a:t>MEDICIONES </a:t>
            </a:r>
          </a:p>
          <a:p>
            <a:pPr algn="ctr">
              <a:defRPr/>
            </a:pPr>
            <a:r>
              <a:rPr lang="en-US" sz="1100" b="1" dirty="0" smtClean="0"/>
              <a:t>Y </a:t>
            </a:r>
          </a:p>
          <a:p>
            <a:pPr algn="ctr">
              <a:defRPr/>
            </a:pPr>
            <a:r>
              <a:rPr lang="en-US" sz="1100" b="1" dirty="0" smtClean="0"/>
              <a:t>PRESUPUESTO</a:t>
            </a:r>
          </a:p>
        </p:txBody>
      </p:sp>
      <p:sp>
        <p:nvSpPr>
          <p:cNvPr id="11" name="10 Rectángulo"/>
          <p:cNvSpPr/>
          <p:nvPr/>
        </p:nvSpPr>
        <p:spPr>
          <a:xfrm>
            <a:off x="3923928" y="4869161"/>
            <a:ext cx="1296144" cy="720079"/>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900" b="1" dirty="0" smtClean="0"/>
              <a:t>ESTUDIO BÁSICO DE </a:t>
            </a:r>
          </a:p>
          <a:p>
            <a:pPr algn="ctr">
              <a:defRPr/>
            </a:pPr>
            <a:r>
              <a:rPr lang="en-US" sz="900" b="1" dirty="0" smtClean="0"/>
              <a:t>SEGURIDAD</a:t>
            </a:r>
          </a:p>
          <a:p>
            <a:pPr algn="ctr">
              <a:defRPr/>
            </a:pPr>
            <a:r>
              <a:rPr lang="en-US" sz="900" b="1" dirty="0" smtClean="0"/>
              <a:t> Y </a:t>
            </a:r>
          </a:p>
          <a:p>
            <a:pPr algn="ctr">
              <a:defRPr/>
            </a:pPr>
            <a:r>
              <a:rPr lang="en-US" sz="900" b="1" dirty="0" smtClean="0"/>
              <a:t>SALUD</a:t>
            </a:r>
            <a:endParaRPr lang="es-ES" sz="900" b="1" dirty="0">
              <a:solidFill>
                <a:schemeClr val="accent3">
                  <a:lumMod val="50000"/>
                </a:schemeClr>
              </a:solidFill>
              <a:cs typeface="Arial" charset="0"/>
            </a:endParaRPr>
          </a:p>
        </p:txBody>
      </p:sp>
      <p:sp>
        <p:nvSpPr>
          <p:cNvPr id="12" name="11 Rectángulo"/>
          <p:cNvSpPr/>
          <p:nvPr/>
        </p:nvSpPr>
        <p:spPr>
          <a:xfrm>
            <a:off x="3923928" y="5877273"/>
            <a:ext cx="1296144" cy="72578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100" b="1" dirty="0" smtClean="0"/>
              <a:t>IMPACTO MEDIO AMBIENTAL</a:t>
            </a:r>
            <a:endParaRPr lang="es-ES" sz="1100" b="1" dirty="0">
              <a:solidFill>
                <a:schemeClr val="accent3">
                  <a:lumMod val="50000"/>
                </a:schemeClr>
              </a:solidFill>
              <a:cs typeface="Arial" charset="0"/>
            </a:endParaRPr>
          </a:p>
        </p:txBody>
      </p:sp>
      <p:sp>
        <p:nvSpPr>
          <p:cNvPr id="13" name="12 Rectángulo"/>
          <p:cNvSpPr/>
          <p:nvPr/>
        </p:nvSpPr>
        <p:spPr>
          <a:xfrm>
            <a:off x="5364088" y="548681"/>
            <a:ext cx="3600400" cy="4281941"/>
          </a:xfrm>
          <a:prstGeom prst="rect">
            <a:avLst/>
          </a:prstGeom>
        </p:spPr>
        <p:txBody>
          <a:bodyPr wrap="square">
            <a:spAutoFit/>
          </a:bodyPr>
          <a:lstStyle/>
          <a:p>
            <a:pPr algn="ctr" hangingPunct="0"/>
            <a:endParaRPr lang="en-US" sz="800" b="1" i="1" dirty="0" smtClean="0">
              <a:solidFill>
                <a:schemeClr val="accent3">
                  <a:lumMod val="50000"/>
                </a:schemeClr>
              </a:solidFill>
              <a:latin typeface="Times New Roman" pitchFamily="18" charset="0"/>
              <a:cs typeface="Times New Roman" pitchFamily="18" charset="0"/>
            </a:endParaRPr>
          </a:p>
          <a:p>
            <a:pPr algn="ctr" hangingPunct="0"/>
            <a:r>
              <a:rPr lang="en-US" b="1" i="1" dirty="0" smtClean="0">
                <a:solidFill>
                  <a:schemeClr val="accent3">
                    <a:lumMod val="50000"/>
                  </a:schemeClr>
                </a:solidFill>
                <a:latin typeface="Times New Roman" pitchFamily="18" charset="0"/>
                <a:cs typeface="Times New Roman" pitchFamily="18" charset="0"/>
              </a:rPr>
              <a:t>OBJETIVO DE LA MEMORIA</a:t>
            </a:r>
          </a:p>
          <a:p>
            <a:pPr algn="just" defTabSz="3393949" hangingPunct="0">
              <a:defRPr/>
            </a:pPr>
            <a:r>
              <a:rPr lang="es-ES_tradnl" sz="1600" dirty="0" smtClean="0">
                <a:solidFill>
                  <a:schemeClr val="tx1">
                    <a:lumMod val="95000"/>
                  </a:schemeClr>
                </a:solidFill>
                <a:latin typeface="Times New Roman" pitchFamily="18" charset="0"/>
                <a:cs typeface="Times New Roman" pitchFamily="18" charset="0"/>
              </a:rPr>
              <a:t>El objetivo perseguido por esta memoria técnica descriptiva es: Tramitar la licencia correspondiente a acondicionamiento, apertura y funcionamiento de una nave industrial destinada al reciclado de aparatos eléctricos y electrónicos, más las autorizaciones correspondientes de los organismos competentes sobre las diferentes instalaciones proyectadas, las cuales reúnen las condiciones y garantías mínimas exigidas por la reglamentación vigente, así como servir de base a la hora de proceder a la ejecución del presente proyecto.</a:t>
            </a:r>
            <a:endParaRPr lang="es-ES" sz="1600" dirty="0" smtClean="0">
              <a:solidFill>
                <a:schemeClr val="tx1">
                  <a:lumMod val="95000"/>
                </a:schemeClr>
              </a:solidFill>
              <a:latin typeface="Times New Roman" pitchFamily="18" charset="0"/>
              <a:cs typeface="Times New Roman" pitchFamily="18" charset="0"/>
            </a:endParaRPr>
          </a:p>
          <a:p>
            <a:pPr algn="ctr" hangingPunct="0"/>
            <a:endParaRPr lang="es-ES" sz="100" b="1" dirty="0" smtClean="0">
              <a:solidFill>
                <a:schemeClr val="accent3">
                  <a:lumMod val="50000"/>
                </a:schemeClr>
              </a:solidFill>
              <a:latin typeface="Times New Roman" pitchFamily="18" charset="0"/>
              <a:cs typeface="Times New Roman" pitchFamily="18" charset="0"/>
            </a:endParaRPr>
          </a:p>
        </p:txBody>
      </p:sp>
      <p:pic>
        <p:nvPicPr>
          <p:cNvPr id="14" name="29 Imagen" descr="Triturador G96-1"/>
          <p:cNvPicPr>
            <a:picLocks noChangeAspect="1" noChangeArrowheads="1"/>
          </p:cNvPicPr>
          <p:nvPr/>
        </p:nvPicPr>
        <p:blipFill>
          <a:blip r:embed="rId2" cstate="print"/>
          <a:srcRect/>
          <a:stretch>
            <a:fillRect/>
          </a:stretch>
        </p:blipFill>
        <p:spPr bwMode="auto">
          <a:xfrm>
            <a:off x="5436096" y="4941168"/>
            <a:ext cx="1584176" cy="1440160"/>
          </a:xfrm>
          <a:prstGeom prst="rect">
            <a:avLst/>
          </a:prstGeom>
          <a:noFill/>
          <a:ln w="9525">
            <a:noFill/>
            <a:miter lim="800000"/>
            <a:headEnd/>
            <a:tailEnd/>
          </a:ln>
        </p:spPr>
      </p:pic>
      <p:pic>
        <p:nvPicPr>
          <p:cNvPr id="15" name="30 Imagen"/>
          <p:cNvPicPr>
            <a:picLocks noChangeAspect="1" noChangeArrowheads="1"/>
          </p:cNvPicPr>
          <p:nvPr/>
        </p:nvPicPr>
        <p:blipFill>
          <a:blip r:embed="rId3" cstate="print"/>
          <a:srcRect/>
          <a:stretch>
            <a:fillRect/>
          </a:stretch>
        </p:blipFill>
        <p:spPr bwMode="auto">
          <a:xfrm>
            <a:off x="7380312" y="4941169"/>
            <a:ext cx="1584176" cy="1406103"/>
          </a:xfrm>
          <a:prstGeom prst="rect">
            <a:avLst/>
          </a:prstGeom>
          <a:noFill/>
          <a:ln w="9525">
            <a:noFill/>
            <a:miter lim="800000"/>
            <a:headEnd/>
            <a:tailEnd/>
          </a:ln>
        </p:spPr>
      </p:pic>
      <p:sp>
        <p:nvSpPr>
          <p:cNvPr id="17" name="16 Rectángulo"/>
          <p:cNvSpPr/>
          <p:nvPr/>
        </p:nvSpPr>
        <p:spPr>
          <a:xfrm>
            <a:off x="179512" y="692697"/>
            <a:ext cx="3672408" cy="6174767"/>
          </a:xfrm>
          <a:prstGeom prst="rect">
            <a:avLst/>
          </a:prstGeom>
        </p:spPr>
        <p:txBody>
          <a:bodyPr wrap="square">
            <a:spAutoFit/>
          </a:bodyPr>
          <a:lstStyle/>
          <a:p>
            <a:pPr algn="ctr" hangingPunct="0"/>
            <a:r>
              <a:rPr lang="es-ES_tradnl" sz="1600" b="1" dirty="0" smtClean="0">
                <a:solidFill>
                  <a:schemeClr val="accent3">
                    <a:lumMod val="50000"/>
                  </a:schemeClr>
                </a:solidFill>
                <a:latin typeface="Times New Roman" pitchFamily="18" charset="0"/>
                <a:cs typeface="Times New Roman" pitchFamily="18" charset="0"/>
              </a:rPr>
              <a:t>Documentación requerida para la obtención de la autorización.</a:t>
            </a:r>
          </a:p>
          <a:p>
            <a:pPr algn="ctr" hangingPunct="0"/>
            <a:endParaRPr lang="en-US" sz="100" b="1" dirty="0" smtClean="0">
              <a:solidFill>
                <a:schemeClr val="bg1">
                  <a:lumMod val="50000"/>
                </a:schemeClr>
              </a:solidFill>
              <a:latin typeface="Times New Roman" pitchFamily="18" charset="0"/>
              <a:cs typeface="Times New Roman" pitchFamily="18" charset="0"/>
            </a:endParaRPr>
          </a:p>
          <a:p>
            <a:pPr algn="just" hangingPunct="0"/>
            <a:r>
              <a:rPr lang="es-ES_tradnl" sz="1600" dirty="0" smtClean="0">
                <a:solidFill>
                  <a:schemeClr val="tx1">
                    <a:lumMod val="50000"/>
                    <a:lumOff val="50000"/>
                  </a:schemeClr>
                </a:solidFill>
                <a:latin typeface="Times New Roman" pitchFamily="18" charset="0"/>
                <a:cs typeface="Times New Roman" pitchFamily="18" charset="0"/>
              </a:rPr>
              <a:t>El solicitante deberá cumplimentar el modelo de solicitud de autorización administrativa para la realización de la valoración o eliminación de residuos no peligrosos en Castilla-La Mancha (modelo SAR-01 y el anexo correspondiente), y aportar la documentación siguiente:</a:t>
            </a:r>
          </a:p>
          <a:p>
            <a:pPr algn="just" hangingPunct="0"/>
            <a:endParaRPr lang="es-ES_tradnl" sz="1600" dirty="0" smtClean="0">
              <a:solidFill>
                <a:schemeClr val="tx1">
                  <a:lumMod val="50000"/>
                  <a:lumOff val="50000"/>
                </a:schemeClr>
              </a:solidFill>
              <a:latin typeface="Times New Roman" pitchFamily="18" charset="0"/>
              <a:cs typeface="Times New Roman" pitchFamily="18" charset="0"/>
            </a:endParaRPr>
          </a:p>
          <a:p>
            <a:pPr algn="just"/>
            <a:r>
              <a:rPr lang="es-ES_tradnl" sz="1600" dirty="0" smtClean="0">
                <a:solidFill>
                  <a:schemeClr val="tx1">
                    <a:lumMod val="50000"/>
                    <a:lumOff val="50000"/>
                  </a:schemeClr>
                </a:solidFill>
                <a:latin typeface="Times New Roman" pitchFamily="18" charset="0"/>
                <a:cs typeface="Times New Roman" pitchFamily="18" charset="0"/>
              </a:rPr>
              <a:t>   </a:t>
            </a:r>
            <a:r>
              <a:rPr lang="es-ES_tradnl" sz="1600" dirty="0" smtClean="0">
                <a:solidFill>
                  <a:srgbClr val="FF0000"/>
                </a:solidFill>
                <a:latin typeface="Times New Roman" pitchFamily="18" charset="0"/>
                <a:cs typeface="Times New Roman" pitchFamily="18" charset="0"/>
              </a:rPr>
              <a:t>A. </a:t>
            </a:r>
            <a:r>
              <a:rPr lang="es-ES_tradnl" sz="1600" b="1" dirty="0" smtClean="0">
                <a:solidFill>
                  <a:srgbClr val="FF0000"/>
                </a:solidFill>
                <a:latin typeface="Times New Roman" pitchFamily="18" charset="0"/>
                <a:cs typeface="Times New Roman" pitchFamily="18" charset="0"/>
              </a:rPr>
              <a:t> Proyecto Técnico</a:t>
            </a:r>
            <a:r>
              <a:rPr lang="es-ES_tradnl" sz="1600" dirty="0" smtClean="0">
                <a:solidFill>
                  <a:schemeClr val="tx1">
                    <a:lumMod val="50000"/>
                    <a:lumOff val="50000"/>
                  </a:schemeClr>
                </a:solidFill>
                <a:latin typeface="Times New Roman" pitchFamily="18" charset="0"/>
                <a:cs typeface="Times New Roman" pitchFamily="18" charset="0"/>
              </a:rPr>
              <a:t>, en el caso de contar con instalaciones para la gestión de residuos, en el que se desprenda el cumplimiento de la legislación de aplicación vigente.</a:t>
            </a:r>
          </a:p>
          <a:p>
            <a:pPr algn="just"/>
            <a:endParaRPr lang="es-ES_tradnl" sz="1600" dirty="0" smtClean="0">
              <a:solidFill>
                <a:schemeClr val="tx1">
                  <a:lumMod val="50000"/>
                  <a:lumOff val="50000"/>
                </a:schemeClr>
              </a:solidFill>
              <a:latin typeface="Times New Roman" pitchFamily="18" charset="0"/>
              <a:cs typeface="Times New Roman" pitchFamily="18" charset="0"/>
            </a:endParaRPr>
          </a:p>
          <a:p>
            <a:pPr algn="just"/>
            <a:r>
              <a:rPr lang="es-ES_tradnl" sz="1600" dirty="0" smtClean="0">
                <a:solidFill>
                  <a:schemeClr val="tx1">
                    <a:lumMod val="50000"/>
                    <a:lumOff val="50000"/>
                  </a:schemeClr>
                </a:solidFill>
                <a:latin typeface="Times New Roman" pitchFamily="18" charset="0"/>
                <a:cs typeface="Times New Roman" pitchFamily="18" charset="0"/>
              </a:rPr>
              <a:t>   </a:t>
            </a:r>
            <a:r>
              <a:rPr lang="es-ES_tradnl" sz="1600" dirty="0" smtClean="0">
                <a:solidFill>
                  <a:srgbClr val="FF0000"/>
                </a:solidFill>
                <a:latin typeface="Times New Roman" pitchFamily="18" charset="0"/>
                <a:cs typeface="Times New Roman" pitchFamily="18" charset="0"/>
              </a:rPr>
              <a:t>B. Memoria de la actividad</a:t>
            </a:r>
            <a:r>
              <a:rPr lang="es-ES_tradnl" sz="1600" dirty="0" smtClean="0">
                <a:solidFill>
                  <a:schemeClr val="tx1">
                    <a:lumMod val="50000"/>
                    <a:lumOff val="50000"/>
                  </a:schemeClr>
                </a:solidFill>
                <a:latin typeface="Times New Roman" pitchFamily="18" charset="0"/>
                <a:cs typeface="Times New Roman" pitchFamily="18" charset="0"/>
              </a:rPr>
              <a:t>, que incluirá las especificaciones pertinentes, el</a:t>
            </a:r>
            <a:r>
              <a:rPr lang="es-ES_tradnl" sz="1600" b="1" dirty="0" smtClean="0">
                <a:solidFill>
                  <a:schemeClr val="tx1">
                    <a:lumMod val="50000"/>
                    <a:lumOff val="50000"/>
                  </a:schemeClr>
                </a:solidFill>
                <a:latin typeface="Times New Roman" pitchFamily="18" charset="0"/>
                <a:cs typeface="Times New Roman" pitchFamily="18" charset="0"/>
              </a:rPr>
              <a:t> </a:t>
            </a:r>
            <a:r>
              <a:rPr lang="es-ES_tradnl" sz="1600" dirty="0" smtClean="0">
                <a:solidFill>
                  <a:schemeClr val="tx1">
                    <a:lumMod val="50000"/>
                    <a:lumOff val="50000"/>
                  </a:schemeClr>
                </a:solidFill>
                <a:latin typeface="Times New Roman" pitchFamily="18" charset="0"/>
                <a:cs typeface="Times New Roman" pitchFamily="18" charset="0"/>
              </a:rPr>
              <a:t>cumplimiento de los requisitos establecidos en el art. 12 de la Ley de Residuos, es decir, que las operaciones de gestión de residuos se llevan a cabo sin poner en peligro la salud humana y el medio ambiente.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490066"/>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764704"/>
            <a:ext cx="8229600" cy="5832648"/>
          </a:xfrm>
        </p:spPr>
        <p:txBody>
          <a:bodyPr>
            <a:normAutofit fontScale="92500"/>
          </a:bodyPr>
          <a:lstStyle/>
          <a:p>
            <a:pPr algn="ctr" hangingPunct="0">
              <a:buNone/>
            </a:pPr>
            <a:r>
              <a:rPr lang="es-ES" sz="1900" b="1" i="1" dirty="0" smtClean="0">
                <a:solidFill>
                  <a:schemeClr val="accent3">
                    <a:lumMod val="50000"/>
                  </a:schemeClr>
                </a:solidFill>
                <a:latin typeface="Times New Roman" pitchFamily="18" charset="0"/>
                <a:cs typeface="Times New Roman" pitchFamily="18" charset="0"/>
              </a:rPr>
              <a:t>OBJETIVOS PARA EL FUNCIONAMIENTO DE LA ACTIVIDAD</a:t>
            </a:r>
          </a:p>
          <a:p>
            <a:pPr algn="ctr" hangingPunct="0"/>
            <a:endParaRPr lang="es-ES" sz="800" b="1" dirty="0" smtClean="0">
              <a:solidFill>
                <a:schemeClr val="accent3">
                  <a:lumMod val="50000"/>
                </a:schemeClr>
              </a:solidFill>
              <a:latin typeface="Times New Roman" pitchFamily="18" charset="0"/>
              <a:cs typeface="Times New Roman" pitchFamily="18" charset="0"/>
            </a:endParaRPr>
          </a:p>
          <a:p>
            <a:pPr algn="just" hangingPunct="0"/>
            <a:r>
              <a:rPr lang="es-ES" sz="1800" dirty="0" smtClean="0">
                <a:solidFill>
                  <a:schemeClr val="tx1">
                    <a:lumMod val="95000"/>
                  </a:schemeClr>
                </a:solidFill>
                <a:latin typeface="Times New Roman" pitchFamily="18" charset="0"/>
                <a:cs typeface="Times New Roman" pitchFamily="18" charset="0"/>
              </a:rPr>
              <a:t>El funcionamiento de la actividad, en sus diferentes procesos de tratamiento y manipulación de la mercancías, tanto acerca de su recepción, y sobre su manipulación y tratamientos , el almacenamiento, la manipulación de materias primas y elementos de rechazo (a ser tratados por un </a:t>
            </a:r>
            <a:r>
              <a:rPr lang="es-ES" sz="1800" b="1" dirty="0" smtClean="0">
                <a:solidFill>
                  <a:schemeClr val="tx1">
                    <a:lumMod val="95000"/>
                  </a:schemeClr>
                </a:solidFill>
                <a:latin typeface="Times New Roman" pitchFamily="18" charset="0"/>
                <a:cs typeface="Times New Roman" pitchFamily="18" charset="0"/>
              </a:rPr>
              <a:t>gestor diferente </a:t>
            </a:r>
            <a:r>
              <a:rPr lang="es-ES" sz="1800" dirty="0" smtClean="0">
                <a:solidFill>
                  <a:schemeClr val="tx1">
                    <a:lumMod val="95000"/>
                  </a:schemeClr>
                </a:solidFill>
                <a:latin typeface="Times New Roman" pitchFamily="18" charset="0"/>
                <a:cs typeface="Times New Roman" pitchFamily="18" charset="0"/>
              </a:rPr>
              <a:t>que es acreditado como gestor de residuos peligrosos).</a:t>
            </a:r>
          </a:p>
          <a:p>
            <a:pPr algn="just" hangingPunct="0">
              <a:buNone/>
            </a:pPr>
            <a:endParaRPr lang="es-ES" sz="1800" b="1" dirty="0" smtClean="0">
              <a:solidFill>
                <a:schemeClr val="tx1">
                  <a:lumMod val="95000"/>
                </a:schemeClr>
              </a:solidFill>
              <a:latin typeface="Times New Roman" pitchFamily="18" charset="0"/>
              <a:cs typeface="Times New Roman" pitchFamily="18" charset="0"/>
            </a:endParaRPr>
          </a:p>
          <a:p>
            <a:pPr algn="just" hangingPunct="0"/>
            <a:r>
              <a:rPr lang="es-ES" sz="1800" dirty="0" smtClean="0">
                <a:solidFill>
                  <a:schemeClr val="tx1">
                    <a:lumMod val="95000"/>
                  </a:schemeClr>
                </a:solidFill>
                <a:latin typeface="Times New Roman" pitchFamily="18" charset="0"/>
                <a:cs typeface="Times New Roman" pitchFamily="18" charset="0"/>
              </a:rPr>
              <a:t>Esos dispositivos </a:t>
            </a:r>
            <a:r>
              <a:rPr lang="es-ES" sz="1800" dirty="0" smtClean="0">
                <a:solidFill>
                  <a:schemeClr val="tx1">
                    <a:lumMod val="95000"/>
                  </a:schemeClr>
                </a:solidFill>
                <a:latin typeface="Times New Roman" pitchFamily="18" charset="0"/>
                <a:cs typeface="Times New Roman" pitchFamily="18" charset="0"/>
              </a:rPr>
              <a:t>RAEE susceptibles </a:t>
            </a:r>
            <a:r>
              <a:rPr lang="es-ES" sz="1800" dirty="0" smtClean="0">
                <a:solidFill>
                  <a:schemeClr val="tx1">
                    <a:lumMod val="95000"/>
                  </a:schemeClr>
                </a:solidFill>
                <a:latin typeface="Times New Roman" pitchFamily="18" charset="0"/>
                <a:cs typeface="Times New Roman" pitchFamily="18" charset="0"/>
              </a:rPr>
              <a:t>de ser reparados, adecuados  y verificando su correcto funcionamiento para al final, una vez clasificado su estado bajo su documentación, será capaz de volver al mercado; como dispositivo de segunda mano, por lo cual se logra ayudar al medio ambiente, para que éste sea más sostenible. La reutilización de materias primas existentes en el mercado, alargando su vida útil y evitar un aumento continuo en el costo del dispositivo, la gestión de una mayor vida útil del dispositivo eléctrico o electrónico y el cumplimiento de:</a:t>
            </a:r>
          </a:p>
          <a:p>
            <a:pPr algn="just" hangingPunct="0">
              <a:buNone/>
            </a:pPr>
            <a:r>
              <a:rPr lang="es-ES" sz="1800" dirty="0" smtClean="0">
                <a:solidFill>
                  <a:schemeClr val="tx1">
                    <a:lumMod val="95000"/>
                  </a:schemeClr>
                </a:solidFill>
                <a:latin typeface="Times New Roman" pitchFamily="18" charset="0"/>
                <a:cs typeface="Times New Roman" pitchFamily="18" charset="0"/>
              </a:rPr>
              <a:t>		   Real Decreto-ley 19/2012, del 25 de mayo, sobre medidas urgentes para la 	   liberalización del comercio y servicios concretos.</a:t>
            </a:r>
          </a:p>
          <a:p>
            <a:pPr hangingPunct="0">
              <a:buNone/>
            </a:pPr>
            <a:r>
              <a:rPr lang="es-ES" sz="1800" dirty="0" smtClean="0">
                <a:solidFill>
                  <a:schemeClr val="tx1">
                    <a:lumMod val="95000"/>
                  </a:schemeClr>
                </a:solidFill>
                <a:latin typeface="Times New Roman" pitchFamily="18" charset="0"/>
                <a:cs typeface="Times New Roman" pitchFamily="18" charset="0"/>
              </a:rPr>
              <a:t>		   Ley 23/2003, del 10 de julio, de Garantías en la venta de Bienes de Consumo </a:t>
            </a:r>
          </a:p>
          <a:p>
            <a:pPr algn="just" hangingPunct="0">
              <a:buNone/>
            </a:pPr>
            <a:r>
              <a:rPr lang="es-ES" sz="1800" dirty="0" smtClean="0">
                <a:solidFill>
                  <a:schemeClr val="tx1">
                    <a:lumMod val="95000"/>
                  </a:schemeClr>
                </a:solidFill>
                <a:latin typeface="Times New Roman" pitchFamily="18" charset="0"/>
                <a:cs typeface="Times New Roman" pitchFamily="18" charset="0"/>
              </a:rPr>
              <a:t>	</a:t>
            </a:r>
            <a:r>
              <a:rPr lang="es-ES" sz="1700" i="1" dirty="0" smtClean="0">
                <a:solidFill>
                  <a:schemeClr val="tx1">
                    <a:lumMod val="95000"/>
                  </a:schemeClr>
                </a:solidFill>
                <a:latin typeface="Times New Roman" pitchFamily="18" charset="0"/>
                <a:cs typeface="Times New Roman" pitchFamily="18" charset="0"/>
              </a:rPr>
              <a:t>Los dispositivos que van a ser reciclados, de acuerdo a lo relacionado con la actividad a</a:t>
            </a:r>
          </a:p>
          <a:p>
            <a:pPr algn="just" hangingPunct="0">
              <a:buNone/>
            </a:pPr>
            <a:r>
              <a:rPr lang="es-ES" sz="1700" i="1" dirty="0" smtClean="0">
                <a:solidFill>
                  <a:schemeClr val="tx1">
                    <a:lumMod val="95000"/>
                  </a:schemeClr>
                </a:solidFill>
                <a:latin typeface="Times New Roman" pitchFamily="18" charset="0"/>
                <a:cs typeface="Times New Roman" pitchFamily="18" charset="0"/>
              </a:rPr>
              <a:t>	realizar, el desmantelamiento y la clasificación de los tipos de materiales, gestión de </a:t>
            </a:r>
          </a:p>
          <a:p>
            <a:pPr algn="just" hangingPunct="0">
              <a:buNone/>
            </a:pPr>
            <a:r>
              <a:rPr lang="es-ES" sz="1700" i="1" dirty="0" smtClean="0">
                <a:solidFill>
                  <a:schemeClr val="tx1">
                    <a:lumMod val="95000"/>
                  </a:schemeClr>
                </a:solidFill>
                <a:latin typeface="Times New Roman" pitchFamily="18" charset="0"/>
                <a:cs typeface="Times New Roman" pitchFamily="18" charset="0"/>
              </a:rPr>
              <a:t>	residuos NO PELIGROSOS.</a:t>
            </a:r>
          </a:p>
          <a:p>
            <a:pPr hangingPunct="0">
              <a:buNone/>
            </a:pPr>
            <a:endParaRPr lang="es-ES"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908721"/>
            <a:ext cx="8229600" cy="2952329"/>
          </a:xfrm>
        </p:spPr>
        <p:txBody>
          <a:bodyPr>
            <a:normAutofit lnSpcReduction="10000"/>
          </a:bodyPr>
          <a:lstStyle/>
          <a:p>
            <a:pPr>
              <a:buNone/>
            </a:pPr>
            <a:r>
              <a:rPr lang="es-ES" b="1" dirty="0" smtClean="0">
                <a:solidFill>
                  <a:schemeClr val="accent4">
                    <a:lumMod val="50000"/>
                  </a:schemeClr>
                </a:solidFill>
              </a:rPr>
              <a:t>¿Qué son los RAEE?</a:t>
            </a:r>
          </a:p>
          <a:p>
            <a:pPr>
              <a:buNone/>
            </a:pPr>
            <a:endParaRPr lang="es-ES" b="1" dirty="0" smtClean="0"/>
          </a:p>
          <a:p>
            <a:r>
              <a:rPr lang="es-ES" dirty="0" smtClean="0"/>
              <a:t>Se llaman así los residuos de los aparatos eléctricos y electrónicos, sus materiales, componentes, consumibles y subconjuntos que los componen, procedentes tanto de hogares particulares como de usos profesionales.</a:t>
            </a:r>
          </a:p>
          <a:p>
            <a:endParaRPr lang="es-ES" dirty="0"/>
          </a:p>
        </p:txBody>
      </p:sp>
      <p:pic>
        <p:nvPicPr>
          <p:cNvPr id="4" name="3 Imagen" descr="https://encrypted-tbn3.gstatic.com/images?q=tbn:ANd9GcSqLLM_LP7z_p1Tm4eo-Rgyw4T03HdDUB2iqTryiYJnNBcQeC3t"/>
          <p:cNvPicPr/>
          <p:nvPr/>
        </p:nvPicPr>
        <p:blipFill>
          <a:blip r:embed="rId2" cstate="print"/>
          <a:srcRect/>
          <a:stretch>
            <a:fillRect/>
          </a:stretch>
        </p:blipFill>
        <p:spPr bwMode="auto">
          <a:xfrm>
            <a:off x="2555776" y="3861048"/>
            <a:ext cx="3222104" cy="2513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67544" y="764704"/>
            <a:ext cx="8229600" cy="2880320"/>
          </a:xfrm>
        </p:spPr>
        <p:txBody>
          <a:bodyPr>
            <a:normAutofit fontScale="85000" lnSpcReduction="10000"/>
          </a:bodyPr>
          <a:lstStyle/>
          <a:p>
            <a:pPr>
              <a:buNone/>
            </a:pPr>
            <a:r>
              <a:rPr lang="es-ES" b="1" dirty="0" smtClean="0">
                <a:solidFill>
                  <a:schemeClr val="accent4">
                    <a:lumMod val="50000"/>
                  </a:schemeClr>
                </a:solidFill>
              </a:rPr>
              <a:t>¿Qué se entiende por aparato eléctrico y electrónico?</a:t>
            </a:r>
          </a:p>
          <a:p>
            <a:pPr>
              <a:buNone/>
            </a:pPr>
            <a:endParaRPr lang="es-ES" b="1" dirty="0" smtClean="0"/>
          </a:p>
          <a:p>
            <a:r>
              <a:rPr lang="es-ES" dirty="0" smtClean="0"/>
              <a:t>Son aparatos que necesitan para funcionar una corriente eléctrica o un campo electromagnético, con una tensión nominal de funcionamiento inferior a 1.000 V en corriente alterna y 1.500 V en corriente continua. También se consideran los aparatos necesarios para generar, transmitir y medir tales corrientes y campos.</a:t>
            </a:r>
          </a:p>
          <a:p>
            <a:endParaRPr lang="es-ES" dirty="0"/>
          </a:p>
        </p:txBody>
      </p:sp>
      <p:pic>
        <p:nvPicPr>
          <p:cNvPr id="4" name="3 Marcador de contenido" descr="https://encrypted-tbn3.gstatic.com/images?q=tbn:ANd9GcQ8hMD_zVlVZy7FE3YZG0WO8YejYaJPGMjFtT3nKR8Ffi9-yUCt"/>
          <p:cNvPicPr>
            <a:picLocks/>
          </p:cNvPicPr>
          <p:nvPr/>
        </p:nvPicPr>
        <p:blipFill>
          <a:blip r:embed="rId2" cstate="print"/>
          <a:srcRect/>
          <a:stretch>
            <a:fillRect/>
          </a:stretch>
        </p:blipFill>
        <p:spPr bwMode="auto">
          <a:xfrm>
            <a:off x="2483768" y="3861050"/>
            <a:ext cx="4536504" cy="25267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92696"/>
            <a:ext cx="8229600" cy="5832648"/>
          </a:xfrm>
        </p:spPr>
        <p:txBody>
          <a:bodyPr>
            <a:normAutofit fontScale="62500" lnSpcReduction="20000"/>
          </a:bodyPr>
          <a:lstStyle/>
          <a:p>
            <a:pPr>
              <a:buNone/>
            </a:pPr>
            <a:r>
              <a:rPr lang="es-ES" sz="4500" b="1" dirty="0" smtClean="0">
                <a:solidFill>
                  <a:schemeClr val="accent4">
                    <a:lumMod val="50000"/>
                  </a:schemeClr>
                </a:solidFill>
              </a:rPr>
              <a:t>Tipos de RAEE que existen</a:t>
            </a:r>
          </a:p>
          <a:p>
            <a:pPr>
              <a:buNone/>
            </a:pPr>
            <a:endParaRPr lang="es-ES_tradnl" b="1" dirty="0" smtClean="0">
              <a:solidFill>
                <a:schemeClr val="accent4">
                  <a:lumMod val="50000"/>
                </a:schemeClr>
              </a:solidFill>
            </a:endParaRPr>
          </a:p>
          <a:p>
            <a:pPr>
              <a:buNone/>
            </a:pPr>
            <a:endParaRPr lang="es-ES" b="1" dirty="0" smtClean="0">
              <a:solidFill>
                <a:schemeClr val="accent4">
                  <a:lumMod val="50000"/>
                </a:schemeClr>
              </a:solidFill>
            </a:endParaRPr>
          </a:p>
          <a:p>
            <a:pPr>
              <a:buNone/>
            </a:pPr>
            <a:r>
              <a:rPr lang="es-ES" sz="3200" dirty="0" smtClean="0"/>
              <a:t>De acuerdo con la legislación se distinguen los siguientes tipos de RAEE:</a:t>
            </a:r>
          </a:p>
          <a:p>
            <a:pPr>
              <a:buNone/>
            </a:pPr>
            <a:endParaRPr lang="es-ES" dirty="0" smtClean="0"/>
          </a:p>
          <a:p>
            <a:r>
              <a:rPr lang="es-ES" dirty="0" smtClean="0"/>
              <a:t> Grandes electrodomésticos </a:t>
            </a:r>
            <a:br>
              <a:rPr lang="es-ES" dirty="0" smtClean="0"/>
            </a:br>
            <a:r>
              <a:rPr lang="es-ES" dirty="0" smtClean="0"/>
              <a:t> Pequeños electrodomésticos </a:t>
            </a:r>
            <a:br>
              <a:rPr lang="es-ES" dirty="0" smtClean="0"/>
            </a:br>
            <a:r>
              <a:rPr lang="es-ES" dirty="0" smtClean="0"/>
              <a:t> Equipos de informática y telecomunicaciones </a:t>
            </a:r>
            <a:br>
              <a:rPr lang="es-ES" dirty="0" smtClean="0"/>
            </a:br>
            <a:r>
              <a:rPr lang="es-ES" dirty="0" smtClean="0"/>
              <a:t> Aparatos electrónicos de consumo </a:t>
            </a:r>
            <a:br>
              <a:rPr lang="es-ES" dirty="0" smtClean="0"/>
            </a:br>
            <a:r>
              <a:rPr lang="es-ES" dirty="0" smtClean="0"/>
              <a:t> Aparatos de alumbrado </a:t>
            </a:r>
            <a:br>
              <a:rPr lang="es-ES" dirty="0" smtClean="0"/>
            </a:br>
            <a:r>
              <a:rPr lang="es-ES" dirty="0" smtClean="0"/>
              <a:t> Herramientas eléctricas o electrónicas (excepto herramientas industriales   fijas permanentemente, de gran envergadura e instaladas por profesionales) </a:t>
            </a:r>
            <a:br>
              <a:rPr lang="es-ES" dirty="0" smtClean="0"/>
            </a:br>
            <a:r>
              <a:rPr lang="es-ES" dirty="0" smtClean="0"/>
              <a:t> Juguetes y equipos deportivos o de tiempo libre </a:t>
            </a:r>
            <a:br>
              <a:rPr lang="es-ES" dirty="0" smtClean="0"/>
            </a:br>
            <a:r>
              <a:rPr lang="es-ES" dirty="0" smtClean="0"/>
              <a:t> Aparatos médicos (excepto los productos implantados e infectados) </a:t>
            </a:r>
            <a:br>
              <a:rPr lang="es-ES" dirty="0" smtClean="0"/>
            </a:br>
            <a:r>
              <a:rPr lang="es-ES" dirty="0" smtClean="0"/>
              <a:t> Instrumentos de vigilancia o control </a:t>
            </a:r>
            <a:br>
              <a:rPr lang="es-ES" dirty="0" smtClean="0"/>
            </a:br>
            <a:r>
              <a:rPr lang="es-ES" dirty="0" smtClean="0"/>
              <a:t> Máquinas expendedoras</a:t>
            </a:r>
          </a:p>
          <a:p>
            <a:endParaRPr lang="es-ES_tradnl" dirty="0" smtClean="0"/>
          </a:p>
          <a:p>
            <a:endParaRPr lang="es-ES" dirty="0" smtClean="0"/>
          </a:p>
          <a:p>
            <a:r>
              <a:rPr lang="es-ES" dirty="0" smtClean="0"/>
              <a:t>Los AEE afectados por la normativa están debidamente identificados con un símbolo establecido por la norma UNE-EN 50419.</a:t>
            </a:r>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620688"/>
            <a:ext cx="8229600" cy="5832648"/>
          </a:xfrm>
        </p:spPr>
        <p:txBody>
          <a:bodyPr>
            <a:normAutofit fontScale="55000" lnSpcReduction="20000"/>
          </a:bodyPr>
          <a:lstStyle/>
          <a:p>
            <a:pPr>
              <a:buNone/>
            </a:pPr>
            <a:r>
              <a:rPr lang="es-ES" sz="4400" b="1" dirty="0" smtClean="0">
                <a:solidFill>
                  <a:schemeClr val="accent4">
                    <a:lumMod val="50000"/>
                  </a:schemeClr>
                </a:solidFill>
              </a:rPr>
              <a:t>Regulación del sistema de los RAEE</a:t>
            </a:r>
            <a:endParaRPr lang="es-ES" sz="1000" b="1" dirty="0" smtClean="0">
              <a:solidFill>
                <a:schemeClr val="accent4">
                  <a:lumMod val="50000"/>
                </a:schemeClr>
              </a:solidFill>
            </a:endParaRPr>
          </a:p>
          <a:p>
            <a:pPr>
              <a:buNone/>
            </a:pPr>
            <a:endParaRPr lang="es-ES" sz="1800" b="1" dirty="0" smtClean="0">
              <a:solidFill>
                <a:schemeClr val="accent4">
                  <a:lumMod val="50000"/>
                </a:schemeClr>
              </a:solidFill>
            </a:endParaRPr>
          </a:p>
          <a:p>
            <a:pPr>
              <a:buNone/>
            </a:pPr>
            <a:r>
              <a:rPr lang="es-ES" sz="3300" dirty="0" smtClean="0"/>
              <a:t>Actualmente cada ciudadano europeo produce alrededor de 20-25 kg de </a:t>
            </a:r>
            <a:r>
              <a:rPr lang="es-ES" sz="3300" b="1" dirty="0" smtClean="0"/>
              <a:t>RAEE </a:t>
            </a:r>
            <a:r>
              <a:rPr lang="es-ES" sz="3300" dirty="0" smtClean="0"/>
              <a:t>al año, y en 2004, la cantidad recuperada fue de 1-2 kg de material por persona.</a:t>
            </a:r>
          </a:p>
          <a:p>
            <a:pPr>
              <a:buNone/>
            </a:pPr>
            <a:endParaRPr lang="es-ES" dirty="0" smtClean="0"/>
          </a:p>
          <a:p>
            <a:pPr algn="just"/>
            <a:r>
              <a:rPr lang="es-ES" dirty="0" smtClean="0"/>
              <a:t>Para paliar esta situación, y con el objetivo de la Unión Europea de recoger 4 kg de material por persona para finales de 2006, se ha aprobado una nueva legislación que obliga a los productores a establecer y gestionar los canales de recogida y reciclaje de estos residuos, y a los consumidores, a entregar los aparatos eléctricos y electrónicos que ya no desee en los puntos de recogida establecidos</a:t>
            </a:r>
          </a:p>
          <a:p>
            <a:endParaRPr lang="es-ES" b="1" dirty="0" smtClean="0"/>
          </a:p>
          <a:p>
            <a:pPr algn="just"/>
            <a:r>
              <a:rPr lang="es-ES" dirty="0" smtClean="0"/>
              <a:t>Los residuos de aparatos eléctricos y electrónicos se gestionan según lo dispuesto en el Real Decreto 208/2005, de 25 de febrero. Dicho Real Decreto impone las obligaciones que competen en esta materia a los productores de estos aparatos, así como a los distribuidores, ciudadanos y a las administraciones públicas.</a:t>
            </a:r>
          </a:p>
          <a:p>
            <a:pPr>
              <a:buNone/>
            </a:pPr>
            <a:endParaRPr lang="es-ES_tradnl" dirty="0" smtClean="0"/>
          </a:p>
          <a:p>
            <a:pPr>
              <a:buNone/>
            </a:pPr>
            <a:endParaRPr lang="es-ES" dirty="0" smtClean="0"/>
          </a:p>
          <a:p>
            <a:pPr>
              <a:buNone/>
            </a:pPr>
            <a:r>
              <a:rPr lang="es-ES" sz="3600" b="1" dirty="0" smtClean="0">
                <a:solidFill>
                  <a:schemeClr val="accent4">
                    <a:lumMod val="50000"/>
                  </a:schemeClr>
                </a:solidFill>
              </a:rPr>
              <a:t>Son considerados productores de aparatos eléctricos y electrónicos:</a:t>
            </a:r>
          </a:p>
          <a:p>
            <a:pPr>
              <a:buNone/>
            </a:pPr>
            <a:endParaRPr lang="es-ES" b="1" dirty="0" smtClean="0"/>
          </a:p>
          <a:p>
            <a:pPr algn="just"/>
            <a:r>
              <a:rPr lang="es-ES" dirty="0" smtClean="0"/>
              <a:t>Son productores las personas físicas o jurídicas que, con independencia de la técnica de venta utilizada, incluidas la venta a distancia o vía Internet:</a:t>
            </a:r>
          </a:p>
          <a:p>
            <a:pPr>
              <a:buNone/>
            </a:pPr>
            <a:r>
              <a:rPr lang="es-ES" dirty="0" smtClean="0"/>
              <a:t>	Fabriquen y vendan aparatos electrónicos con sus marcas propias o vendan aparatos con su propia marca, aunque hayan sido manufacturados por otros fabricantes. Importen o exporten estos aparatos a terceros países.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74042"/>
          </a:xfrm>
        </p:spPr>
        <p:txBody>
          <a:bodyPr>
            <a:normAutofit/>
          </a:bodyPr>
          <a:lstStyle/>
          <a:p>
            <a:r>
              <a:rPr lang="es-ES_tradnl" sz="900" dirty="0" smtClean="0"/>
              <a:t>PROYECTO DE REFORMA DE NAVE INDUSTRIAL PARA DESTINARLA AL RECICLADO DE APARATOS ELÉCTRICOS Y ELECTRÓNICOS</a:t>
            </a:r>
            <a:endParaRPr lang="es-ES" sz="900" dirty="0"/>
          </a:p>
        </p:txBody>
      </p:sp>
      <p:sp>
        <p:nvSpPr>
          <p:cNvPr id="3" name="2 Marcador de contenido"/>
          <p:cNvSpPr>
            <a:spLocks noGrp="1"/>
          </p:cNvSpPr>
          <p:nvPr>
            <p:ph idx="1"/>
          </p:nvPr>
        </p:nvSpPr>
        <p:spPr>
          <a:xfrm>
            <a:off x="457200" y="764704"/>
            <a:ext cx="8229600" cy="5688632"/>
          </a:xfrm>
        </p:spPr>
        <p:txBody>
          <a:bodyPr>
            <a:normAutofit fontScale="70000" lnSpcReduction="20000"/>
          </a:bodyPr>
          <a:lstStyle/>
          <a:p>
            <a:pPr>
              <a:buNone/>
            </a:pPr>
            <a:r>
              <a:rPr lang="es-ES" sz="4000" b="1" dirty="0" smtClean="0">
                <a:solidFill>
                  <a:schemeClr val="accent4">
                    <a:lumMod val="50000"/>
                  </a:schemeClr>
                </a:solidFill>
              </a:rPr>
              <a:t>¿Dónde se han de llevar los RAEE?</a:t>
            </a:r>
          </a:p>
          <a:p>
            <a:pPr>
              <a:buNone/>
            </a:pPr>
            <a:endParaRPr lang="es-ES" b="1" dirty="0" smtClean="0"/>
          </a:p>
          <a:p>
            <a:pPr algn="just"/>
            <a:r>
              <a:rPr lang="es-ES" sz="3100" dirty="0" smtClean="0"/>
              <a:t>Los de uso doméstico se pueden trasladar a un Punto limpio, o al distribuidor, que tiene la obligación de recogerlo sin coste alguno, siempre que el cliente le compre un aparato de similares funciones.</a:t>
            </a:r>
          </a:p>
          <a:p>
            <a:pPr algn="just"/>
            <a:endParaRPr lang="es-ES_tradnl" dirty="0" smtClean="0"/>
          </a:p>
          <a:p>
            <a:pPr algn="just">
              <a:buNone/>
            </a:pPr>
            <a:endParaRPr lang="es-ES" dirty="0" smtClean="0"/>
          </a:p>
          <a:p>
            <a:pPr algn="just"/>
            <a:r>
              <a:rPr lang="es-ES" sz="3100" dirty="0" smtClean="0"/>
              <a:t>Los de uso profesional serán retirados por un gestor autorizado, o bien serán entregados a la casa donde se compre un aparato nuevo que realice funciones similares.</a:t>
            </a:r>
          </a:p>
          <a:p>
            <a:pPr algn="just">
              <a:buNone/>
            </a:pPr>
            <a:r>
              <a:rPr lang="es-ES" sz="3100" dirty="0" smtClean="0"/>
              <a:t>      Si bien estos aparatos tienen como objetivo principal mejorar  nuestra calidad de vida, los residuos que generan (</a:t>
            </a:r>
            <a:r>
              <a:rPr lang="es-ES" sz="3100" b="1" dirty="0" smtClean="0"/>
              <a:t>RAEE</a:t>
            </a:r>
            <a:r>
              <a:rPr lang="es-ES" sz="3100" dirty="0" smtClean="0"/>
              <a:t>), una vez finaliza su vida útil, pueden convertirse en una importante carga ambiental para la sociedad, si su gestión no es la adecuada, o pueden generar nuevas materias primeras y generar riqueza, si se opta por su reciclaje.</a:t>
            </a:r>
          </a:p>
          <a:p>
            <a:pPr>
              <a:buNone/>
            </a:pP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631</TotalTime>
  <Words>1922</Words>
  <Application>Microsoft Office PowerPoint</Application>
  <PresentationFormat>Presentación en pantalla (4:3)</PresentationFormat>
  <Paragraphs>268</Paragraphs>
  <Slides>25</Slides>
  <Notes>1</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Vértice</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lpstr>PROYECTO DE REFORMA DE NAVE INDUSTRIAL PARA DESTINARLA AL RECICLADO DE APARATOS ELÉCTRICOS Y ELECTRÓNICOS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www.intercambiosvirtuales.org</cp:lastModifiedBy>
  <cp:revision>96</cp:revision>
  <dcterms:modified xsi:type="dcterms:W3CDTF">2014-10-26T19:41:27Z</dcterms:modified>
</cp:coreProperties>
</file>