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8" r:id="rId9"/>
    <p:sldId id="264" r:id="rId10"/>
    <p:sldId id="266" r:id="rId11"/>
    <p:sldId id="267" r:id="rId12"/>
    <p:sldId id="262" r:id="rId13"/>
    <p:sldId id="269" r:id="rId14"/>
    <p:sldId id="272" r:id="rId15"/>
    <p:sldId id="270" r:id="rId16"/>
    <p:sldId id="265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C7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0" autoAdjust="0"/>
    <p:restoredTop sz="93966" autoAdjust="0"/>
  </p:normalViewPr>
  <p:slideViewPr>
    <p:cSldViewPr snapToGrid="0" snapToObjects="1">
      <p:cViewPr>
        <p:scale>
          <a:sx n="112" d="100"/>
          <a:sy n="112" d="100"/>
        </p:scale>
        <p:origin x="-1568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handoutMaster" Target="handoutMasters/handout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0AF783-D09A-0B49-8358-6B64898F9A13}" type="doc">
      <dgm:prSet loTypeId="urn:microsoft.com/office/officeart/2005/8/layout/funnel1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66C329A1-E459-2544-AAA9-FBCD5E115F41}">
      <dgm:prSet phldrT="[Texto]" custT="1"/>
      <dgm:spPr/>
      <dgm:t>
        <a:bodyPr/>
        <a:lstStyle/>
        <a:p>
          <a:r>
            <a:rPr lang="es-ES" sz="1200" dirty="0" smtClean="0"/>
            <a:t>DIFUSIÓN CULTURA PREVENTIVA</a:t>
          </a:r>
          <a:endParaRPr lang="es-ES" sz="1200" dirty="0"/>
        </a:p>
      </dgm:t>
    </dgm:pt>
    <dgm:pt modelId="{0AF48B6F-F6F0-F04C-85A8-DAEBCB2551D0}" type="parTrans" cxnId="{3CBFF426-EAA9-F84F-936F-87BF05352171}">
      <dgm:prSet/>
      <dgm:spPr/>
      <dgm:t>
        <a:bodyPr/>
        <a:lstStyle/>
        <a:p>
          <a:endParaRPr lang="es-ES"/>
        </a:p>
      </dgm:t>
    </dgm:pt>
    <dgm:pt modelId="{3C2B01DE-3689-674B-A5A1-9FBF5B953DE8}" type="sibTrans" cxnId="{3CBFF426-EAA9-F84F-936F-87BF05352171}">
      <dgm:prSet/>
      <dgm:spPr/>
      <dgm:t>
        <a:bodyPr/>
        <a:lstStyle/>
        <a:p>
          <a:endParaRPr lang="es-ES"/>
        </a:p>
      </dgm:t>
    </dgm:pt>
    <dgm:pt modelId="{3EC26A6E-6C59-3D47-B8C2-E46FAD888338}">
      <dgm:prSet phldrT="[Texto]" custT="1"/>
      <dgm:spPr/>
      <dgm:t>
        <a:bodyPr/>
        <a:lstStyle/>
        <a:p>
          <a:r>
            <a:rPr lang="es-ES" sz="1400" dirty="0" smtClean="0"/>
            <a:t>RE</a:t>
          </a:r>
          <a:r>
            <a:rPr lang="es-ES" sz="1200" dirty="0" smtClean="0"/>
            <a:t>VISIÓN EVALUACIÓN RIESGOS</a:t>
          </a:r>
          <a:endParaRPr lang="es-ES" sz="1200" dirty="0"/>
        </a:p>
      </dgm:t>
    </dgm:pt>
    <dgm:pt modelId="{6995991E-D710-A740-BC3E-30B58DB5A20F}" type="parTrans" cxnId="{38F6218B-A395-0A4B-87A0-A559C45D6712}">
      <dgm:prSet/>
      <dgm:spPr/>
      <dgm:t>
        <a:bodyPr/>
        <a:lstStyle/>
        <a:p>
          <a:endParaRPr lang="es-ES"/>
        </a:p>
      </dgm:t>
    </dgm:pt>
    <dgm:pt modelId="{5C9EA395-0154-B34C-BC15-04670566244C}" type="sibTrans" cxnId="{38F6218B-A395-0A4B-87A0-A559C45D6712}">
      <dgm:prSet/>
      <dgm:spPr/>
      <dgm:t>
        <a:bodyPr/>
        <a:lstStyle/>
        <a:p>
          <a:endParaRPr lang="es-ES"/>
        </a:p>
      </dgm:t>
    </dgm:pt>
    <dgm:pt modelId="{C1A54F2B-7F68-1046-943B-B8BE4B99DBFC}">
      <dgm:prSet phldrT="[Texto]" custT="1"/>
      <dgm:spPr/>
      <dgm:t>
        <a:bodyPr/>
        <a:lstStyle/>
        <a:p>
          <a:r>
            <a:rPr lang="es-ES" sz="1200" dirty="0" smtClean="0"/>
            <a:t>MEJORAR SEGURIDAD</a:t>
          </a:r>
          <a:endParaRPr lang="es-ES" sz="1200" dirty="0"/>
        </a:p>
      </dgm:t>
    </dgm:pt>
    <dgm:pt modelId="{45C71F70-9458-0D4E-8F41-41D86A1372A7}" type="parTrans" cxnId="{63E72F82-3AFE-3943-B673-1E9CC418EE43}">
      <dgm:prSet/>
      <dgm:spPr/>
      <dgm:t>
        <a:bodyPr/>
        <a:lstStyle/>
        <a:p>
          <a:endParaRPr lang="es-ES"/>
        </a:p>
      </dgm:t>
    </dgm:pt>
    <dgm:pt modelId="{D9C7639C-CEC1-2F4D-8D30-1CD29E0574B2}" type="sibTrans" cxnId="{63E72F82-3AFE-3943-B673-1E9CC418EE43}">
      <dgm:prSet/>
      <dgm:spPr/>
      <dgm:t>
        <a:bodyPr/>
        <a:lstStyle/>
        <a:p>
          <a:endParaRPr lang="es-ES"/>
        </a:p>
      </dgm:t>
    </dgm:pt>
    <dgm:pt modelId="{F8DE0F31-65F8-E54E-BFB1-72D0E341BE85}">
      <dgm:prSet phldrT="[Texto]" custT="1"/>
      <dgm:spPr>
        <a:solidFill>
          <a:schemeClr val="accent3"/>
        </a:solidFill>
      </dgm:spPr>
      <dgm:t>
        <a:bodyPr/>
        <a:lstStyle/>
        <a:p>
          <a:r>
            <a:rPr lang="es-ES" sz="2000" b="1" i="1" dirty="0" smtClean="0">
              <a:solidFill>
                <a:schemeClr val="tx1"/>
              </a:solidFill>
              <a:latin typeface="Perpetua"/>
              <a:cs typeface="Perpetua"/>
            </a:rPr>
            <a:t>FICHAS DE SEGURIDAD</a:t>
          </a:r>
          <a:endParaRPr lang="es-ES" sz="2000" b="1" i="1" dirty="0">
            <a:solidFill>
              <a:schemeClr val="tx1"/>
            </a:solidFill>
            <a:latin typeface="Perpetua"/>
            <a:cs typeface="Perpetua"/>
          </a:endParaRPr>
        </a:p>
      </dgm:t>
    </dgm:pt>
    <dgm:pt modelId="{785B5154-AC59-ED4C-BE0F-8DBEB092DEBC}" type="sibTrans" cxnId="{3699A6D1-704E-3E46-BE82-2574F921CBC0}">
      <dgm:prSet/>
      <dgm:spPr/>
      <dgm:t>
        <a:bodyPr/>
        <a:lstStyle/>
        <a:p>
          <a:endParaRPr lang="es-ES"/>
        </a:p>
      </dgm:t>
    </dgm:pt>
    <dgm:pt modelId="{CEA58FB0-C8B4-024C-A04A-82421639D8D6}" type="parTrans" cxnId="{3699A6D1-704E-3E46-BE82-2574F921CBC0}">
      <dgm:prSet/>
      <dgm:spPr/>
      <dgm:t>
        <a:bodyPr/>
        <a:lstStyle/>
        <a:p>
          <a:endParaRPr lang="es-ES"/>
        </a:p>
      </dgm:t>
    </dgm:pt>
    <dgm:pt modelId="{404FDCA9-B61C-2840-AAE0-2854DAAC770B}" type="pres">
      <dgm:prSet presAssocID="{740AF783-D09A-0B49-8358-6B64898F9A13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8B9C4B9-86AE-F44E-B94E-9D4956FF153F}" type="pres">
      <dgm:prSet presAssocID="{740AF783-D09A-0B49-8358-6B64898F9A13}" presName="ellipse" presStyleLbl="trBgShp" presStyleIdx="0" presStyleCnt="1"/>
      <dgm:spPr/>
    </dgm:pt>
    <dgm:pt modelId="{8872A3DF-757B-0741-BEC7-DDA970C1B67E}" type="pres">
      <dgm:prSet presAssocID="{740AF783-D09A-0B49-8358-6B64898F9A13}" presName="arrow1" presStyleLbl="fgShp" presStyleIdx="0" presStyleCnt="1" custLinFactNeighborX="7785" custLinFactNeighborY="-36042"/>
      <dgm:spPr/>
    </dgm:pt>
    <dgm:pt modelId="{7161E780-EA42-1A48-B2B1-3FB2073D0BD0}" type="pres">
      <dgm:prSet presAssocID="{740AF783-D09A-0B49-8358-6B64898F9A13}" presName="rectangle" presStyleLbl="revTx" presStyleIdx="0" presStyleCnt="1" custScaleX="115530" custScaleY="115625" custLinFactNeighborX="669" custLinFactNeighborY="3334">
        <dgm:presLayoutVars>
          <dgm:bulletEnabled val="1"/>
        </dgm:presLayoutVars>
      </dgm:prSet>
      <dgm:spPr>
        <a:prstGeom prst="plaque">
          <a:avLst/>
        </a:prstGeom>
      </dgm:spPr>
      <dgm:t>
        <a:bodyPr/>
        <a:lstStyle/>
        <a:p>
          <a:endParaRPr lang="es-ES"/>
        </a:p>
      </dgm:t>
    </dgm:pt>
    <dgm:pt modelId="{DDBF683A-87A2-5C48-B6E6-664721A1FCB9}" type="pres">
      <dgm:prSet presAssocID="{66C329A1-E459-2544-AAA9-FBCD5E115F41}" presName="item1" presStyleLbl="node1" presStyleIdx="0" presStyleCnt="3" custScaleX="118926" custScaleY="10661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F5EB79C-9A3A-8846-B97D-4E67C333389F}" type="pres">
      <dgm:prSet presAssocID="{C1A54F2B-7F68-1046-943B-B8BE4B99DBFC}" presName="item2" presStyleLbl="node1" presStyleIdx="1" presStyleCnt="3" custScaleX="119398" custScaleY="111936" custLinFactNeighborX="-10738" custLinFactNeighborY="-3298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D7985CD-85D6-6F47-8DDF-2244DED73674}" type="pres">
      <dgm:prSet presAssocID="{F8DE0F31-65F8-E54E-BFB1-72D0E341BE85}" presName="item3" presStyleLbl="node1" presStyleIdx="2" presStyleCnt="3" custScaleX="122357" custScaleY="114020" custLinFactNeighborX="16489" custLinFactNeighborY="-3411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2CD1E8C-1D70-474D-816A-947A286198CD}" type="pres">
      <dgm:prSet presAssocID="{740AF783-D09A-0B49-8358-6B64898F9A13}" presName="funnel" presStyleLbl="trAlignAcc1" presStyleIdx="0" presStyleCnt="1" custScaleX="92641" custScaleY="93038"/>
      <dgm:spPr>
        <a:solidFill>
          <a:schemeClr val="lt2">
            <a:hueOff val="0"/>
            <a:satOff val="0"/>
            <a:lumOff val="0"/>
            <a:alpha val="16000"/>
          </a:schemeClr>
        </a:solidFill>
      </dgm:spPr>
    </dgm:pt>
  </dgm:ptLst>
  <dgm:cxnLst>
    <dgm:cxn modelId="{86AD6F2E-AE70-F24C-8690-A12F3FEA67A8}" type="presOf" srcId="{3EC26A6E-6C59-3D47-B8C2-E46FAD888338}" destId="{2D7985CD-85D6-6F47-8DDF-2244DED73674}" srcOrd="0" destOrd="0" presId="urn:microsoft.com/office/officeart/2005/8/layout/funnel1"/>
    <dgm:cxn modelId="{3CBFF426-EAA9-F84F-936F-87BF05352171}" srcId="{740AF783-D09A-0B49-8358-6B64898F9A13}" destId="{66C329A1-E459-2544-AAA9-FBCD5E115F41}" srcOrd="1" destOrd="0" parTransId="{0AF48B6F-F6F0-F04C-85A8-DAEBCB2551D0}" sibTransId="{3C2B01DE-3689-674B-A5A1-9FBF5B953DE8}"/>
    <dgm:cxn modelId="{38F6218B-A395-0A4B-87A0-A559C45D6712}" srcId="{740AF783-D09A-0B49-8358-6B64898F9A13}" destId="{3EC26A6E-6C59-3D47-B8C2-E46FAD888338}" srcOrd="0" destOrd="0" parTransId="{6995991E-D710-A740-BC3E-30B58DB5A20F}" sibTransId="{5C9EA395-0154-B34C-BC15-04670566244C}"/>
    <dgm:cxn modelId="{D8E7F287-7DE8-D94A-BEE9-4E5B34ED9E17}" type="presOf" srcId="{F8DE0F31-65F8-E54E-BFB1-72D0E341BE85}" destId="{7161E780-EA42-1A48-B2B1-3FB2073D0BD0}" srcOrd="0" destOrd="0" presId="urn:microsoft.com/office/officeart/2005/8/layout/funnel1"/>
    <dgm:cxn modelId="{3699A6D1-704E-3E46-BE82-2574F921CBC0}" srcId="{740AF783-D09A-0B49-8358-6B64898F9A13}" destId="{F8DE0F31-65F8-E54E-BFB1-72D0E341BE85}" srcOrd="3" destOrd="0" parTransId="{CEA58FB0-C8B4-024C-A04A-82421639D8D6}" sibTransId="{785B5154-AC59-ED4C-BE0F-8DBEB092DEBC}"/>
    <dgm:cxn modelId="{796DFA6C-7104-C349-B272-8322B03E4D2C}" type="presOf" srcId="{C1A54F2B-7F68-1046-943B-B8BE4B99DBFC}" destId="{DDBF683A-87A2-5C48-B6E6-664721A1FCB9}" srcOrd="0" destOrd="0" presId="urn:microsoft.com/office/officeart/2005/8/layout/funnel1"/>
    <dgm:cxn modelId="{A245930A-93D7-0145-A6F4-3F8DE8F8D66D}" type="presOf" srcId="{66C329A1-E459-2544-AAA9-FBCD5E115F41}" destId="{2F5EB79C-9A3A-8846-B97D-4E67C333389F}" srcOrd="0" destOrd="0" presId="urn:microsoft.com/office/officeart/2005/8/layout/funnel1"/>
    <dgm:cxn modelId="{59627244-9A24-104A-A5AB-AE36729DA948}" type="presOf" srcId="{740AF783-D09A-0B49-8358-6B64898F9A13}" destId="{404FDCA9-B61C-2840-AAE0-2854DAAC770B}" srcOrd="0" destOrd="0" presId="urn:microsoft.com/office/officeart/2005/8/layout/funnel1"/>
    <dgm:cxn modelId="{63E72F82-3AFE-3943-B673-1E9CC418EE43}" srcId="{740AF783-D09A-0B49-8358-6B64898F9A13}" destId="{C1A54F2B-7F68-1046-943B-B8BE4B99DBFC}" srcOrd="2" destOrd="0" parTransId="{45C71F70-9458-0D4E-8F41-41D86A1372A7}" sibTransId="{D9C7639C-CEC1-2F4D-8D30-1CD29E0574B2}"/>
    <dgm:cxn modelId="{8C981FCB-EFC4-824E-AAD5-4FBEAC2E7EC9}" type="presParOf" srcId="{404FDCA9-B61C-2840-AAE0-2854DAAC770B}" destId="{18B9C4B9-86AE-F44E-B94E-9D4956FF153F}" srcOrd="0" destOrd="0" presId="urn:microsoft.com/office/officeart/2005/8/layout/funnel1"/>
    <dgm:cxn modelId="{A3BD6F60-EDF6-6048-8BFE-A0BF9BC08F84}" type="presParOf" srcId="{404FDCA9-B61C-2840-AAE0-2854DAAC770B}" destId="{8872A3DF-757B-0741-BEC7-DDA970C1B67E}" srcOrd="1" destOrd="0" presId="urn:microsoft.com/office/officeart/2005/8/layout/funnel1"/>
    <dgm:cxn modelId="{F420C49D-684D-3D4B-8D87-24BC0991DABA}" type="presParOf" srcId="{404FDCA9-B61C-2840-AAE0-2854DAAC770B}" destId="{7161E780-EA42-1A48-B2B1-3FB2073D0BD0}" srcOrd="2" destOrd="0" presId="urn:microsoft.com/office/officeart/2005/8/layout/funnel1"/>
    <dgm:cxn modelId="{BC98F1F2-A4C0-CC40-A293-966289EB9930}" type="presParOf" srcId="{404FDCA9-B61C-2840-AAE0-2854DAAC770B}" destId="{DDBF683A-87A2-5C48-B6E6-664721A1FCB9}" srcOrd="3" destOrd="0" presId="urn:microsoft.com/office/officeart/2005/8/layout/funnel1"/>
    <dgm:cxn modelId="{ECADA624-97F6-174D-8531-4823286B73F6}" type="presParOf" srcId="{404FDCA9-B61C-2840-AAE0-2854DAAC770B}" destId="{2F5EB79C-9A3A-8846-B97D-4E67C333389F}" srcOrd="4" destOrd="0" presId="urn:microsoft.com/office/officeart/2005/8/layout/funnel1"/>
    <dgm:cxn modelId="{2566C155-1062-DE4A-B8F3-496445B5937D}" type="presParOf" srcId="{404FDCA9-B61C-2840-AAE0-2854DAAC770B}" destId="{2D7985CD-85D6-6F47-8DDF-2244DED73674}" srcOrd="5" destOrd="0" presId="urn:microsoft.com/office/officeart/2005/8/layout/funnel1"/>
    <dgm:cxn modelId="{09E2D6E7-C08B-7245-B9DA-7C9CF050D81D}" type="presParOf" srcId="{404FDCA9-B61C-2840-AAE0-2854DAAC770B}" destId="{62CD1E8C-1D70-474D-816A-947A286198C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B9C4B9-86AE-F44E-B94E-9D4956FF153F}">
      <dsp:nvSpPr>
        <dsp:cNvPr id="0" name=""/>
        <dsp:cNvSpPr/>
      </dsp:nvSpPr>
      <dsp:spPr>
        <a:xfrm>
          <a:off x="1024380" y="76404"/>
          <a:ext cx="2917082" cy="1013064"/>
        </a:xfrm>
        <a:prstGeom prst="ellipse">
          <a:avLst/>
        </a:prstGeom>
        <a:solidFill>
          <a:schemeClr val="dk2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72A3DF-757B-0741-BEC7-DDA970C1B67E}">
      <dsp:nvSpPr>
        <dsp:cNvPr id="0" name=""/>
        <dsp:cNvSpPr/>
      </dsp:nvSpPr>
      <dsp:spPr>
        <a:xfrm>
          <a:off x="2248792" y="2426651"/>
          <a:ext cx="565326" cy="361808"/>
        </a:xfrm>
        <a:prstGeom prst="down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61E780-EA42-1A48-B2B1-3FB2073D0BD0}">
      <dsp:nvSpPr>
        <dsp:cNvPr id="0" name=""/>
        <dsp:cNvSpPr/>
      </dsp:nvSpPr>
      <dsp:spPr>
        <a:xfrm>
          <a:off x="938107" y="2816120"/>
          <a:ext cx="3134981" cy="784389"/>
        </a:xfrm>
        <a:prstGeom prst="plaque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i="1" kern="1200" dirty="0" smtClean="0">
              <a:solidFill>
                <a:schemeClr val="tx1"/>
              </a:solidFill>
              <a:latin typeface="Perpetua"/>
              <a:cs typeface="Perpetua"/>
            </a:rPr>
            <a:t>FICHAS DE SEGURIDAD</a:t>
          </a:r>
          <a:endParaRPr lang="es-ES" sz="2000" b="1" i="1" kern="1200" dirty="0">
            <a:solidFill>
              <a:schemeClr val="tx1"/>
            </a:solidFill>
            <a:latin typeface="Perpetua"/>
            <a:cs typeface="Perpetua"/>
          </a:endParaRPr>
        </a:p>
      </dsp:txBody>
      <dsp:txXfrm>
        <a:off x="1030550" y="2908563"/>
        <a:ext cx="2950095" cy="599503"/>
      </dsp:txXfrm>
    </dsp:sp>
    <dsp:sp modelId="{DDBF683A-87A2-5C48-B6E6-664721A1FCB9}">
      <dsp:nvSpPr>
        <dsp:cNvPr id="0" name=""/>
        <dsp:cNvSpPr/>
      </dsp:nvSpPr>
      <dsp:spPr>
        <a:xfrm>
          <a:off x="1988638" y="1134078"/>
          <a:ext cx="1210175" cy="1084849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 smtClean="0"/>
            <a:t>MEJORAR SEGURIDAD</a:t>
          </a:r>
          <a:endParaRPr lang="es-ES" sz="1200" kern="1200" dirty="0"/>
        </a:p>
      </dsp:txBody>
      <dsp:txXfrm>
        <a:off x="2165864" y="1292950"/>
        <a:ext cx="855723" cy="767105"/>
      </dsp:txXfrm>
    </dsp:sp>
    <dsp:sp modelId="{2F5EB79C-9A3A-8846-B97D-4E67C333389F}">
      <dsp:nvSpPr>
        <dsp:cNvPr id="0" name=""/>
        <dsp:cNvSpPr/>
      </dsp:nvSpPr>
      <dsp:spPr>
        <a:xfrm>
          <a:off x="1148828" y="7963"/>
          <a:ext cx="1214978" cy="113904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kern="1200" dirty="0" smtClean="0"/>
            <a:t>DIFUSIÓN CULTURA PREVENTIVA</a:t>
          </a:r>
          <a:endParaRPr lang="es-ES" sz="1200" kern="1200" dirty="0"/>
        </a:p>
      </dsp:txBody>
      <dsp:txXfrm>
        <a:off x="1326757" y="174772"/>
        <a:ext cx="859120" cy="805428"/>
      </dsp:txXfrm>
    </dsp:sp>
    <dsp:sp modelId="{2D7985CD-85D6-6F47-8DDF-2244DED73674}">
      <dsp:nvSpPr>
        <dsp:cNvPr id="0" name=""/>
        <dsp:cNvSpPr/>
      </dsp:nvSpPr>
      <dsp:spPr>
        <a:xfrm>
          <a:off x="2451031" y="0"/>
          <a:ext cx="1245088" cy="1160252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RE</a:t>
          </a:r>
          <a:r>
            <a:rPr lang="es-ES" sz="1200" kern="1200" dirty="0" smtClean="0"/>
            <a:t>VISIÓN EVALUACIÓN RIESGOS</a:t>
          </a:r>
          <a:endParaRPr lang="es-ES" sz="1200" kern="1200" dirty="0"/>
        </a:p>
      </dsp:txBody>
      <dsp:txXfrm>
        <a:off x="2633370" y="169915"/>
        <a:ext cx="880410" cy="820422"/>
      </dsp:txXfrm>
    </dsp:sp>
    <dsp:sp modelId="{62CD1E8C-1D70-474D-816A-947A286198CD}">
      <dsp:nvSpPr>
        <dsp:cNvPr id="0" name=""/>
        <dsp:cNvSpPr/>
      </dsp:nvSpPr>
      <dsp:spPr>
        <a:xfrm>
          <a:off x="1021018" y="40194"/>
          <a:ext cx="2932852" cy="2356337"/>
        </a:xfrm>
        <a:prstGeom prst="funnel">
          <a:avLst/>
        </a:prstGeom>
        <a:solidFill>
          <a:schemeClr val="lt2">
            <a:hueOff val="0"/>
            <a:satOff val="0"/>
            <a:lumOff val="0"/>
            <a:alpha val="1600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CFF08-03B5-AF4B-9EB9-F229F57C9B63}" type="datetimeFigureOut">
              <a:rPr lang="es-ES" smtClean="0"/>
              <a:t>31/08/13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D916D7-FFDC-3A44-A063-0711614E12E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94139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3CA55E-6365-B142-ADEE-ADE27CBD22A9}" type="datetimeFigureOut">
              <a:rPr lang="es-ES" smtClean="0"/>
              <a:t>31/08/13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A9AC2-0BE8-ED4A-8FB9-743CEC2DF46C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15675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12627-E5F2-1645-9470-046B5EF2F98D}" type="datetime1">
              <a:rPr lang="es-ES" smtClean="0"/>
              <a:t>31/08/13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430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7A28-0527-0C4F-9FE7-AF02A02AEF2F}" type="datetime1">
              <a:rPr lang="es-ES" smtClean="0"/>
              <a:t>31/08/13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914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F204-9C6E-FF43-9B29-B3A8D2EE3505}" type="datetime1">
              <a:rPr lang="es-ES" smtClean="0"/>
              <a:t>31/08/13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373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3F6D-33E3-C24C-B485-935E64EA48BD}" type="datetime1">
              <a:rPr lang="es-ES" smtClean="0"/>
              <a:t>31/08/13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78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AF4EA-07D0-C74F-B120-7AA599D778DD}" type="datetime1">
              <a:rPr lang="es-ES" smtClean="0"/>
              <a:t>31/08/13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967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601E4-F304-704B-8122-6FF4411D925A}" type="datetime1">
              <a:rPr lang="es-ES" smtClean="0"/>
              <a:t>31/08/13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2760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09FE8-5E62-304C-B70E-842CB4842F2A}" type="datetime1">
              <a:rPr lang="es-ES" smtClean="0"/>
              <a:t>31/08/13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9949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2C24A-36D3-9F4A-9D3E-88B55DA4059E}" type="datetime1">
              <a:rPr lang="es-ES" smtClean="0"/>
              <a:t>31/08/13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9141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64BF2-F33A-E142-AFB5-3B3495C04234}" type="datetime1">
              <a:rPr lang="es-ES" smtClean="0"/>
              <a:t>31/08/13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9454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6FD3-9A09-2247-B108-25C4ADF2351B}" type="datetime1">
              <a:rPr lang="es-ES" smtClean="0"/>
              <a:t>31/08/13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0226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3EF9-E05C-9245-ADDF-F8B3164134CC}" type="datetime1">
              <a:rPr lang="es-ES" smtClean="0"/>
              <a:t>31/08/13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8506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79FDE-1EC9-F24E-9EBB-28E9310E96B6}" type="datetime1">
              <a:rPr lang="es-ES" smtClean="0"/>
              <a:t>31/08/13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D9A46-7424-B945-83A2-60926AADB1F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099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microsoft.com/office/2007/relationships/hdphoto" Target="../media/hdphoto10.wdp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7.png"/><Relationship Id="rId5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8.emf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microsoft.com/office/2007/relationships/hdphoto" Target="../media/hdphoto11.wdp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0.emf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microsoft.com/office/2007/relationships/hdphoto" Target="../media/hdphoto10.wdp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microsoft.com/office/2007/relationships/hdphoto" Target="../media/hdphoto12.wdp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4.emf"/><Relationship Id="rId7" Type="http://schemas.openxmlformats.org/officeDocument/2006/relationships/image" Target="../media/image45.png"/><Relationship Id="rId8" Type="http://schemas.microsoft.com/office/2007/relationships/hdphoto" Target="../media/hdphoto13.wdp"/><Relationship Id="rId9" Type="http://schemas.openxmlformats.org/officeDocument/2006/relationships/image" Target="../media/image46.png"/><Relationship Id="rId10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4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8.png"/><Relationship Id="rId5" Type="http://schemas.microsoft.com/office/2007/relationships/hdphoto" Target="../media/hdphoto15.wdp"/><Relationship Id="rId6" Type="http://schemas.openxmlformats.org/officeDocument/2006/relationships/image" Target="../media/image4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48.png"/><Relationship Id="rId5" Type="http://schemas.microsoft.com/office/2007/relationships/hdphoto" Target="../media/hdphoto1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1" Type="http://schemas.microsoft.com/office/2007/relationships/hdphoto" Target="../media/hdphoto1.wdp"/><Relationship Id="rId12" Type="http://schemas.openxmlformats.org/officeDocument/2006/relationships/image" Target="../media/image6.png"/><Relationship Id="rId13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image" Target="../media/image4.png"/><Relationship Id="rId10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emf"/><Relationship Id="rId12" Type="http://schemas.openxmlformats.org/officeDocument/2006/relationships/image" Target="../media/image14.emf"/><Relationship Id="rId13" Type="http://schemas.openxmlformats.org/officeDocument/2006/relationships/image" Target="../media/image15.png"/><Relationship Id="rId14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microsoft.com/office/2007/relationships/hdphoto" Target="../media/hdphoto3.wdp"/><Relationship Id="rId6" Type="http://schemas.openxmlformats.org/officeDocument/2006/relationships/image" Target="../media/image8.png"/><Relationship Id="rId7" Type="http://schemas.openxmlformats.org/officeDocument/2006/relationships/image" Target="../media/image9.jpeg"/><Relationship Id="rId8" Type="http://schemas.openxmlformats.org/officeDocument/2006/relationships/image" Target="../media/image10.png"/><Relationship Id="rId9" Type="http://schemas.openxmlformats.org/officeDocument/2006/relationships/image" Target="../media/image11.emf"/><Relationship Id="rId10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1" Type="http://schemas.microsoft.com/office/2007/relationships/hdphoto" Target="../media/hdphoto7.wdp"/><Relationship Id="rId12" Type="http://schemas.openxmlformats.org/officeDocument/2006/relationships/image" Target="../media/image21.jpeg"/><Relationship Id="rId13" Type="http://schemas.openxmlformats.org/officeDocument/2006/relationships/hyperlink" Target="http://www.google.com/imgres?q=LOGISTICA+ALMACENAMIENTO&amp;sa=X&amp;hl=en&amp;biw=1280&amp;bih=871&amp;tbm=isch&amp;tbnid=kMI9TvqE1BuCEM:&amp;imgrefurl=http://www.psi-sl.com/empresas-logistica.php&amp;docid=4_Q2F3V1KJGJBM&amp;imgurl=http://www.psi-sl.com/images/img-logistica.jpg&amp;w=320&amp;h=320&amp;ei=fOb4UamLDdGS7AafkIGIDQ&amp;zoom=1&amp;iact=hc&amp;vpx=846&amp;vpy=544&amp;dur=6797&amp;hovh=225&amp;hovw=225&amp;tx=107&amp;ty=158&amp;page=2&amp;tbnh=152&amp;tbnw=137&amp;start=31&amp;ndsp=39&amp;ved=1t:429,r:42,s:0,i:212" TargetMode="External"/><Relationship Id="rId14" Type="http://schemas.openxmlformats.org/officeDocument/2006/relationships/image" Target="../media/image22.jpeg"/><Relationship Id="rId15" Type="http://schemas.openxmlformats.org/officeDocument/2006/relationships/image" Target="../media/image23.emf"/><Relationship Id="rId16" Type="http://schemas.openxmlformats.org/officeDocument/2006/relationships/image" Target="../media/image24.png"/><Relationship Id="rId17" Type="http://schemas.microsoft.com/office/2007/relationships/hdphoto" Target="../media/hdphoto8.wdp"/><Relationship Id="rId18" Type="http://schemas.openxmlformats.org/officeDocument/2006/relationships/image" Target="../media/image25.png"/><Relationship Id="rId19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16.jpe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microsoft.com/office/2007/relationships/hdphoto" Target="../media/hdphoto5.wdp"/><Relationship Id="rId8" Type="http://schemas.microsoft.com/office/2007/relationships/hdphoto" Target="../media/hdphoto6.wdp"/><Relationship Id="rId9" Type="http://schemas.openxmlformats.org/officeDocument/2006/relationships/image" Target="../media/image19.png"/><Relationship Id="rId10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microsoft.com/office/2007/relationships/hdphoto" Target="../media/hdphoto10.wdp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27.png"/><Relationship Id="rId5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019034" y="248430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640811" y="1994541"/>
            <a:ext cx="7907384" cy="128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es-ES" sz="3600" b="1" baseline="30000" dirty="0" smtClean="0">
              <a:latin typeface="Perpetua"/>
              <a:cs typeface="Perpetua"/>
            </a:endParaRPr>
          </a:p>
          <a:p>
            <a:pPr>
              <a:lnSpc>
                <a:spcPct val="90000"/>
              </a:lnSpc>
            </a:pPr>
            <a:r>
              <a:rPr lang="es-ES" sz="3600" b="1" baseline="30000" dirty="0" smtClean="0">
                <a:latin typeface="Perpetua"/>
                <a:cs typeface="Perpetua"/>
              </a:rPr>
              <a:t>ESTUDIO </a:t>
            </a:r>
            <a:r>
              <a:rPr lang="es-ES" sz="3600" b="1" baseline="30000" dirty="0">
                <a:latin typeface="Perpetua"/>
                <a:cs typeface="Perpetua"/>
              </a:rPr>
              <a:t>DE MEJORAS DE SEGURIDAD </a:t>
            </a:r>
            <a:endParaRPr lang="es-ES" sz="3600" b="1" baseline="30000" dirty="0" smtClean="0">
              <a:latin typeface="Perpetua"/>
              <a:cs typeface="Perpetua"/>
            </a:endParaRPr>
          </a:p>
          <a:p>
            <a:pPr>
              <a:lnSpc>
                <a:spcPct val="50000"/>
              </a:lnSpc>
            </a:pPr>
            <a:endParaRPr lang="es-ES" sz="3600" b="1" baseline="30000" dirty="0" smtClean="0">
              <a:latin typeface="Perpetua"/>
              <a:cs typeface="Perpetua"/>
            </a:endParaRPr>
          </a:p>
          <a:p>
            <a:pPr>
              <a:lnSpc>
                <a:spcPct val="90000"/>
              </a:lnSpc>
            </a:pPr>
            <a:r>
              <a:rPr lang="es-ES" sz="3600" b="1" baseline="30000" dirty="0" smtClean="0">
                <a:latin typeface="Perpetua"/>
                <a:cs typeface="Perpetua"/>
              </a:rPr>
              <a:t>EN UNA LÍNEA DE PROCESADO Y ENCAPSULADO DE CAFÉ</a:t>
            </a:r>
            <a:endParaRPr lang="es-ES" sz="3600" b="1" dirty="0">
              <a:latin typeface="Perpetua"/>
              <a:cs typeface="Perpetua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518208" y="5153203"/>
            <a:ext cx="4168592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lnSpc>
                <a:spcPct val="90000"/>
              </a:lnSpc>
              <a:defRPr sz="3600" b="1" baseline="30000">
                <a:latin typeface="Perpetua"/>
                <a:cs typeface="Perpetua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400" dirty="0"/>
              <a:t>Autor: Rodrigo Benito Corral </a:t>
            </a:r>
          </a:p>
          <a:p>
            <a:pPr>
              <a:lnSpc>
                <a:spcPct val="100000"/>
              </a:lnSpc>
            </a:pPr>
            <a:r>
              <a:rPr lang="es-ES" sz="2400" i="1" dirty="0" smtClean="0"/>
              <a:t>	</a:t>
            </a:r>
            <a:r>
              <a:rPr lang="es-ES" sz="2000" i="1" dirty="0" smtClean="0"/>
              <a:t>Ingeniero </a:t>
            </a:r>
            <a:r>
              <a:rPr lang="es-ES" sz="2000" i="1" dirty="0"/>
              <a:t>Industrial, Ingeniero </a:t>
            </a:r>
            <a:r>
              <a:rPr lang="es-ES" sz="2000" i="1" dirty="0" smtClean="0"/>
              <a:t>Técnico Mecánico </a:t>
            </a:r>
            <a:r>
              <a:rPr lang="es-ES" sz="2000" i="1" dirty="0"/>
              <a:t>y </a:t>
            </a:r>
            <a:endParaRPr lang="es-ES" sz="2000" i="1" dirty="0" smtClean="0"/>
          </a:p>
          <a:p>
            <a:pPr>
              <a:lnSpc>
                <a:spcPct val="100000"/>
              </a:lnSpc>
            </a:pPr>
            <a:r>
              <a:rPr lang="es-ES" sz="2000" i="1" dirty="0" smtClean="0"/>
              <a:t>	Técnico </a:t>
            </a:r>
            <a:r>
              <a:rPr lang="es-ES" sz="2000" i="1" dirty="0"/>
              <a:t>Superior en </a:t>
            </a:r>
            <a:r>
              <a:rPr lang="es-ES" sz="2000" i="1" dirty="0" smtClean="0"/>
              <a:t>Prevención </a:t>
            </a:r>
            <a:r>
              <a:rPr lang="es-ES" sz="2000" i="1" dirty="0"/>
              <a:t>de Riesgos </a:t>
            </a:r>
            <a:r>
              <a:rPr lang="es-ES" sz="2000" i="1" dirty="0" smtClean="0"/>
              <a:t>Laborales</a:t>
            </a:r>
            <a:endParaRPr lang="es-ES" sz="2000" i="1" dirty="0"/>
          </a:p>
        </p:txBody>
      </p:sp>
      <p:sp>
        <p:nvSpPr>
          <p:cNvPr id="9" name="CuadroTexto 8"/>
          <p:cNvSpPr txBox="1"/>
          <p:nvPr/>
        </p:nvSpPr>
        <p:spPr>
          <a:xfrm>
            <a:off x="289523" y="921225"/>
            <a:ext cx="7828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i="1" dirty="0" smtClean="0">
                <a:solidFill>
                  <a:schemeClr val="accent4">
                    <a:lumMod val="75000"/>
                  </a:schemeClr>
                </a:solidFill>
                <a:latin typeface="Perpetua"/>
                <a:cs typeface="Perpetua"/>
              </a:rPr>
              <a:t>Máster en Prevención Riesgos Laborales, Calidad y Medioambiente</a:t>
            </a:r>
            <a:endParaRPr lang="es-ES" sz="2800" i="1" dirty="0">
              <a:solidFill>
                <a:schemeClr val="accent4">
                  <a:lumMod val="75000"/>
                </a:schemeClr>
              </a:solidFill>
              <a:latin typeface="Perpetua"/>
              <a:cs typeface="Perpetua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1181343" y="5153203"/>
            <a:ext cx="28679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lnSpc>
                <a:spcPct val="100000"/>
              </a:lnSpc>
              <a:defRPr sz="2400" b="1" baseline="30000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Tutor</a:t>
            </a:r>
            <a:r>
              <a:rPr lang="es-ES" dirty="0"/>
              <a:t>: Manuel San Juan Blanco </a:t>
            </a:r>
          </a:p>
        </p:txBody>
      </p:sp>
      <p:sp>
        <p:nvSpPr>
          <p:cNvPr id="12" name="Marcador de pie de página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PFM-Prevención de Riesgos Laborales</a:t>
            </a:r>
            <a:endParaRPr lang="es-ES" dirty="0"/>
          </a:p>
        </p:txBody>
      </p:sp>
      <p:sp>
        <p:nvSpPr>
          <p:cNvPr id="13" name="Marcador de número de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</a:t>
            </a:fld>
            <a:endParaRPr lang="es-ES"/>
          </a:p>
        </p:txBody>
      </p:sp>
      <p:cxnSp>
        <p:nvCxnSpPr>
          <p:cNvPr id="15" name="Conector recto 14"/>
          <p:cNvCxnSpPr/>
          <p:nvPr/>
        </p:nvCxnSpPr>
        <p:spPr>
          <a:xfrm>
            <a:off x="6019802" y="3386944"/>
            <a:ext cx="26499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Agrupar 20"/>
          <p:cNvGrpSpPr/>
          <p:nvPr/>
        </p:nvGrpSpPr>
        <p:grpSpPr>
          <a:xfrm>
            <a:off x="184413" y="165763"/>
            <a:ext cx="2178096" cy="1278683"/>
            <a:chOff x="640811" y="502442"/>
            <a:chExt cx="2178096" cy="1278683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19" name="Conector recto 18"/>
            <p:cNvCxnSpPr/>
            <p:nvPr/>
          </p:nvCxnSpPr>
          <p:spPr>
            <a:xfrm>
              <a:off x="640811" y="502443"/>
              <a:ext cx="0" cy="12786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riángulo rectángulo 25"/>
          <p:cNvSpPr/>
          <p:nvPr/>
        </p:nvSpPr>
        <p:spPr>
          <a:xfrm>
            <a:off x="7962366" y="1089561"/>
            <a:ext cx="255560" cy="236591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7348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10</a:t>
            </a:fld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4" y="1045976"/>
            <a:ext cx="8644511" cy="5310373"/>
          </a:xfrm>
          <a:prstGeom prst="rect">
            <a:avLst/>
          </a:prstGeom>
        </p:spPr>
      </p:pic>
      <p:grpSp>
        <p:nvGrpSpPr>
          <p:cNvPr id="12" name="Agrupar 11"/>
          <p:cNvGrpSpPr/>
          <p:nvPr/>
        </p:nvGrpSpPr>
        <p:grpSpPr>
          <a:xfrm>
            <a:off x="184415" y="165761"/>
            <a:ext cx="8719039" cy="952595"/>
            <a:chOff x="184413" y="165762"/>
            <a:chExt cx="8719039" cy="952594"/>
          </a:xfrm>
        </p:grpSpPr>
        <p:grpSp>
          <p:nvGrpSpPr>
            <p:cNvPr id="13" name="Agrupar 12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17" name="Imagen 16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8" name="Imagen 17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9" name="Conector recto 18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CuadroTexto 13"/>
            <p:cNvSpPr txBox="1"/>
            <p:nvPr/>
          </p:nvSpPr>
          <p:spPr>
            <a:xfrm>
              <a:off x="184413" y="617084"/>
              <a:ext cx="3998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Perpetua"/>
                  <a:cs typeface="Perpetua"/>
                </a:rPr>
                <a:t>3</a:t>
              </a:r>
              <a:r>
                <a:rPr lang="es-ES" b="1" dirty="0" smtClean="0">
                  <a:latin typeface="Perpetua"/>
                  <a:cs typeface="Perpetua"/>
                </a:rPr>
                <a:t>. Revisión de Evaluación de Riesgos</a:t>
              </a:r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4896911" y="629368"/>
              <a:ext cx="400654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73474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11</a:t>
            </a:fld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5" y="1289705"/>
            <a:ext cx="8754501" cy="5235655"/>
          </a:xfrm>
          <a:prstGeom prst="rect">
            <a:avLst/>
          </a:prstGeom>
        </p:spPr>
      </p:pic>
      <p:grpSp>
        <p:nvGrpSpPr>
          <p:cNvPr id="16" name="Agrupar 15"/>
          <p:cNvGrpSpPr/>
          <p:nvPr/>
        </p:nvGrpSpPr>
        <p:grpSpPr>
          <a:xfrm>
            <a:off x="184413" y="165762"/>
            <a:ext cx="6268666" cy="892039"/>
            <a:chOff x="184413" y="165762"/>
            <a:chExt cx="6268666" cy="892038"/>
          </a:xfrm>
        </p:grpSpPr>
        <p:grpSp>
          <p:nvGrpSpPr>
            <p:cNvPr id="17" name="Agrupar 16"/>
            <p:cNvGrpSpPr/>
            <p:nvPr/>
          </p:nvGrpSpPr>
          <p:grpSpPr>
            <a:xfrm>
              <a:off x="184413" y="373560"/>
              <a:ext cx="3998125" cy="684240"/>
              <a:chOff x="184413" y="373560"/>
              <a:chExt cx="3998125" cy="684240"/>
            </a:xfrm>
          </p:grpSpPr>
          <p:sp>
            <p:nvSpPr>
              <p:cNvPr id="23" name="CuadroTexto 22"/>
              <p:cNvSpPr txBox="1"/>
              <p:nvPr/>
            </p:nvSpPr>
            <p:spPr>
              <a:xfrm>
                <a:off x="184413" y="617085"/>
                <a:ext cx="399812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24" name="Imagen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18" name="Agrupar 17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20" name="Imagen 19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21" name="Imagen 20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22" name="Conector recto 21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CuadroTexto 18"/>
            <p:cNvSpPr txBox="1"/>
            <p:nvPr/>
          </p:nvSpPr>
          <p:spPr>
            <a:xfrm>
              <a:off x="3855147" y="592180"/>
              <a:ext cx="259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solidFill>
                    <a:srgbClr val="008000"/>
                  </a:solidFill>
                  <a:latin typeface="Perpetua"/>
                  <a:cs typeface="Perpetua"/>
                </a:rPr>
                <a:t> MEJORAS TÉCNICAS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408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12</a:t>
            </a:fld>
            <a:endParaRPr lang="es-ES"/>
          </a:p>
        </p:txBody>
      </p:sp>
      <p:grpSp>
        <p:nvGrpSpPr>
          <p:cNvPr id="6" name="Agrupar 5"/>
          <p:cNvGrpSpPr/>
          <p:nvPr/>
        </p:nvGrpSpPr>
        <p:grpSpPr>
          <a:xfrm>
            <a:off x="184413" y="165763"/>
            <a:ext cx="2178096" cy="880215"/>
            <a:chOff x="640811" y="502442"/>
            <a:chExt cx="2178096" cy="88021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9" name="Conector recto 8"/>
            <p:cNvCxnSpPr/>
            <p:nvPr/>
          </p:nvCxnSpPr>
          <p:spPr>
            <a:xfrm>
              <a:off x="640811" y="502443"/>
              <a:ext cx="0" cy="8802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uadroTexto 12"/>
          <p:cNvSpPr txBox="1"/>
          <p:nvPr/>
        </p:nvSpPr>
        <p:spPr>
          <a:xfrm>
            <a:off x="184415" y="617085"/>
            <a:ext cx="399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3. Revisión de Evaluación de Riesgos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439177" y="1357604"/>
            <a:ext cx="175265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Perpetua"/>
                <a:cs typeface="Perpetua"/>
              </a:rPr>
              <a:t>EMBOLSADO</a:t>
            </a:r>
            <a:endParaRPr lang="es-ES" b="1" dirty="0">
              <a:latin typeface="Perpetua"/>
              <a:cs typeface="Perpetua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4896912" y="629368"/>
            <a:ext cx="399371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tx2"/>
                </a:solidFill>
                <a:latin typeface="Perpetua"/>
                <a:cs typeface="Perpetua"/>
              </a:rPr>
              <a:t>RIESGOS DE LOS PUESTOS DE  TRABAJO </a:t>
            </a: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698" y="292801"/>
            <a:ext cx="825555" cy="82555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016344" y="17917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5"/>
          <a:srcRect b="13717"/>
          <a:stretch/>
        </p:blipFill>
        <p:spPr>
          <a:xfrm>
            <a:off x="613912" y="1791756"/>
            <a:ext cx="8073159" cy="274924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766663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13</a:t>
            </a:fld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35" y="1244286"/>
            <a:ext cx="8911402" cy="5112065"/>
          </a:xfrm>
          <a:prstGeom prst="rect">
            <a:avLst/>
          </a:prstGeom>
        </p:spPr>
      </p:pic>
      <p:grpSp>
        <p:nvGrpSpPr>
          <p:cNvPr id="13" name="Agrupar 12"/>
          <p:cNvGrpSpPr/>
          <p:nvPr/>
        </p:nvGrpSpPr>
        <p:grpSpPr>
          <a:xfrm>
            <a:off x="184413" y="165761"/>
            <a:ext cx="8647636" cy="952595"/>
            <a:chOff x="184413" y="165762"/>
            <a:chExt cx="8647636" cy="952594"/>
          </a:xfrm>
        </p:grpSpPr>
        <p:sp>
          <p:nvSpPr>
            <p:cNvPr id="14" name="CuadroTexto 13"/>
            <p:cNvSpPr txBox="1"/>
            <p:nvPr/>
          </p:nvSpPr>
          <p:spPr>
            <a:xfrm>
              <a:off x="4896911" y="629368"/>
              <a:ext cx="39351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  <p:grpSp>
          <p:nvGrpSpPr>
            <p:cNvPr id="16" name="Agrupar 15"/>
            <p:cNvGrpSpPr/>
            <p:nvPr/>
          </p:nvGrpSpPr>
          <p:grpSpPr>
            <a:xfrm>
              <a:off x="184413" y="165762"/>
              <a:ext cx="3998125" cy="880215"/>
              <a:chOff x="184413" y="165762"/>
              <a:chExt cx="3998125" cy="880215"/>
            </a:xfrm>
          </p:grpSpPr>
          <p:grpSp>
            <p:nvGrpSpPr>
              <p:cNvPr id="17" name="Agrupar 16"/>
              <p:cNvGrpSpPr/>
              <p:nvPr/>
            </p:nvGrpSpPr>
            <p:grpSpPr>
              <a:xfrm>
                <a:off x="184413" y="165762"/>
                <a:ext cx="2178096" cy="880215"/>
                <a:chOff x="640811" y="502442"/>
                <a:chExt cx="2178096" cy="880215"/>
              </a:xfrm>
            </p:grpSpPr>
            <p:pic>
              <p:nvPicPr>
                <p:cNvPr id="19" name="Imagen 18"/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186173" y="502442"/>
                  <a:ext cx="1632734" cy="412626"/>
                </a:xfrm>
                <a:prstGeom prst="rect">
                  <a:avLst/>
                </a:prstGeom>
              </p:spPr>
            </p:pic>
            <p:pic>
              <p:nvPicPr>
                <p:cNvPr id="20" name="Imagen 19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811" y="502443"/>
                  <a:ext cx="429497" cy="426418"/>
                </a:xfrm>
                <a:prstGeom prst="rect">
                  <a:avLst/>
                </a:prstGeom>
              </p:spPr>
            </p:pic>
            <p:cxnSp>
              <p:nvCxnSpPr>
                <p:cNvPr id="21" name="Conector recto 20"/>
                <p:cNvCxnSpPr/>
                <p:nvPr/>
              </p:nvCxnSpPr>
              <p:spPr>
                <a:xfrm>
                  <a:off x="640811" y="502443"/>
                  <a:ext cx="0" cy="88021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CuadroTexto 17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Perpetua"/>
                    <a:cs typeface="Perpetua"/>
                  </a:rPr>
                  <a:t>3</a:t>
                </a:r>
                <a:r>
                  <a:rPr lang="es-ES" b="1" dirty="0" smtClean="0">
                    <a:latin typeface="Perpetua"/>
                    <a:cs typeface="Perpetua"/>
                  </a:rPr>
                  <a:t>. Revisión de Evaluación de Riesgos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0671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14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pSp>
        <p:nvGrpSpPr>
          <p:cNvPr id="11" name="Agrupar 10"/>
          <p:cNvGrpSpPr/>
          <p:nvPr/>
        </p:nvGrpSpPr>
        <p:grpSpPr>
          <a:xfrm>
            <a:off x="184413" y="165763"/>
            <a:ext cx="2178096" cy="880215"/>
            <a:chOff x="640811" y="502442"/>
            <a:chExt cx="2178096" cy="880215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14" name="Conector recto 13"/>
            <p:cNvCxnSpPr/>
            <p:nvPr/>
          </p:nvCxnSpPr>
          <p:spPr>
            <a:xfrm>
              <a:off x="640811" y="502443"/>
              <a:ext cx="0" cy="8802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15" y="1154491"/>
            <a:ext cx="8981887" cy="5357187"/>
          </a:xfrm>
          <a:prstGeom prst="rect">
            <a:avLst/>
          </a:prstGeom>
        </p:spPr>
      </p:pic>
      <p:grpSp>
        <p:nvGrpSpPr>
          <p:cNvPr id="15" name="Agrupar 14"/>
          <p:cNvGrpSpPr/>
          <p:nvPr/>
        </p:nvGrpSpPr>
        <p:grpSpPr>
          <a:xfrm>
            <a:off x="184413" y="165761"/>
            <a:ext cx="8647636" cy="952595"/>
            <a:chOff x="184413" y="165762"/>
            <a:chExt cx="8647636" cy="952594"/>
          </a:xfrm>
        </p:grpSpPr>
        <p:sp>
          <p:nvSpPr>
            <p:cNvPr id="16" name="CuadroTexto 15"/>
            <p:cNvSpPr txBox="1"/>
            <p:nvPr/>
          </p:nvSpPr>
          <p:spPr>
            <a:xfrm>
              <a:off x="4896911" y="629368"/>
              <a:ext cx="393513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  <p:grpSp>
          <p:nvGrpSpPr>
            <p:cNvPr id="18" name="Agrupar 17"/>
            <p:cNvGrpSpPr/>
            <p:nvPr/>
          </p:nvGrpSpPr>
          <p:grpSpPr>
            <a:xfrm>
              <a:off x="184413" y="165762"/>
              <a:ext cx="3998125" cy="880215"/>
              <a:chOff x="184413" y="165762"/>
              <a:chExt cx="3998125" cy="880215"/>
            </a:xfrm>
          </p:grpSpPr>
          <p:grpSp>
            <p:nvGrpSpPr>
              <p:cNvPr id="19" name="Agrupar 18"/>
              <p:cNvGrpSpPr/>
              <p:nvPr/>
            </p:nvGrpSpPr>
            <p:grpSpPr>
              <a:xfrm>
                <a:off x="184413" y="165762"/>
                <a:ext cx="2178096" cy="880215"/>
                <a:chOff x="640811" y="502442"/>
                <a:chExt cx="2178096" cy="880215"/>
              </a:xfrm>
            </p:grpSpPr>
            <p:pic>
              <p:nvPicPr>
                <p:cNvPr id="21" name="Imagen 20"/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186173" y="502442"/>
                  <a:ext cx="1632734" cy="412626"/>
                </a:xfrm>
                <a:prstGeom prst="rect">
                  <a:avLst/>
                </a:prstGeom>
              </p:spPr>
            </p:pic>
            <p:pic>
              <p:nvPicPr>
                <p:cNvPr id="22" name="Imagen 21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811" y="502443"/>
                  <a:ext cx="429497" cy="426418"/>
                </a:xfrm>
                <a:prstGeom prst="rect">
                  <a:avLst/>
                </a:prstGeom>
              </p:spPr>
            </p:pic>
            <p:cxnSp>
              <p:nvCxnSpPr>
                <p:cNvPr id="23" name="Conector recto 22"/>
                <p:cNvCxnSpPr/>
                <p:nvPr/>
              </p:nvCxnSpPr>
              <p:spPr>
                <a:xfrm>
                  <a:off x="640811" y="502443"/>
                  <a:ext cx="0" cy="88021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CuadroTexto 19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3. Revisión de Evaluación de Riesgos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2713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15</a:t>
            </a:fld>
            <a:endParaRPr lang="es-E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9609" y="961512"/>
            <a:ext cx="8866409" cy="5547767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pSp>
        <p:nvGrpSpPr>
          <p:cNvPr id="24" name="Agrupar 23"/>
          <p:cNvGrpSpPr/>
          <p:nvPr/>
        </p:nvGrpSpPr>
        <p:grpSpPr>
          <a:xfrm>
            <a:off x="184413" y="165762"/>
            <a:ext cx="6596057" cy="892039"/>
            <a:chOff x="184413" y="165762"/>
            <a:chExt cx="6596057" cy="892038"/>
          </a:xfrm>
        </p:grpSpPr>
        <p:grpSp>
          <p:nvGrpSpPr>
            <p:cNvPr id="25" name="Agrupar 24"/>
            <p:cNvGrpSpPr/>
            <p:nvPr/>
          </p:nvGrpSpPr>
          <p:grpSpPr>
            <a:xfrm>
              <a:off x="184413" y="373560"/>
              <a:ext cx="3998125" cy="684240"/>
              <a:chOff x="184413" y="373560"/>
              <a:chExt cx="3998125" cy="684240"/>
            </a:xfrm>
          </p:grpSpPr>
          <p:sp>
            <p:nvSpPr>
              <p:cNvPr id="31" name="CuadroTexto 30"/>
              <p:cNvSpPr txBox="1"/>
              <p:nvPr/>
            </p:nvSpPr>
            <p:spPr>
              <a:xfrm>
                <a:off x="184413" y="617085"/>
                <a:ext cx="399812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32" name="Imagen 31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26" name="Agrupar 25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28" name="Imagen 27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29" name="Imagen 2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30" name="Conector recto 29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CuadroTexto 26"/>
            <p:cNvSpPr txBox="1"/>
            <p:nvPr/>
          </p:nvSpPr>
          <p:spPr>
            <a:xfrm>
              <a:off x="4182538" y="592180"/>
              <a:ext cx="259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solidFill>
                    <a:srgbClr val="008000"/>
                  </a:solidFill>
                  <a:latin typeface="Perpetua"/>
                  <a:cs typeface="Perpetua"/>
                </a:rPr>
                <a:t> MEJORAS TÉCNICAS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1902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16</a:t>
            </a:fld>
            <a:endParaRPr lang="es-ES"/>
          </a:p>
        </p:txBody>
      </p:sp>
      <p:grpSp>
        <p:nvGrpSpPr>
          <p:cNvPr id="6" name="Agrupar 5"/>
          <p:cNvGrpSpPr/>
          <p:nvPr/>
        </p:nvGrpSpPr>
        <p:grpSpPr>
          <a:xfrm>
            <a:off x="184413" y="165763"/>
            <a:ext cx="2178096" cy="880215"/>
            <a:chOff x="640811" y="502442"/>
            <a:chExt cx="2178096" cy="88021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9" name="Conector recto 8"/>
            <p:cNvCxnSpPr/>
            <p:nvPr/>
          </p:nvCxnSpPr>
          <p:spPr>
            <a:xfrm>
              <a:off x="640811" y="502443"/>
              <a:ext cx="0" cy="8802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uadroTexto 12"/>
          <p:cNvSpPr txBox="1"/>
          <p:nvPr/>
        </p:nvSpPr>
        <p:spPr>
          <a:xfrm>
            <a:off x="184415" y="617085"/>
            <a:ext cx="399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3. Revisión de Evaluación de Riesgos</a:t>
            </a:r>
          </a:p>
        </p:txBody>
      </p:sp>
      <p:grpSp>
        <p:nvGrpSpPr>
          <p:cNvPr id="24" name="Agrupar 23"/>
          <p:cNvGrpSpPr/>
          <p:nvPr/>
        </p:nvGrpSpPr>
        <p:grpSpPr>
          <a:xfrm>
            <a:off x="292514" y="1222421"/>
            <a:ext cx="2069994" cy="761794"/>
            <a:chOff x="4483206" y="4915663"/>
            <a:chExt cx="2069994" cy="761795"/>
          </a:xfrm>
        </p:grpSpPr>
        <p:sp>
          <p:nvSpPr>
            <p:cNvPr id="21" name="CuadroTexto 20"/>
            <p:cNvSpPr txBox="1"/>
            <p:nvPr/>
          </p:nvSpPr>
          <p:spPr>
            <a:xfrm>
              <a:off x="4483207" y="4915663"/>
              <a:ext cx="2069993" cy="36933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>
                  <a:latin typeface="Perpetua"/>
                  <a:cs typeface="Perpetua"/>
                </a:rPr>
                <a:t>RETRACTILADO</a:t>
              </a:r>
              <a:endParaRPr lang="es-ES" b="1" dirty="0">
                <a:latin typeface="Perpetua"/>
                <a:cs typeface="Perpetua"/>
              </a:endParaRPr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4483206" y="5308126"/>
              <a:ext cx="2069993" cy="369332"/>
            </a:xfrm>
            <a:prstGeom prst="rect">
              <a:avLst/>
            </a:prstGeom>
            <a:noFill/>
            <a:ln>
              <a:solidFill>
                <a:srgbClr val="0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>
                  <a:latin typeface="Perpetua"/>
                  <a:cs typeface="Perpetua"/>
                </a:rPr>
                <a:t>ALMACENAJE</a:t>
              </a:r>
              <a:endParaRPr lang="es-ES" b="1" dirty="0">
                <a:latin typeface="Perpetua"/>
                <a:cs typeface="Perpetua"/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3016344" y="179175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4"/>
          <a:srcRect b="14209"/>
          <a:stretch/>
        </p:blipFill>
        <p:spPr>
          <a:xfrm>
            <a:off x="292514" y="2161087"/>
            <a:ext cx="8502388" cy="2668640"/>
          </a:xfrm>
          <a:prstGeom prst="rect">
            <a:avLst/>
          </a:prstGeom>
          <a:solidFill>
            <a:srgbClr val="FFFFFF"/>
          </a:solidFill>
        </p:spPr>
      </p:pic>
      <p:grpSp>
        <p:nvGrpSpPr>
          <p:cNvPr id="3" name="Agrupar 2"/>
          <p:cNvGrpSpPr/>
          <p:nvPr/>
        </p:nvGrpSpPr>
        <p:grpSpPr>
          <a:xfrm>
            <a:off x="184415" y="165761"/>
            <a:ext cx="8502387" cy="952595"/>
            <a:chOff x="184413" y="165762"/>
            <a:chExt cx="8502387" cy="952594"/>
          </a:xfrm>
        </p:grpSpPr>
        <p:sp>
          <p:nvSpPr>
            <p:cNvPr id="25" name="CuadroTexto 24"/>
            <p:cNvSpPr txBox="1"/>
            <p:nvPr/>
          </p:nvSpPr>
          <p:spPr>
            <a:xfrm>
              <a:off x="4896911" y="629368"/>
              <a:ext cx="378988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  <a:endParaRPr lang="es-ES" sz="1600" b="1" dirty="0">
                <a:solidFill>
                  <a:schemeClr val="tx2"/>
                </a:solidFill>
                <a:latin typeface="Perpetua"/>
                <a:cs typeface="Perpetua"/>
              </a:endParaRPr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  <p:grpSp>
          <p:nvGrpSpPr>
            <p:cNvPr id="16" name="Agrupar 15"/>
            <p:cNvGrpSpPr/>
            <p:nvPr/>
          </p:nvGrpSpPr>
          <p:grpSpPr>
            <a:xfrm>
              <a:off x="184413" y="165762"/>
              <a:ext cx="3998125" cy="880215"/>
              <a:chOff x="184413" y="165762"/>
              <a:chExt cx="3998125" cy="880215"/>
            </a:xfrm>
          </p:grpSpPr>
          <p:grpSp>
            <p:nvGrpSpPr>
              <p:cNvPr id="18" name="Agrupar 17"/>
              <p:cNvGrpSpPr/>
              <p:nvPr/>
            </p:nvGrpSpPr>
            <p:grpSpPr>
              <a:xfrm>
                <a:off x="184413" y="165762"/>
                <a:ext cx="2178096" cy="880215"/>
                <a:chOff x="640811" y="502442"/>
                <a:chExt cx="2178096" cy="880215"/>
              </a:xfrm>
            </p:grpSpPr>
            <p:pic>
              <p:nvPicPr>
                <p:cNvPr id="20" name="Imagen 19"/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186173" y="502442"/>
                  <a:ext cx="1632734" cy="412626"/>
                </a:xfrm>
                <a:prstGeom prst="rect">
                  <a:avLst/>
                </a:prstGeom>
              </p:spPr>
            </p:pic>
            <p:pic>
              <p:nvPicPr>
                <p:cNvPr id="23" name="Imagen 22"/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811" y="502443"/>
                  <a:ext cx="429497" cy="426418"/>
                </a:xfrm>
                <a:prstGeom prst="rect">
                  <a:avLst/>
                </a:prstGeom>
              </p:spPr>
            </p:pic>
            <p:cxnSp>
              <p:nvCxnSpPr>
                <p:cNvPr id="26" name="Conector recto 25"/>
                <p:cNvCxnSpPr/>
                <p:nvPr/>
              </p:nvCxnSpPr>
              <p:spPr>
                <a:xfrm>
                  <a:off x="640811" y="502443"/>
                  <a:ext cx="0" cy="88021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CuadroTexto 18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Perpetua"/>
                    <a:cs typeface="Perpetua"/>
                  </a:rPr>
                  <a:t>3</a:t>
                </a:r>
                <a:r>
                  <a:rPr lang="es-ES" b="1" dirty="0" smtClean="0">
                    <a:latin typeface="Perpetua"/>
                    <a:cs typeface="Perpetua"/>
                  </a:rPr>
                  <a:t>. Revisión de Evaluación de Riesgos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1882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17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1180148"/>
            <a:ext cx="8862257" cy="5275153"/>
          </a:xfrm>
          <a:prstGeom prst="rect">
            <a:avLst/>
          </a:prstGeom>
        </p:spPr>
      </p:pic>
      <p:grpSp>
        <p:nvGrpSpPr>
          <p:cNvPr id="24" name="Agrupar 23"/>
          <p:cNvGrpSpPr/>
          <p:nvPr/>
        </p:nvGrpSpPr>
        <p:grpSpPr>
          <a:xfrm>
            <a:off x="184415" y="165761"/>
            <a:ext cx="8502387" cy="952595"/>
            <a:chOff x="184413" y="165762"/>
            <a:chExt cx="8502387" cy="952594"/>
          </a:xfrm>
        </p:grpSpPr>
        <p:sp>
          <p:nvSpPr>
            <p:cNvPr id="25" name="CuadroTexto 24"/>
            <p:cNvSpPr txBox="1"/>
            <p:nvPr/>
          </p:nvSpPr>
          <p:spPr>
            <a:xfrm>
              <a:off x="4896911" y="629368"/>
              <a:ext cx="3789889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  <a:endParaRPr lang="es-ES" sz="1600" b="1" dirty="0">
                <a:solidFill>
                  <a:schemeClr val="tx2"/>
                </a:solidFill>
                <a:latin typeface="Perpetua"/>
                <a:cs typeface="Perpetua"/>
              </a:endParaRPr>
            </a:p>
          </p:txBody>
        </p:sp>
        <p:pic>
          <p:nvPicPr>
            <p:cNvPr id="26" name="Imagen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  <p:grpSp>
          <p:nvGrpSpPr>
            <p:cNvPr id="27" name="Agrupar 26"/>
            <p:cNvGrpSpPr/>
            <p:nvPr/>
          </p:nvGrpSpPr>
          <p:grpSpPr>
            <a:xfrm>
              <a:off x="184413" y="165762"/>
              <a:ext cx="3998125" cy="880215"/>
              <a:chOff x="184413" y="165762"/>
              <a:chExt cx="3998125" cy="880215"/>
            </a:xfrm>
          </p:grpSpPr>
          <p:grpSp>
            <p:nvGrpSpPr>
              <p:cNvPr id="28" name="Agrupar 27"/>
              <p:cNvGrpSpPr/>
              <p:nvPr/>
            </p:nvGrpSpPr>
            <p:grpSpPr>
              <a:xfrm>
                <a:off x="184413" y="165762"/>
                <a:ext cx="2178096" cy="880215"/>
                <a:chOff x="640811" y="502442"/>
                <a:chExt cx="2178096" cy="880215"/>
              </a:xfrm>
            </p:grpSpPr>
            <p:pic>
              <p:nvPicPr>
                <p:cNvPr id="30" name="Imagen 29"/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186173" y="502442"/>
                  <a:ext cx="1632734" cy="412626"/>
                </a:xfrm>
                <a:prstGeom prst="rect">
                  <a:avLst/>
                </a:prstGeom>
              </p:spPr>
            </p:pic>
            <p:pic>
              <p:nvPicPr>
                <p:cNvPr id="31" name="Imagen 30"/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811" y="502443"/>
                  <a:ext cx="429497" cy="426418"/>
                </a:xfrm>
                <a:prstGeom prst="rect">
                  <a:avLst/>
                </a:prstGeom>
              </p:spPr>
            </p:pic>
            <p:cxnSp>
              <p:nvCxnSpPr>
                <p:cNvPr id="32" name="Conector recto 31"/>
                <p:cNvCxnSpPr/>
                <p:nvPr/>
              </p:nvCxnSpPr>
              <p:spPr>
                <a:xfrm>
                  <a:off x="640811" y="502443"/>
                  <a:ext cx="0" cy="88021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CuadroTexto 28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>
                    <a:latin typeface="Perpetua"/>
                    <a:cs typeface="Perpetua"/>
                  </a:rPr>
                  <a:t>3</a:t>
                </a:r>
                <a:r>
                  <a:rPr lang="es-ES" b="1" dirty="0" smtClean="0">
                    <a:latin typeface="Perpetua"/>
                    <a:cs typeface="Perpetua"/>
                  </a:rPr>
                  <a:t>. Revisión de Evaluación de Riesgos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0645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18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971549"/>
            <a:ext cx="9080500" cy="5384800"/>
          </a:xfrm>
          <a:prstGeom prst="rect">
            <a:avLst/>
          </a:prstGeom>
        </p:spPr>
      </p:pic>
      <p:grpSp>
        <p:nvGrpSpPr>
          <p:cNvPr id="16" name="Agrupar 15"/>
          <p:cNvGrpSpPr/>
          <p:nvPr/>
        </p:nvGrpSpPr>
        <p:grpSpPr>
          <a:xfrm>
            <a:off x="184413" y="165762"/>
            <a:ext cx="6704465" cy="892039"/>
            <a:chOff x="184413" y="165762"/>
            <a:chExt cx="6704465" cy="892038"/>
          </a:xfrm>
        </p:grpSpPr>
        <p:grpSp>
          <p:nvGrpSpPr>
            <p:cNvPr id="8" name="Agrupar 7"/>
            <p:cNvGrpSpPr/>
            <p:nvPr/>
          </p:nvGrpSpPr>
          <p:grpSpPr>
            <a:xfrm>
              <a:off x="184413" y="373560"/>
              <a:ext cx="3998125" cy="684240"/>
              <a:chOff x="184413" y="373560"/>
              <a:chExt cx="3998125" cy="684240"/>
            </a:xfrm>
          </p:grpSpPr>
          <p:sp>
            <p:nvSpPr>
              <p:cNvPr id="9" name="CuadroTexto 8"/>
              <p:cNvSpPr txBox="1"/>
              <p:nvPr/>
            </p:nvSpPr>
            <p:spPr>
              <a:xfrm>
                <a:off x="184413" y="617085"/>
                <a:ext cx="399812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10" name="Imagen 9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11" name="Agrupar 10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12" name="Imagen 11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4" name="Conector recto 13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CuadroTexto 14"/>
            <p:cNvSpPr txBox="1"/>
            <p:nvPr/>
          </p:nvSpPr>
          <p:spPr>
            <a:xfrm>
              <a:off x="4290946" y="602217"/>
              <a:ext cx="259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solidFill>
                    <a:srgbClr val="008000"/>
                  </a:solidFill>
                  <a:latin typeface="Perpetua"/>
                  <a:cs typeface="Perpetua"/>
                </a:rPr>
                <a:t> MEJORAS TÉCNICAS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2528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19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3" y="986417"/>
            <a:ext cx="8954770" cy="5542243"/>
          </a:xfrm>
          <a:prstGeom prst="rect">
            <a:avLst/>
          </a:prstGeom>
        </p:spPr>
      </p:pic>
      <p:grpSp>
        <p:nvGrpSpPr>
          <p:cNvPr id="15" name="Agrupar 14"/>
          <p:cNvGrpSpPr/>
          <p:nvPr/>
        </p:nvGrpSpPr>
        <p:grpSpPr>
          <a:xfrm>
            <a:off x="184413" y="165762"/>
            <a:ext cx="6268666" cy="892039"/>
            <a:chOff x="184413" y="165762"/>
            <a:chExt cx="6268666" cy="892038"/>
          </a:xfrm>
        </p:grpSpPr>
        <p:grpSp>
          <p:nvGrpSpPr>
            <p:cNvPr id="16" name="Agrupar 15"/>
            <p:cNvGrpSpPr/>
            <p:nvPr/>
          </p:nvGrpSpPr>
          <p:grpSpPr>
            <a:xfrm>
              <a:off x="184413" y="373560"/>
              <a:ext cx="3998125" cy="684240"/>
              <a:chOff x="184413" y="373560"/>
              <a:chExt cx="3998125" cy="684240"/>
            </a:xfrm>
          </p:grpSpPr>
          <p:sp>
            <p:nvSpPr>
              <p:cNvPr id="22" name="CuadroTexto 21"/>
              <p:cNvSpPr txBox="1"/>
              <p:nvPr/>
            </p:nvSpPr>
            <p:spPr>
              <a:xfrm>
                <a:off x="184413" y="617085"/>
                <a:ext cx="399812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23" name="Imagen 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17" name="Agrupar 16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19" name="Imagen 18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20" name="Imagen 19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21" name="Conector recto 20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uadroTexto 17"/>
            <p:cNvSpPr txBox="1"/>
            <p:nvPr/>
          </p:nvSpPr>
          <p:spPr>
            <a:xfrm>
              <a:off x="3855147" y="592180"/>
              <a:ext cx="259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solidFill>
                    <a:srgbClr val="008000"/>
                  </a:solidFill>
                  <a:latin typeface="Perpetua"/>
                  <a:cs typeface="Perpetua"/>
                </a:rPr>
                <a:t> MEJORAS TÉCNICAS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8938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</a:t>
            </a:fld>
            <a:endParaRPr lang="es-ES"/>
          </a:p>
        </p:txBody>
      </p:sp>
      <p:grpSp>
        <p:nvGrpSpPr>
          <p:cNvPr id="6" name="Agrupar 5"/>
          <p:cNvGrpSpPr/>
          <p:nvPr/>
        </p:nvGrpSpPr>
        <p:grpSpPr>
          <a:xfrm>
            <a:off x="184413" y="165763"/>
            <a:ext cx="2178096" cy="880215"/>
            <a:chOff x="640811" y="502442"/>
            <a:chExt cx="2178096" cy="88021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9" name="Conector recto 8"/>
            <p:cNvCxnSpPr/>
            <p:nvPr/>
          </p:nvCxnSpPr>
          <p:spPr>
            <a:xfrm>
              <a:off x="640811" y="502443"/>
              <a:ext cx="0" cy="8802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Agrupar 15"/>
          <p:cNvGrpSpPr/>
          <p:nvPr/>
        </p:nvGrpSpPr>
        <p:grpSpPr>
          <a:xfrm>
            <a:off x="589633" y="1587982"/>
            <a:ext cx="4177411" cy="2154438"/>
            <a:chOff x="1463075" y="1587981"/>
            <a:chExt cx="4177411" cy="2154438"/>
          </a:xfrm>
        </p:grpSpPr>
        <p:cxnSp>
          <p:nvCxnSpPr>
            <p:cNvPr id="12" name="Conector recto 11"/>
            <p:cNvCxnSpPr/>
            <p:nvPr/>
          </p:nvCxnSpPr>
          <p:spPr>
            <a:xfrm>
              <a:off x="1905689" y="2111267"/>
              <a:ext cx="0" cy="146248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uadroTexto 12"/>
            <p:cNvSpPr txBox="1"/>
            <p:nvPr/>
          </p:nvSpPr>
          <p:spPr>
            <a:xfrm>
              <a:off x="2005298" y="1988092"/>
              <a:ext cx="3635188" cy="1754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es-ES" dirty="0" smtClean="0">
                  <a:latin typeface="Perpetua"/>
                  <a:cs typeface="Perpetua"/>
                </a:rPr>
                <a:t>Objetivos del estudio</a:t>
              </a:r>
            </a:p>
            <a:p>
              <a:pPr marL="342900" indent="-342900">
                <a:buAutoNum type="arabicPeriod"/>
              </a:pPr>
              <a:r>
                <a:rPr lang="es-ES" dirty="0" smtClean="0">
                  <a:latin typeface="Perpetua"/>
                  <a:cs typeface="Perpetua"/>
                </a:rPr>
                <a:t>Descripción del Proceso productivo</a:t>
              </a:r>
            </a:p>
            <a:p>
              <a:pPr marL="342900" indent="-342900">
                <a:buAutoNum type="arabicPeriod"/>
              </a:pPr>
              <a:r>
                <a:rPr lang="es-ES" dirty="0" smtClean="0">
                  <a:latin typeface="Perpetua"/>
                  <a:cs typeface="Perpetua"/>
                </a:rPr>
                <a:t>Revisión de la Evaluación de Riesgos</a:t>
              </a:r>
            </a:p>
            <a:p>
              <a:pPr marL="342900" indent="-342900">
                <a:buAutoNum type="arabicPeriod"/>
              </a:pPr>
              <a:r>
                <a:rPr lang="es-ES" dirty="0" smtClean="0">
                  <a:latin typeface="Perpetua"/>
                  <a:cs typeface="Perpetua"/>
                </a:rPr>
                <a:t>Mejoras Propuestas</a:t>
              </a:r>
            </a:p>
            <a:p>
              <a:pPr marL="342900" indent="-342900">
                <a:buAutoNum type="arabicPeriod"/>
              </a:pPr>
              <a:r>
                <a:rPr lang="es-ES" dirty="0" smtClean="0">
                  <a:solidFill>
                    <a:srgbClr val="FF0000"/>
                  </a:solidFill>
                  <a:latin typeface="Perpetua"/>
                  <a:cs typeface="Perpetua"/>
                </a:rPr>
                <a:t>FICHAS SEGURDIDAD</a:t>
              </a:r>
            </a:p>
            <a:p>
              <a:pPr marL="342900" indent="-342900">
                <a:buAutoNum type="arabicPeriod"/>
              </a:pPr>
              <a:r>
                <a:rPr lang="es-ES" dirty="0" smtClean="0">
                  <a:latin typeface="Perpetua"/>
                  <a:cs typeface="Perpetua"/>
                </a:rPr>
                <a:t>Resultados obtenidos</a:t>
              </a:r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1463075" y="1587981"/>
              <a:ext cx="8852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>
                  <a:latin typeface="Perpetua"/>
                  <a:cs typeface="Perpetua"/>
                </a:rPr>
                <a:t>Índice</a:t>
              </a:r>
              <a:endParaRPr lang="es-ES" sz="2000" b="1" dirty="0">
                <a:latin typeface="Perpetua"/>
                <a:cs typeface="Perpetua"/>
              </a:endParaRPr>
            </a:p>
          </p:txBody>
        </p:sp>
      </p:grp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378" y="1856880"/>
            <a:ext cx="3683422" cy="196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293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20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184413" y="165763"/>
            <a:ext cx="7804255" cy="892037"/>
            <a:chOff x="184413" y="165763"/>
            <a:chExt cx="7804255" cy="892037"/>
          </a:xfrm>
        </p:grpSpPr>
        <p:grpSp>
          <p:nvGrpSpPr>
            <p:cNvPr id="8" name="Agrupar 7"/>
            <p:cNvGrpSpPr/>
            <p:nvPr/>
          </p:nvGrpSpPr>
          <p:grpSpPr>
            <a:xfrm>
              <a:off x="184415" y="373560"/>
              <a:ext cx="3998125" cy="684240"/>
              <a:chOff x="184413" y="373560"/>
              <a:chExt cx="3998125" cy="684240"/>
            </a:xfrm>
          </p:grpSpPr>
          <p:sp>
            <p:nvSpPr>
              <p:cNvPr id="9" name="CuadroTexto 8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10" name="Imagen 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11" name="Agrupar 10"/>
            <p:cNvGrpSpPr/>
            <p:nvPr/>
          </p:nvGrpSpPr>
          <p:grpSpPr>
            <a:xfrm>
              <a:off x="184413" y="165763"/>
              <a:ext cx="2178096" cy="880215"/>
              <a:chOff x="640811" y="502442"/>
              <a:chExt cx="2178096" cy="880215"/>
            </a:xfrm>
          </p:grpSpPr>
          <p:pic>
            <p:nvPicPr>
              <p:cNvPr id="12" name="Imagen 11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4" name="Conector recto 13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CuadroTexto 1"/>
            <p:cNvSpPr txBox="1"/>
            <p:nvPr/>
          </p:nvSpPr>
          <p:spPr>
            <a:xfrm>
              <a:off x="4002706" y="627995"/>
              <a:ext cx="39859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smtClean="0">
                  <a:solidFill>
                    <a:schemeClr val="accent1">
                      <a:lumMod val="75000"/>
                    </a:schemeClr>
                  </a:solidFill>
                  <a:latin typeface="Perpetua"/>
                  <a:cs typeface="Perpetua"/>
                </a:rPr>
                <a:t>EFECTIVIDAD CULTURA PREVENTIVA</a:t>
              </a:r>
              <a:endParaRPr lang="es-ES" b="1" dirty="0">
                <a:solidFill>
                  <a:schemeClr val="accent1">
                    <a:lumMod val="75000"/>
                  </a:schemeClr>
                </a:solidFill>
                <a:latin typeface="Perpetua"/>
                <a:cs typeface="Perpetua"/>
              </a:endParaRPr>
            </a:p>
          </p:txBody>
        </p:sp>
      </p:grpSp>
      <p:pic>
        <p:nvPicPr>
          <p:cNvPr id="15" name="Imagen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98163" y="1732683"/>
            <a:ext cx="3124200" cy="2175339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574662"/>
            <a:ext cx="2562758" cy="2562758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184415" y="1335747"/>
            <a:ext cx="2476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u="sng" dirty="0" smtClean="0">
                <a:latin typeface="Perpetua"/>
                <a:cs typeface="Perpetua"/>
              </a:rPr>
              <a:t>EVALUACIÓN RIESGOS</a:t>
            </a:r>
            <a:endParaRPr lang="es-ES" b="1" u="sng" dirty="0">
              <a:latin typeface="Perpetua"/>
              <a:cs typeface="Perpetua"/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5255310" y="1320334"/>
            <a:ext cx="2595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u="sng" dirty="0" smtClean="0">
                <a:latin typeface="Perpetua"/>
                <a:cs typeface="Perpetua"/>
              </a:rPr>
              <a:t>FICHAS DE SEGURIDAD</a:t>
            </a:r>
            <a:endParaRPr lang="es-ES" b="1" u="sng" dirty="0">
              <a:latin typeface="Perpetua"/>
              <a:cs typeface="Perpetua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353425" y="3908022"/>
            <a:ext cx="246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En la estantería</a:t>
            </a:r>
            <a:endParaRPr lang="es-ES" b="1" dirty="0">
              <a:latin typeface="Perpetua"/>
              <a:cs typeface="Perpetua"/>
            </a:endParaRPr>
          </a:p>
        </p:txBody>
      </p:sp>
      <p:sp>
        <p:nvSpPr>
          <p:cNvPr id="21" name="CuadroTexto 20"/>
          <p:cNvSpPr txBox="1"/>
          <p:nvPr/>
        </p:nvSpPr>
        <p:spPr>
          <a:xfrm>
            <a:off x="353425" y="4432161"/>
            <a:ext cx="246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1000 Páginas…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353425" y="4953893"/>
            <a:ext cx="2467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Listados …poco visual</a:t>
            </a:r>
          </a:p>
        </p:txBody>
      </p:sp>
      <p:grpSp>
        <p:nvGrpSpPr>
          <p:cNvPr id="29" name="Agrupar 28"/>
          <p:cNvGrpSpPr/>
          <p:nvPr/>
        </p:nvGrpSpPr>
        <p:grpSpPr>
          <a:xfrm>
            <a:off x="5319664" y="3908021"/>
            <a:ext cx="3502574" cy="1415202"/>
            <a:chOff x="5131672" y="4432161"/>
            <a:chExt cx="3502574" cy="1415203"/>
          </a:xfrm>
        </p:grpSpPr>
        <p:sp>
          <p:nvSpPr>
            <p:cNvPr id="23" name="CuadroTexto 22"/>
            <p:cNvSpPr txBox="1"/>
            <p:nvPr/>
          </p:nvSpPr>
          <p:spPr>
            <a:xfrm>
              <a:off x="5131673" y="4956300"/>
              <a:ext cx="2467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latin typeface="Perpetua"/>
                  <a:cs typeface="Perpetua"/>
                </a:rPr>
                <a:t>1 ó 2 Hojas máximo</a:t>
              </a:r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5131673" y="4432161"/>
              <a:ext cx="24670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latin typeface="Perpetua"/>
                  <a:cs typeface="Perpetua"/>
                </a:rPr>
                <a:t>En el Puesto de trabajo</a:t>
              </a:r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5131672" y="5478032"/>
              <a:ext cx="35025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latin typeface="Perpetua"/>
                  <a:cs typeface="Perpetua"/>
                </a:rPr>
                <a:t>Foto del riesgo y pautas actuación </a:t>
              </a:r>
            </a:p>
          </p:txBody>
        </p:sp>
      </p:grpSp>
      <p:sp>
        <p:nvSpPr>
          <p:cNvPr id="27" name="Flecha abajo 26"/>
          <p:cNvSpPr/>
          <p:nvPr/>
        </p:nvSpPr>
        <p:spPr>
          <a:xfrm>
            <a:off x="3041915" y="3397907"/>
            <a:ext cx="318215" cy="881171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lecha abajo 27"/>
          <p:cNvSpPr/>
          <p:nvPr/>
        </p:nvSpPr>
        <p:spPr>
          <a:xfrm rot="10800000">
            <a:off x="4659862" y="1621497"/>
            <a:ext cx="318215" cy="881171"/>
          </a:xfrm>
          <a:prstGeom prst="downArrow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2" name="Imagen 3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5417" r="97917">
                        <a14:foregroundMark x1="84583" y1="23889" x2="85417" y2="76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344" y="5107680"/>
            <a:ext cx="2005939" cy="150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29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21</a:t>
            </a:fld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184413" y="165763"/>
            <a:ext cx="7804255" cy="892037"/>
            <a:chOff x="184413" y="165763"/>
            <a:chExt cx="7804255" cy="892037"/>
          </a:xfrm>
        </p:grpSpPr>
        <p:grpSp>
          <p:nvGrpSpPr>
            <p:cNvPr id="8" name="Agrupar 7"/>
            <p:cNvGrpSpPr/>
            <p:nvPr/>
          </p:nvGrpSpPr>
          <p:grpSpPr>
            <a:xfrm>
              <a:off x="184415" y="373560"/>
              <a:ext cx="3998125" cy="684240"/>
              <a:chOff x="184413" y="373560"/>
              <a:chExt cx="3998125" cy="684240"/>
            </a:xfrm>
          </p:grpSpPr>
          <p:sp>
            <p:nvSpPr>
              <p:cNvPr id="14" name="CuadroTexto 13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15" name="Imagen 1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9" name="Agrupar 8"/>
            <p:cNvGrpSpPr/>
            <p:nvPr/>
          </p:nvGrpSpPr>
          <p:grpSpPr>
            <a:xfrm>
              <a:off x="184413" y="165763"/>
              <a:ext cx="2178096" cy="880215"/>
              <a:chOff x="640811" y="502442"/>
              <a:chExt cx="2178096" cy="880215"/>
            </a:xfrm>
          </p:grpSpPr>
          <p:pic>
            <p:nvPicPr>
              <p:cNvPr id="11" name="Imagen 10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2" name="Imagen 11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3" name="Conector recto 12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CuadroTexto 9"/>
            <p:cNvSpPr txBox="1"/>
            <p:nvPr/>
          </p:nvSpPr>
          <p:spPr>
            <a:xfrm>
              <a:off x="4002706" y="627995"/>
              <a:ext cx="39859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smtClean="0">
                  <a:solidFill>
                    <a:schemeClr val="accent1">
                      <a:lumMod val="75000"/>
                    </a:schemeClr>
                  </a:solidFill>
                  <a:latin typeface="Perpetua"/>
                  <a:cs typeface="Perpetua"/>
                </a:rPr>
                <a:t>EFECTIVIDAD CULTURA PREVENTIVA</a:t>
              </a:r>
              <a:endParaRPr lang="es-ES" b="1" dirty="0">
                <a:solidFill>
                  <a:schemeClr val="accent1">
                    <a:lumMod val="75000"/>
                  </a:schemeClr>
                </a:solidFill>
                <a:latin typeface="Perpetua"/>
                <a:cs typeface="Perpetua"/>
              </a:endParaRPr>
            </a:p>
          </p:txBody>
        </p:sp>
      </p:grp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/>
          <a:srcRect t="1" b="1034"/>
          <a:stretch/>
        </p:blipFill>
        <p:spPr>
          <a:xfrm>
            <a:off x="636488" y="1074253"/>
            <a:ext cx="7665345" cy="5282098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6"/>
          <a:srcRect l="868" t="7570" r="66314" b="47998"/>
          <a:stretch/>
        </p:blipFill>
        <p:spPr>
          <a:xfrm>
            <a:off x="2192413" y="1570778"/>
            <a:ext cx="5076293" cy="47855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18" name="Llamada con línea 1 (borde y barra de énfasis) 17"/>
          <p:cNvSpPr/>
          <p:nvPr/>
        </p:nvSpPr>
        <p:spPr>
          <a:xfrm>
            <a:off x="7751860" y="3339002"/>
            <a:ext cx="1099945" cy="703094"/>
          </a:xfrm>
          <a:prstGeom prst="accentBorderCallout1">
            <a:avLst>
              <a:gd name="adj1" fmla="val 47782"/>
              <a:gd name="adj2" fmla="val -16581"/>
              <a:gd name="adj3" fmla="val 85079"/>
              <a:gd name="adj4" fmla="val -100188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00"/>
                </a:solidFill>
                <a:latin typeface="Perpetua"/>
                <a:cs typeface="Perpetua"/>
              </a:rPr>
              <a:t>Tipo Riesgo</a:t>
            </a:r>
            <a:endParaRPr lang="es-ES" dirty="0">
              <a:solidFill>
                <a:srgbClr val="000000"/>
              </a:solidFill>
              <a:latin typeface="Perpetua"/>
              <a:cs typeface="Perpetua"/>
            </a:endParaRPr>
          </a:p>
        </p:txBody>
      </p:sp>
      <p:sp>
        <p:nvSpPr>
          <p:cNvPr id="19" name="Llamada con línea 1 (borde y barra de énfasis) 18"/>
          <p:cNvSpPr/>
          <p:nvPr/>
        </p:nvSpPr>
        <p:spPr>
          <a:xfrm>
            <a:off x="351528" y="1219231"/>
            <a:ext cx="1099945" cy="703094"/>
          </a:xfrm>
          <a:prstGeom prst="accentBorderCallout1">
            <a:avLst>
              <a:gd name="adj1" fmla="val 17137"/>
              <a:gd name="adj2" fmla="val 109193"/>
              <a:gd name="adj3" fmla="val 70564"/>
              <a:gd name="adj4" fmla="val 183317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00"/>
                </a:solidFill>
                <a:latin typeface="Perpetua"/>
                <a:cs typeface="Perpetua"/>
              </a:rPr>
              <a:t>Tipo Riesgo</a:t>
            </a:r>
            <a:endParaRPr lang="es-ES" dirty="0">
              <a:solidFill>
                <a:srgbClr val="000000"/>
              </a:solidFill>
              <a:latin typeface="Perpetua"/>
              <a:cs typeface="Perpetua"/>
            </a:endParaRPr>
          </a:p>
        </p:txBody>
      </p:sp>
      <p:sp>
        <p:nvSpPr>
          <p:cNvPr id="21" name="Llamada con línea 1 (borde y barra de énfasis) 20"/>
          <p:cNvSpPr/>
          <p:nvPr/>
        </p:nvSpPr>
        <p:spPr>
          <a:xfrm>
            <a:off x="334519" y="2806012"/>
            <a:ext cx="1275709" cy="703094"/>
          </a:xfrm>
          <a:prstGeom prst="accentBorderCallout1">
            <a:avLst>
              <a:gd name="adj1" fmla="val 17137"/>
              <a:gd name="adj2" fmla="val 109193"/>
              <a:gd name="adj3" fmla="val 70564"/>
              <a:gd name="adj4" fmla="val 183317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00"/>
                </a:solidFill>
                <a:latin typeface="Perpetua"/>
                <a:cs typeface="Perpetua"/>
              </a:rPr>
              <a:t>Descripción gráfica</a:t>
            </a:r>
            <a:endParaRPr lang="es-ES" dirty="0">
              <a:solidFill>
                <a:srgbClr val="000000"/>
              </a:solidFill>
              <a:latin typeface="Perpetua"/>
              <a:cs typeface="Perpetua"/>
            </a:endParaRPr>
          </a:p>
        </p:txBody>
      </p:sp>
      <p:sp>
        <p:nvSpPr>
          <p:cNvPr id="22" name="Llamada con línea 1 (borde y barra de énfasis) 21"/>
          <p:cNvSpPr/>
          <p:nvPr/>
        </p:nvSpPr>
        <p:spPr>
          <a:xfrm>
            <a:off x="486919" y="5017356"/>
            <a:ext cx="1099945" cy="703094"/>
          </a:xfrm>
          <a:prstGeom prst="accentBorderCallout1">
            <a:avLst>
              <a:gd name="adj1" fmla="val 17137"/>
              <a:gd name="adj2" fmla="val 109193"/>
              <a:gd name="adj3" fmla="val 70564"/>
              <a:gd name="adj4" fmla="val 183317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00"/>
                </a:solidFill>
                <a:latin typeface="Perpetua"/>
                <a:cs typeface="Perpetua"/>
              </a:rPr>
              <a:t>Pautas actuación</a:t>
            </a:r>
            <a:endParaRPr lang="es-ES" dirty="0">
              <a:solidFill>
                <a:srgbClr val="000000"/>
              </a:solidFill>
              <a:latin typeface="Perpetua"/>
              <a:cs typeface="Perpetua"/>
            </a:endParaRPr>
          </a:p>
        </p:txBody>
      </p:sp>
      <p:sp>
        <p:nvSpPr>
          <p:cNvPr id="23" name="Llamada con línea 1 (borde y barra de énfasis) 22"/>
          <p:cNvSpPr/>
          <p:nvPr/>
        </p:nvSpPr>
        <p:spPr>
          <a:xfrm>
            <a:off x="7586855" y="1813049"/>
            <a:ext cx="1258062" cy="703094"/>
          </a:xfrm>
          <a:prstGeom prst="accentBorderCallout1">
            <a:avLst>
              <a:gd name="adj1" fmla="val 59072"/>
              <a:gd name="adj2" fmla="val -10372"/>
              <a:gd name="adj3" fmla="val 109273"/>
              <a:gd name="adj4" fmla="val -72353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rgbClr val="000000"/>
                </a:solidFill>
                <a:latin typeface="Perpetua"/>
                <a:cs typeface="Perpetua"/>
              </a:rPr>
              <a:t>Descripción breve  </a:t>
            </a:r>
            <a:endParaRPr lang="es-ES" dirty="0">
              <a:solidFill>
                <a:srgbClr val="000000"/>
              </a:solidFill>
              <a:latin typeface="Perpetua"/>
              <a:cs typeface="Perpetua"/>
            </a:endParaRPr>
          </a:p>
        </p:txBody>
      </p:sp>
    </p:spTree>
    <p:extLst>
      <p:ext uri="{BB962C8B-B14F-4D97-AF65-F5344CB8AC3E}">
        <p14:creationId xmlns:p14="http://schemas.microsoft.com/office/powerpoint/2010/main" val="3118778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2965445" y="6173788"/>
            <a:ext cx="2895600" cy="365125"/>
          </a:xfrm>
        </p:spPr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22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184413" y="165763"/>
            <a:ext cx="7804255" cy="892037"/>
            <a:chOff x="184413" y="165763"/>
            <a:chExt cx="7804255" cy="892037"/>
          </a:xfrm>
        </p:grpSpPr>
        <p:grpSp>
          <p:nvGrpSpPr>
            <p:cNvPr id="8" name="Agrupar 7"/>
            <p:cNvGrpSpPr/>
            <p:nvPr/>
          </p:nvGrpSpPr>
          <p:grpSpPr>
            <a:xfrm>
              <a:off x="184415" y="373560"/>
              <a:ext cx="3998125" cy="684240"/>
              <a:chOff x="184413" y="373560"/>
              <a:chExt cx="3998125" cy="684240"/>
            </a:xfrm>
          </p:grpSpPr>
          <p:sp>
            <p:nvSpPr>
              <p:cNvPr id="9" name="CuadroTexto 8"/>
              <p:cNvSpPr txBox="1"/>
              <p:nvPr/>
            </p:nvSpPr>
            <p:spPr>
              <a:xfrm>
                <a:off x="184413" y="617085"/>
                <a:ext cx="3998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10" name="Imagen 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11" name="Agrupar 10"/>
            <p:cNvGrpSpPr/>
            <p:nvPr/>
          </p:nvGrpSpPr>
          <p:grpSpPr>
            <a:xfrm>
              <a:off x="184413" y="165763"/>
              <a:ext cx="2178096" cy="880215"/>
              <a:chOff x="640811" y="502442"/>
              <a:chExt cx="2178096" cy="880215"/>
            </a:xfrm>
          </p:grpSpPr>
          <p:pic>
            <p:nvPicPr>
              <p:cNvPr id="12" name="Imagen 11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4" name="Conector recto 13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CuadroTexto 1"/>
            <p:cNvSpPr txBox="1"/>
            <p:nvPr/>
          </p:nvSpPr>
          <p:spPr>
            <a:xfrm>
              <a:off x="4002706" y="627995"/>
              <a:ext cx="39859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b="1" dirty="0" smtClean="0">
                  <a:solidFill>
                    <a:schemeClr val="accent1">
                      <a:lumMod val="75000"/>
                    </a:schemeClr>
                  </a:solidFill>
                  <a:latin typeface="Perpetua"/>
                  <a:cs typeface="Perpetua"/>
                </a:rPr>
                <a:t>EFECTIVIDAD CULTURA PREVENTIVA</a:t>
              </a:r>
              <a:endParaRPr lang="es-ES" b="1" dirty="0">
                <a:solidFill>
                  <a:schemeClr val="accent1">
                    <a:lumMod val="75000"/>
                  </a:schemeClr>
                </a:solidFill>
                <a:latin typeface="Perpetua"/>
                <a:cs typeface="Perpetua"/>
              </a:endParaRPr>
            </a:p>
          </p:txBody>
        </p:sp>
      </p:grpSp>
      <p:pic>
        <p:nvPicPr>
          <p:cNvPr id="30" name="Imagen 29"/>
          <p:cNvPicPr>
            <a:picLocks noChangeAspect="1"/>
          </p:cNvPicPr>
          <p:nvPr/>
        </p:nvPicPr>
        <p:blipFill rotWithShape="1">
          <a:blip r:embed="rId6"/>
          <a:srcRect l="32695" t="7431" b="46944"/>
          <a:stretch/>
        </p:blipFill>
        <p:spPr>
          <a:xfrm>
            <a:off x="184415" y="1519590"/>
            <a:ext cx="8751018" cy="3957738"/>
          </a:xfrm>
          <a:prstGeom prst="rect">
            <a:avLst/>
          </a:prstGeom>
        </p:spPr>
      </p:pic>
      <p:pic>
        <p:nvPicPr>
          <p:cNvPr id="32" name="Imagen 31"/>
          <p:cNvPicPr>
            <a:picLocks noChangeAspect="1"/>
          </p:cNvPicPr>
          <p:nvPr/>
        </p:nvPicPr>
        <p:blipFill rotWithShape="1">
          <a:blip r:embed="rId6"/>
          <a:srcRect l="117" t="51928" r="32578" b="87"/>
          <a:stretch/>
        </p:blipFill>
        <p:spPr>
          <a:xfrm>
            <a:off x="61269" y="1519590"/>
            <a:ext cx="8760969" cy="416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004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23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184413" y="165763"/>
            <a:ext cx="7311087" cy="880215"/>
            <a:chOff x="184413" y="165763"/>
            <a:chExt cx="4002959" cy="880215"/>
          </a:xfrm>
        </p:grpSpPr>
        <p:sp>
          <p:nvSpPr>
            <p:cNvPr id="9" name="CuadroTexto 8"/>
            <p:cNvSpPr txBox="1"/>
            <p:nvPr/>
          </p:nvSpPr>
          <p:spPr>
            <a:xfrm>
              <a:off x="184415" y="617085"/>
              <a:ext cx="14139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latin typeface="Perpetua"/>
                  <a:cs typeface="Perpetua"/>
                </a:rPr>
                <a:t>5. Resultados obtenidos</a:t>
              </a: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184413" y="165763"/>
              <a:ext cx="2178096" cy="880215"/>
              <a:chOff x="640811" y="502442"/>
              <a:chExt cx="2178096" cy="880215"/>
            </a:xfrm>
          </p:grpSpPr>
          <p:pic>
            <p:nvPicPr>
              <p:cNvPr id="12" name="Imagen 11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4" name="Conector recto 13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CuadroTexto 1"/>
            <p:cNvSpPr txBox="1"/>
            <p:nvPr/>
          </p:nvSpPr>
          <p:spPr>
            <a:xfrm>
              <a:off x="4002706" y="627995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s-ES" b="1" dirty="0">
                <a:solidFill>
                  <a:schemeClr val="accent1">
                    <a:lumMod val="75000"/>
                  </a:schemeClr>
                </a:solidFill>
                <a:latin typeface="Perpetua"/>
                <a:cs typeface="Perpetua"/>
              </a:endParaRPr>
            </a:p>
          </p:txBody>
        </p:sp>
      </p:grpSp>
      <p:sp>
        <p:nvSpPr>
          <p:cNvPr id="3" name="CuadroTexto 2"/>
          <p:cNvSpPr txBox="1"/>
          <p:nvPr/>
        </p:nvSpPr>
        <p:spPr>
          <a:xfrm>
            <a:off x="5737856" y="302784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8928" y="408096"/>
            <a:ext cx="771095" cy="578321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57" y="959126"/>
            <a:ext cx="8788219" cy="5556897"/>
          </a:xfrm>
          <a:prstGeom prst="rect">
            <a:avLst/>
          </a:prstGeom>
        </p:spPr>
      </p:pic>
      <p:sp>
        <p:nvSpPr>
          <p:cNvPr id="33" name="CuadroTexto 32"/>
          <p:cNvSpPr txBox="1"/>
          <p:nvPr/>
        </p:nvSpPr>
        <p:spPr>
          <a:xfrm>
            <a:off x="3970745" y="596465"/>
            <a:ext cx="2946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rgbClr val="008000"/>
                </a:solidFill>
                <a:latin typeface="Perpetua"/>
                <a:cs typeface="Perpetua"/>
              </a:rPr>
              <a:t>RESUMEN DE INTERVENCIÓN</a:t>
            </a:r>
          </a:p>
        </p:txBody>
      </p:sp>
    </p:spTree>
    <p:extLst>
      <p:ext uri="{BB962C8B-B14F-4D97-AF65-F5344CB8AC3E}">
        <p14:creationId xmlns:p14="http://schemas.microsoft.com/office/powerpoint/2010/main" val="2768161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24</a:t>
            </a:fld>
            <a:endParaRPr lang="es-ES"/>
          </a:p>
        </p:txBody>
      </p:sp>
      <p:sp>
        <p:nvSpPr>
          <p:cNvPr id="7" name="CuadroTexto 6"/>
          <p:cNvSpPr txBox="1"/>
          <p:nvPr/>
        </p:nvSpPr>
        <p:spPr>
          <a:xfrm>
            <a:off x="-782580" y="301450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184413" y="165763"/>
            <a:ext cx="7311087" cy="880215"/>
            <a:chOff x="184413" y="165763"/>
            <a:chExt cx="4002959" cy="880215"/>
          </a:xfrm>
        </p:grpSpPr>
        <p:sp>
          <p:nvSpPr>
            <p:cNvPr id="9" name="CuadroTexto 8"/>
            <p:cNvSpPr txBox="1"/>
            <p:nvPr/>
          </p:nvSpPr>
          <p:spPr>
            <a:xfrm>
              <a:off x="184415" y="617085"/>
              <a:ext cx="14139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latin typeface="Perpetua"/>
                  <a:cs typeface="Perpetua"/>
                </a:rPr>
                <a:t>5. Resultados obtenidos</a:t>
              </a: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184413" y="165763"/>
              <a:ext cx="2178096" cy="880215"/>
              <a:chOff x="640811" y="502442"/>
              <a:chExt cx="2178096" cy="880215"/>
            </a:xfrm>
          </p:grpSpPr>
          <p:pic>
            <p:nvPicPr>
              <p:cNvPr id="12" name="Imagen 11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13" name="Imagen 12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14" name="Conector recto 13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CuadroTexto 1"/>
            <p:cNvSpPr txBox="1"/>
            <p:nvPr/>
          </p:nvSpPr>
          <p:spPr>
            <a:xfrm>
              <a:off x="4002706" y="627995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s-ES" b="1" dirty="0">
                <a:solidFill>
                  <a:schemeClr val="accent1">
                    <a:lumMod val="75000"/>
                  </a:schemeClr>
                </a:solidFill>
                <a:latin typeface="Perpetua"/>
                <a:cs typeface="Perpetua"/>
              </a:endParaRPr>
            </a:p>
          </p:txBody>
        </p:sp>
      </p:grpSp>
      <p:sp>
        <p:nvSpPr>
          <p:cNvPr id="3" name="CuadroTexto 2"/>
          <p:cNvSpPr txBox="1"/>
          <p:nvPr/>
        </p:nvSpPr>
        <p:spPr>
          <a:xfrm>
            <a:off x="5737856" y="302784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8928" y="408096"/>
            <a:ext cx="771095" cy="578321"/>
          </a:xfrm>
          <a:prstGeom prst="rect">
            <a:avLst/>
          </a:prstGeom>
        </p:spPr>
      </p:pic>
      <p:sp>
        <p:nvSpPr>
          <p:cNvPr id="33" name="CuadroTexto 32"/>
          <p:cNvSpPr txBox="1"/>
          <p:nvPr/>
        </p:nvSpPr>
        <p:spPr>
          <a:xfrm>
            <a:off x="3970745" y="596465"/>
            <a:ext cx="23454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rgbClr val="008000"/>
                </a:solidFill>
                <a:latin typeface="Perpetua"/>
                <a:cs typeface="Perpetua"/>
              </a:rPr>
              <a:t>SITUACIÓN ACTUAL</a:t>
            </a:r>
          </a:p>
        </p:txBody>
      </p:sp>
    </p:spTree>
    <p:extLst>
      <p:ext uri="{BB962C8B-B14F-4D97-AF65-F5344CB8AC3E}">
        <p14:creationId xmlns:p14="http://schemas.microsoft.com/office/powerpoint/2010/main" val="1926155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019034" y="248430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640811" y="1994541"/>
            <a:ext cx="7907384" cy="1280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es-ES" sz="3600" b="1" baseline="30000" dirty="0" smtClean="0">
              <a:latin typeface="Perpetua"/>
              <a:cs typeface="Perpetua"/>
            </a:endParaRPr>
          </a:p>
          <a:p>
            <a:pPr>
              <a:lnSpc>
                <a:spcPct val="90000"/>
              </a:lnSpc>
            </a:pPr>
            <a:r>
              <a:rPr lang="es-ES" sz="3600" b="1" baseline="30000" dirty="0" smtClean="0">
                <a:latin typeface="Perpetua"/>
                <a:cs typeface="Perpetua"/>
              </a:rPr>
              <a:t>ESTUDIO </a:t>
            </a:r>
            <a:r>
              <a:rPr lang="es-ES" sz="3600" b="1" baseline="30000" dirty="0">
                <a:latin typeface="Perpetua"/>
                <a:cs typeface="Perpetua"/>
              </a:rPr>
              <a:t>DE MEJORAS DE SEGURIDAD </a:t>
            </a:r>
            <a:endParaRPr lang="es-ES" sz="3600" b="1" baseline="30000" dirty="0" smtClean="0">
              <a:latin typeface="Perpetua"/>
              <a:cs typeface="Perpetua"/>
            </a:endParaRPr>
          </a:p>
          <a:p>
            <a:pPr>
              <a:lnSpc>
                <a:spcPct val="50000"/>
              </a:lnSpc>
            </a:pPr>
            <a:endParaRPr lang="es-ES" sz="3600" b="1" baseline="30000" dirty="0" smtClean="0">
              <a:latin typeface="Perpetua"/>
              <a:cs typeface="Perpetua"/>
            </a:endParaRPr>
          </a:p>
          <a:p>
            <a:pPr>
              <a:lnSpc>
                <a:spcPct val="90000"/>
              </a:lnSpc>
            </a:pPr>
            <a:r>
              <a:rPr lang="es-ES" sz="3600" b="1" baseline="30000" dirty="0" smtClean="0">
                <a:latin typeface="Perpetua"/>
                <a:cs typeface="Perpetua"/>
              </a:rPr>
              <a:t>EN UNA LÍNEA DE PROCESADO Y ENCAPSULADO DE CAFÉ</a:t>
            </a:r>
            <a:endParaRPr lang="es-ES" sz="3600" b="1" dirty="0">
              <a:latin typeface="Perpetua"/>
              <a:cs typeface="Perpetua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518208" y="5153203"/>
            <a:ext cx="4168592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lnSpc>
                <a:spcPct val="90000"/>
              </a:lnSpc>
              <a:defRPr sz="3600" b="1" baseline="30000">
                <a:latin typeface="Perpetua"/>
                <a:cs typeface="Perpetua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400" dirty="0"/>
              <a:t>Autor: Rodrigo Benito Corral </a:t>
            </a:r>
          </a:p>
          <a:p>
            <a:pPr>
              <a:lnSpc>
                <a:spcPct val="100000"/>
              </a:lnSpc>
            </a:pPr>
            <a:r>
              <a:rPr lang="es-ES" sz="2400" i="1" dirty="0" smtClean="0"/>
              <a:t>	</a:t>
            </a:r>
            <a:r>
              <a:rPr lang="es-ES" sz="2000" i="1" dirty="0" smtClean="0"/>
              <a:t>Ingeniero </a:t>
            </a:r>
            <a:r>
              <a:rPr lang="es-ES" sz="2000" i="1" dirty="0"/>
              <a:t>Industrial, Ingeniero </a:t>
            </a:r>
            <a:r>
              <a:rPr lang="es-ES" sz="2000" i="1" dirty="0" smtClean="0"/>
              <a:t>Técnico Mecánico </a:t>
            </a:r>
            <a:r>
              <a:rPr lang="es-ES" sz="2000" i="1" dirty="0"/>
              <a:t>y </a:t>
            </a:r>
            <a:endParaRPr lang="es-ES" sz="2000" i="1" dirty="0" smtClean="0"/>
          </a:p>
          <a:p>
            <a:pPr>
              <a:lnSpc>
                <a:spcPct val="100000"/>
              </a:lnSpc>
            </a:pPr>
            <a:r>
              <a:rPr lang="es-ES" sz="2000" i="1" dirty="0" smtClean="0"/>
              <a:t>	Técnico </a:t>
            </a:r>
            <a:r>
              <a:rPr lang="es-ES" sz="2000" i="1" dirty="0"/>
              <a:t>Superior en </a:t>
            </a:r>
            <a:r>
              <a:rPr lang="es-ES" sz="2000" i="1" dirty="0" smtClean="0"/>
              <a:t>Prevención </a:t>
            </a:r>
            <a:r>
              <a:rPr lang="es-ES" sz="2000" i="1" dirty="0"/>
              <a:t>de Riesgos </a:t>
            </a:r>
            <a:r>
              <a:rPr lang="es-ES" sz="2000" i="1" dirty="0" smtClean="0"/>
              <a:t>Laborales</a:t>
            </a:r>
            <a:endParaRPr lang="es-ES" sz="2000" i="1" dirty="0"/>
          </a:p>
        </p:txBody>
      </p:sp>
      <p:sp>
        <p:nvSpPr>
          <p:cNvPr id="9" name="CuadroTexto 8"/>
          <p:cNvSpPr txBox="1"/>
          <p:nvPr/>
        </p:nvSpPr>
        <p:spPr>
          <a:xfrm>
            <a:off x="289523" y="921225"/>
            <a:ext cx="78283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i="1" dirty="0" smtClean="0">
                <a:solidFill>
                  <a:schemeClr val="accent4">
                    <a:lumMod val="75000"/>
                  </a:schemeClr>
                </a:solidFill>
                <a:latin typeface="Perpetua"/>
                <a:cs typeface="Perpetua"/>
              </a:rPr>
              <a:t>Máster en Prevención Riesgos Laborales, Calidad y Medioambiente</a:t>
            </a:r>
            <a:endParaRPr lang="es-ES" sz="2800" i="1" dirty="0">
              <a:solidFill>
                <a:schemeClr val="accent4">
                  <a:lumMod val="75000"/>
                </a:schemeClr>
              </a:solidFill>
              <a:latin typeface="Perpetua"/>
              <a:cs typeface="Perpetua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1181343" y="5153203"/>
            <a:ext cx="28679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lnSpc>
                <a:spcPct val="100000"/>
              </a:lnSpc>
              <a:defRPr sz="2400" b="1" baseline="30000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Tutor</a:t>
            </a:r>
            <a:r>
              <a:rPr lang="es-ES" dirty="0"/>
              <a:t>: Manuel San Juan Blanco </a:t>
            </a:r>
          </a:p>
        </p:txBody>
      </p:sp>
      <p:sp>
        <p:nvSpPr>
          <p:cNvPr id="12" name="Marcador de pie de página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PFM-Prevención de Riesgos Laborales</a:t>
            </a:r>
            <a:endParaRPr lang="es-ES" dirty="0"/>
          </a:p>
        </p:txBody>
      </p:sp>
      <p:sp>
        <p:nvSpPr>
          <p:cNvPr id="13" name="Marcador de número de diapositiva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25</a:t>
            </a:fld>
            <a:endParaRPr lang="es-ES"/>
          </a:p>
        </p:txBody>
      </p:sp>
      <p:cxnSp>
        <p:nvCxnSpPr>
          <p:cNvPr id="15" name="Conector recto 14"/>
          <p:cNvCxnSpPr/>
          <p:nvPr/>
        </p:nvCxnSpPr>
        <p:spPr>
          <a:xfrm>
            <a:off x="6019802" y="3386944"/>
            <a:ext cx="26499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Agrupar 20"/>
          <p:cNvGrpSpPr/>
          <p:nvPr/>
        </p:nvGrpSpPr>
        <p:grpSpPr>
          <a:xfrm>
            <a:off x="184413" y="165763"/>
            <a:ext cx="2178096" cy="1278683"/>
            <a:chOff x="640811" y="502442"/>
            <a:chExt cx="2178096" cy="1278683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19" name="Conector recto 18"/>
            <p:cNvCxnSpPr/>
            <p:nvPr/>
          </p:nvCxnSpPr>
          <p:spPr>
            <a:xfrm>
              <a:off x="640811" y="502443"/>
              <a:ext cx="0" cy="12786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riángulo rectángulo 25"/>
          <p:cNvSpPr/>
          <p:nvPr/>
        </p:nvSpPr>
        <p:spPr>
          <a:xfrm>
            <a:off x="7962366" y="1089561"/>
            <a:ext cx="255560" cy="236591"/>
          </a:xfrm>
          <a:prstGeom prst="rtTriangl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5132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3</a:t>
            </a:fld>
            <a:endParaRPr lang="es-ES"/>
          </a:p>
        </p:txBody>
      </p:sp>
      <p:grpSp>
        <p:nvGrpSpPr>
          <p:cNvPr id="6" name="Agrupar 5"/>
          <p:cNvGrpSpPr/>
          <p:nvPr/>
        </p:nvGrpSpPr>
        <p:grpSpPr>
          <a:xfrm>
            <a:off x="184413" y="165763"/>
            <a:ext cx="2178096" cy="915456"/>
            <a:chOff x="640811" y="502442"/>
            <a:chExt cx="2178096" cy="915456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9" name="Conector recto 8"/>
            <p:cNvCxnSpPr/>
            <p:nvPr/>
          </p:nvCxnSpPr>
          <p:spPr>
            <a:xfrm>
              <a:off x="640811" y="502443"/>
              <a:ext cx="0" cy="9154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uadroTexto 1"/>
          <p:cNvSpPr txBox="1"/>
          <p:nvPr/>
        </p:nvSpPr>
        <p:spPr>
          <a:xfrm>
            <a:off x="184413" y="711887"/>
            <a:ext cx="2464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1. Objetivos del estudio</a:t>
            </a:r>
            <a:endParaRPr lang="es-ES" b="1" dirty="0">
              <a:latin typeface="Perpetua"/>
              <a:cs typeface="Perpetua"/>
            </a:endParaRPr>
          </a:p>
        </p:txBody>
      </p:sp>
      <p:graphicFrame>
        <p:nvGraphicFramePr>
          <p:cNvPr id="19" name="Diagrama 18"/>
          <p:cNvGraphicFramePr/>
          <p:nvPr>
            <p:extLst>
              <p:ext uri="{D42A27DB-BD31-4B8C-83A1-F6EECF244321}">
                <p14:modId xmlns:p14="http://schemas.microsoft.com/office/powerpoint/2010/main" val="314787818"/>
              </p:ext>
            </p:extLst>
          </p:nvPr>
        </p:nvGraphicFramePr>
        <p:xfrm>
          <a:off x="4496351" y="1531611"/>
          <a:ext cx="4974889" cy="3618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8" name="Agrupar 27"/>
          <p:cNvGrpSpPr/>
          <p:nvPr/>
        </p:nvGrpSpPr>
        <p:grpSpPr>
          <a:xfrm>
            <a:off x="622189" y="1410196"/>
            <a:ext cx="1532772" cy="1436979"/>
            <a:chOff x="1359250" y="136971"/>
            <a:chExt cx="1532772" cy="1436979"/>
          </a:xfrm>
        </p:grpSpPr>
        <p:sp>
          <p:nvSpPr>
            <p:cNvPr id="29" name="Elipse 28"/>
            <p:cNvSpPr/>
            <p:nvPr/>
          </p:nvSpPr>
          <p:spPr>
            <a:xfrm>
              <a:off x="1359250" y="136971"/>
              <a:ext cx="1532772" cy="1436979"/>
            </a:xfrm>
            <a:prstGeom prst="ellipse">
              <a:avLst/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Elipse 4"/>
            <p:cNvSpPr/>
            <p:nvPr/>
          </p:nvSpPr>
          <p:spPr>
            <a:xfrm>
              <a:off x="1583719" y="347412"/>
              <a:ext cx="1083834" cy="10160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kern="1200" dirty="0" smtClean="0"/>
                <a:t>DIFUSIÓN CULTURA PREVENTIVA</a:t>
              </a:r>
              <a:endParaRPr lang="es-ES" sz="1400" kern="1200" dirty="0"/>
            </a:p>
          </p:txBody>
        </p:sp>
      </p:grpSp>
      <p:grpSp>
        <p:nvGrpSpPr>
          <p:cNvPr id="31" name="Agrupar 30"/>
          <p:cNvGrpSpPr/>
          <p:nvPr/>
        </p:nvGrpSpPr>
        <p:grpSpPr>
          <a:xfrm>
            <a:off x="613910" y="3070698"/>
            <a:ext cx="1570758" cy="1463732"/>
            <a:chOff x="3002062" y="0"/>
            <a:chExt cx="1570758" cy="1463732"/>
          </a:xfrm>
        </p:grpSpPr>
        <p:sp>
          <p:nvSpPr>
            <p:cNvPr id="32" name="Elipse 31"/>
            <p:cNvSpPr/>
            <p:nvPr/>
          </p:nvSpPr>
          <p:spPr>
            <a:xfrm>
              <a:off x="3002062" y="0"/>
              <a:ext cx="1570758" cy="1463732"/>
            </a:xfrm>
            <a:prstGeom prst="ellipse">
              <a:avLst/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Elipse 4"/>
            <p:cNvSpPr/>
            <p:nvPr/>
          </p:nvSpPr>
          <p:spPr>
            <a:xfrm>
              <a:off x="3232094" y="214359"/>
              <a:ext cx="1110694" cy="10350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kern="1200" dirty="0" smtClean="0"/>
                <a:t>REVISIÓN EVALUACIÓN RIESGOS</a:t>
              </a:r>
              <a:endParaRPr lang="es-ES" sz="1400" kern="1200" dirty="0"/>
            </a:p>
          </p:txBody>
        </p:sp>
      </p:grpSp>
      <p:grpSp>
        <p:nvGrpSpPr>
          <p:cNvPr id="16" name="Agrupar 15"/>
          <p:cNvGrpSpPr/>
          <p:nvPr/>
        </p:nvGrpSpPr>
        <p:grpSpPr>
          <a:xfrm>
            <a:off x="657956" y="4836653"/>
            <a:ext cx="1526713" cy="1368607"/>
            <a:chOff x="2418723" y="1557637"/>
            <a:chExt cx="1526713" cy="1368606"/>
          </a:xfrm>
        </p:grpSpPr>
        <p:sp>
          <p:nvSpPr>
            <p:cNvPr id="17" name="Elipse 16"/>
            <p:cNvSpPr/>
            <p:nvPr/>
          </p:nvSpPr>
          <p:spPr>
            <a:xfrm>
              <a:off x="2418723" y="1557637"/>
              <a:ext cx="1526713" cy="1368606"/>
            </a:xfrm>
            <a:prstGeom prst="ellipse">
              <a:avLst/>
            </a:pr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Elipse 4"/>
            <p:cNvSpPr/>
            <p:nvPr/>
          </p:nvSpPr>
          <p:spPr>
            <a:xfrm>
              <a:off x="2642305" y="1758065"/>
              <a:ext cx="1079549" cy="9677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400" kern="1200" dirty="0" smtClean="0"/>
                <a:t>MEJORAR SEGURIDAD</a:t>
              </a:r>
              <a:endParaRPr lang="es-ES" sz="1400" kern="1200" dirty="0"/>
            </a:p>
          </p:txBody>
        </p:sp>
      </p:grpSp>
      <p:grpSp>
        <p:nvGrpSpPr>
          <p:cNvPr id="23" name="Agrupar 22"/>
          <p:cNvGrpSpPr/>
          <p:nvPr/>
        </p:nvGrpSpPr>
        <p:grpSpPr>
          <a:xfrm>
            <a:off x="2960179" y="1990403"/>
            <a:ext cx="1793855" cy="2544027"/>
            <a:chOff x="2960177" y="1990402"/>
            <a:chExt cx="1793855" cy="2544027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60177" y="2740574"/>
              <a:ext cx="1793855" cy="1793855"/>
            </a:xfrm>
            <a:prstGeom prst="rect">
              <a:avLst/>
            </a:prstGeom>
          </p:spPr>
        </p:pic>
        <p:sp>
          <p:nvSpPr>
            <p:cNvPr id="22" name="CuadroTexto 21"/>
            <p:cNvSpPr txBox="1"/>
            <p:nvPr/>
          </p:nvSpPr>
          <p:spPr>
            <a:xfrm>
              <a:off x="2960177" y="1990402"/>
              <a:ext cx="179385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>
                  <a:latin typeface="Perpetua"/>
                  <a:cs typeface="Perpetua"/>
                </a:rPr>
                <a:t>TÉCNICO PREVENCIÓN</a:t>
              </a:r>
              <a:endParaRPr lang="es-ES" b="1" dirty="0">
                <a:latin typeface="Perpetua"/>
                <a:cs typeface="Perpetua"/>
              </a:endParaRPr>
            </a:p>
          </p:txBody>
        </p:sp>
      </p:grpSp>
      <p:pic>
        <p:nvPicPr>
          <p:cNvPr id="25" name="Imagen 24"/>
          <p:cNvPicPr>
            <a:picLocks noChangeAspect="1"/>
          </p:cNvPicPr>
          <p:nvPr/>
        </p:nvPicPr>
        <p:blipFill>
          <a:blip r:embed="rId10" cstate="screen">
            <a:duotone>
              <a:prstClr val="black"/>
              <a:srgbClr val="6BC72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400" b="99000" l="200" r="100000">
                        <a14:foregroundMark x1="70000" y1="71200" x2="30200" y2="32200"/>
                        <a14:foregroundMark x1="35200" y1="22200" x2="22200" y2="39200"/>
                        <a14:foregroundMark x1="68000" y1="25200" x2="59000" y2="47200"/>
                        <a14:foregroundMark x1="70000" y1="27200" x2="76000" y2="37200"/>
                        <a14:foregroundMark x1="32200" y1="77000" x2="45000" y2="56200"/>
                        <a14:foregroundMark x1="69000" y1="38200" x2="69000" y2="38200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6042" y="5160445"/>
            <a:ext cx="1044815" cy="104481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500" b="90000" l="2250" r="9541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9282" y="399133"/>
            <a:ext cx="853170" cy="85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36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8872A3DF-757B-0741-BEC7-DDA970C1B6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graphicEl>
                                              <a:dgm id="{8872A3DF-757B-0741-BEC7-DDA970C1B6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18B9C4B9-86AE-F44E-B94E-9D4956FF15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19">
                                            <p:graphicEl>
                                              <a:dgm id="{18B9C4B9-86AE-F44E-B94E-9D4956FF15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62CD1E8C-1D70-474D-816A-947A286198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" dur="500"/>
                                        <p:tgtEl>
                                          <p:spTgt spid="19">
                                            <p:graphicEl>
                                              <a:dgm id="{62CD1E8C-1D70-474D-816A-947A286198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2D7985CD-85D6-6F47-8DDF-2244DED736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graphicEl>
                                              <a:dgm id="{2D7985CD-85D6-6F47-8DDF-2244DED736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2F5EB79C-9A3A-8846-B97D-4E67C3333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19">
                                            <p:graphicEl>
                                              <a:dgm id="{2F5EB79C-9A3A-8846-B97D-4E67C33338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DDBF683A-87A2-5C48-B6E6-664721A1FC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"/>
                                        <p:tgtEl>
                                          <p:spTgt spid="19">
                                            <p:graphicEl>
                                              <a:dgm id="{DDBF683A-87A2-5C48-B6E6-664721A1FC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dgm id="{7161E780-EA42-1A48-B2B1-3FB2073D0B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500"/>
                                        <p:tgtEl>
                                          <p:spTgt spid="19">
                                            <p:graphicEl>
                                              <a:dgm id="{7161E780-EA42-1A48-B2B1-3FB2073D0B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4</a:t>
            </a:fld>
            <a:endParaRPr lang="es-ES"/>
          </a:p>
        </p:txBody>
      </p:sp>
      <p:grpSp>
        <p:nvGrpSpPr>
          <p:cNvPr id="6" name="Agrupar 5"/>
          <p:cNvGrpSpPr/>
          <p:nvPr/>
        </p:nvGrpSpPr>
        <p:grpSpPr>
          <a:xfrm>
            <a:off x="184413" y="165763"/>
            <a:ext cx="2178096" cy="880215"/>
            <a:chOff x="640811" y="502442"/>
            <a:chExt cx="2178096" cy="88021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9" name="Conector recto 8"/>
            <p:cNvCxnSpPr/>
            <p:nvPr/>
          </p:nvCxnSpPr>
          <p:spPr>
            <a:xfrm>
              <a:off x="640811" y="502443"/>
              <a:ext cx="0" cy="8802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uadroTexto 12"/>
          <p:cNvSpPr txBox="1"/>
          <p:nvPr/>
        </p:nvSpPr>
        <p:spPr>
          <a:xfrm>
            <a:off x="184415" y="617085"/>
            <a:ext cx="399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2. Descripción del Proceso productivo</a:t>
            </a:r>
          </a:p>
        </p:txBody>
      </p:sp>
      <p:grpSp>
        <p:nvGrpSpPr>
          <p:cNvPr id="11" name="Agrupar 10"/>
          <p:cNvGrpSpPr/>
          <p:nvPr/>
        </p:nvGrpSpPr>
        <p:grpSpPr>
          <a:xfrm>
            <a:off x="480007" y="1494087"/>
            <a:ext cx="1633474" cy="4608707"/>
            <a:chOff x="480007" y="1494087"/>
            <a:chExt cx="1633474" cy="4608706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7524" l="0" r="9445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0747" y="1494087"/>
              <a:ext cx="1632734" cy="1268299"/>
            </a:xfrm>
            <a:prstGeom prst="rect">
              <a:avLst/>
            </a:prstGeom>
          </p:spPr>
        </p:pic>
        <p:pic>
          <p:nvPicPr>
            <p:cNvPr id="17" name="Imagen 16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54" r="-2282"/>
            <a:stretch/>
          </p:blipFill>
          <p:spPr bwMode="auto">
            <a:xfrm>
              <a:off x="480007" y="3634760"/>
              <a:ext cx="1633474" cy="2468033"/>
            </a:xfrm>
            <a:prstGeom prst="rect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20" name="Agrupar 19"/>
          <p:cNvGrpSpPr/>
          <p:nvPr/>
        </p:nvGrpSpPr>
        <p:grpSpPr>
          <a:xfrm>
            <a:off x="2955014" y="1395709"/>
            <a:ext cx="2427525" cy="4608723"/>
            <a:chOff x="2955014" y="1395710"/>
            <a:chExt cx="2427525" cy="4608722"/>
          </a:xfrm>
        </p:grpSpPr>
        <p:pic>
          <p:nvPicPr>
            <p:cNvPr id="18" name="Imagen 17" descr="(IN) Ro:UNI :Máster:PFM:molino:tostador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5014" y="3634760"/>
              <a:ext cx="2427525" cy="2369672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</p:pic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45317" y="1395710"/>
              <a:ext cx="2237222" cy="1530536"/>
            </a:xfrm>
            <a:prstGeom prst="rect">
              <a:avLst/>
            </a:prstGeom>
          </p:spPr>
        </p:pic>
      </p:grpSp>
      <p:pic>
        <p:nvPicPr>
          <p:cNvPr id="21" name="Imagen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9265" y="3634760"/>
            <a:ext cx="2843685" cy="1895235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163" b="20682"/>
          <a:stretch/>
        </p:blipFill>
        <p:spPr>
          <a:xfrm>
            <a:off x="6194907" y="1359710"/>
            <a:ext cx="2333178" cy="1402677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613910" y="2926245"/>
            <a:ext cx="1571404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ES" sz="1500" b="1" i="1" dirty="0" smtClean="0">
                <a:latin typeface="Perpetua"/>
                <a:cs typeface="Perpetua"/>
              </a:rPr>
              <a:t>RECEPCIÓN </a:t>
            </a:r>
          </a:p>
          <a:p>
            <a:pPr algn="ctr"/>
            <a:r>
              <a:rPr lang="es-ES" sz="1500" b="1" i="1" dirty="0" smtClean="0">
                <a:latin typeface="Perpetua"/>
                <a:cs typeface="Perpetua"/>
              </a:rPr>
              <a:t>DE CAFÉ  VERDE</a:t>
            </a:r>
            <a:endParaRPr lang="es-ES" sz="1500" b="1" i="1" dirty="0">
              <a:latin typeface="Perpetua"/>
              <a:cs typeface="Perpetua"/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3676501" y="3043833"/>
            <a:ext cx="1012075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/>
              <a:t>TOSTADO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6194909" y="3062630"/>
            <a:ext cx="943509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MOLIDO </a:t>
            </a:r>
            <a:endParaRPr lang="es-ES" dirty="0"/>
          </a:p>
        </p:txBody>
      </p:sp>
      <p:grpSp>
        <p:nvGrpSpPr>
          <p:cNvPr id="26" name="Agrupar 25"/>
          <p:cNvGrpSpPr/>
          <p:nvPr/>
        </p:nvGrpSpPr>
        <p:grpSpPr>
          <a:xfrm>
            <a:off x="480007" y="3634761"/>
            <a:ext cx="8372941" cy="2468033"/>
            <a:chOff x="300783" y="3049884"/>
            <a:chExt cx="6911004" cy="2127963"/>
          </a:xfrm>
        </p:grpSpPr>
        <p:pic>
          <p:nvPicPr>
            <p:cNvPr id="27" name="Imagen 26"/>
            <p:cNvPicPr/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831" t="13688" r="4800" b="3860"/>
            <a:stretch/>
          </p:blipFill>
          <p:spPr bwMode="auto">
            <a:xfrm>
              <a:off x="1967322" y="3049885"/>
              <a:ext cx="5244465" cy="2127962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8" name="Imagen 27"/>
            <p:cNvPicPr/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" t="4472" r="76355"/>
            <a:stretch/>
          </p:blipFill>
          <p:spPr bwMode="auto">
            <a:xfrm>
              <a:off x="300783" y="3049884"/>
              <a:ext cx="1666539" cy="2127963"/>
            </a:xfrm>
            <a:prstGeom prst="rect">
              <a:avLst/>
            </a:prstGeom>
            <a:noFill/>
            <a:ln w="12700"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29" name="CuadroTexto 28"/>
          <p:cNvSpPr txBox="1"/>
          <p:nvPr/>
        </p:nvSpPr>
        <p:spPr>
          <a:xfrm>
            <a:off x="7789310" y="3062630"/>
            <a:ext cx="699208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SILOS</a:t>
            </a:r>
            <a:endParaRPr lang="es-ES" dirty="0"/>
          </a:p>
        </p:txBody>
      </p:sp>
      <p:sp>
        <p:nvSpPr>
          <p:cNvPr id="30" name="CuadroTexto 29"/>
          <p:cNvSpPr txBox="1"/>
          <p:nvPr/>
        </p:nvSpPr>
        <p:spPr>
          <a:xfrm>
            <a:off x="7552153" y="6004433"/>
            <a:ext cx="1134649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ENVASADO</a:t>
            </a:r>
            <a:endParaRPr lang="es-ES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419" b="89655" l="9677" r="8830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3313" y="287142"/>
            <a:ext cx="1037054" cy="848879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5030369" y="588725"/>
            <a:ext cx="1646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bg2">
                    <a:lumMod val="50000"/>
                  </a:schemeClr>
                </a:solidFill>
                <a:latin typeface="Perpetua"/>
                <a:cs typeface="Perpetua"/>
              </a:rPr>
              <a:t>FABRICACIÓN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Perpetua"/>
              <a:cs typeface="Perpetua"/>
            </a:endParaRPr>
          </a:p>
        </p:txBody>
      </p:sp>
    </p:spTree>
    <p:extLst>
      <p:ext uri="{BB962C8B-B14F-4D97-AF65-F5344CB8AC3E}">
        <p14:creationId xmlns:p14="http://schemas.microsoft.com/office/powerpoint/2010/main" val="2614454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5</a:t>
            </a:fld>
            <a:endParaRPr lang="es-ES"/>
          </a:p>
        </p:txBody>
      </p:sp>
      <p:grpSp>
        <p:nvGrpSpPr>
          <p:cNvPr id="6" name="Agrupar 5"/>
          <p:cNvGrpSpPr/>
          <p:nvPr/>
        </p:nvGrpSpPr>
        <p:grpSpPr>
          <a:xfrm>
            <a:off x="184413" y="165763"/>
            <a:ext cx="2178096" cy="880215"/>
            <a:chOff x="640811" y="502442"/>
            <a:chExt cx="2178096" cy="880215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86173" y="502442"/>
              <a:ext cx="1632734" cy="412626"/>
            </a:xfrm>
            <a:prstGeom prst="rect">
              <a:avLst/>
            </a:prstGeom>
          </p:spPr>
        </p:pic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11" y="502443"/>
              <a:ext cx="429497" cy="426418"/>
            </a:xfrm>
            <a:prstGeom prst="rect">
              <a:avLst/>
            </a:prstGeom>
          </p:spPr>
        </p:pic>
        <p:cxnSp>
          <p:nvCxnSpPr>
            <p:cNvPr id="9" name="Conector recto 8"/>
            <p:cNvCxnSpPr/>
            <p:nvPr/>
          </p:nvCxnSpPr>
          <p:spPr>
            <a:xfrm>
              <a:off x="640811" y="502443"/>
              <a:ext cx="0" cy="8802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CuadroTexto 12"/>
          <p:cNvSpPr txBox="1"/>
          <p:nvPr/>
        </p:nvSpPr>
        <p:spPr>
          <a:xfrm>
            <a:off x="184415" y="617085"/>
            <a:ext cx="399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>
                <a:latin typeface="Perpetua"/>
                <a:cs typeface="Perpetua"/>
              </a:rPr>
              <a:t>2. Descripción del Proceso productivo</a:t>
            </a:r>
          </a:p>
        </p:txBody>
      </p:sp>
      <p:pic>
        <p:nvPicPr>
          <p:cNvPr id="31" name="Imagen 30" descr="http://www.packaging-gateway.com/contractor_images/optima/5-CFL-Gesamtansicht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7235" y="1195405"/>
            <a:ext cx="3538557" cy="24206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Agrupar 11"/>
          <p:cNvGrpSpPr/>
          <p:nvPr/>
        </p:nvGrpSpPr>
        <p:grpSpPr>
          <a:xfrm>
            <a:off x="4851638" y="1337908"/>
            <a:ext cx="4145303" cy="2182987"/>
            <a:chOff x="4541497" y="1804145"/>
            <a:chExt cx="4145303" cy="2182987"/>
          </a:xfrm>
        </p:grpSpPr>
        <p:pic>
          <p:nvPicPr>
            <p:cNvPr id="35" name="Imagen 34"/>
            <p:cNvPicPr/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7289" r="15842"/>
            <a:stretch/>
          </p:blipFill>
          <p:spPr bwMode="auto">
            <a:xfrm flipH="1">
              <a:off x="4541497" y="1804145"/>
              <a:ext cx="4145303" cy="2182987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6" name="Imagen 35"/>
            <p:cNvPicPr/>
            <p:nvPr/>
          </p:nvPicPr>
          <p:blipFill rotWithShape="1">
            <a:blip r:embed="rId6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2482" b="96099" l="0" r="100000">
                          <a14:foregroundMark x1="78061" y1="5674" x2="78061" y2="5674"/>
                          <a14:foregroundMark x1="82143" y1="73759" x2="82143" y2="73759"/>
                          <a14:foregroundMark x1="24490" y1="92199" x2="24490" y2="92199"/>
                          <a14:foregroundMark x1="91837" y1="6383" x2="91837" y2="6383"/>
                          <a14:foregroundMark x1="65306" y1="7447" x2="65306" y2="7447"/>
                          <a14:foregroundMark x1="83673" y1="6738" x2="83673" y2="6738"/>
                          <a14:foregroundMark x1="87755" y1="8865" x2="97449" y2="11348"/>
                          <a14:backgroundMark x1="96429" y1="84043" x2="96429" y2="84043"/>
                          <a14:backgroundMark x1="7653" y1="80496" x2="7653" y2="8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465832" y="3328637"/>
              <a:ext cx="328746" cy="42989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7" name="Imagen 36"/>
            <p:cNvPicPr/>
            <p:nvPr/>
          </p:nvPicPr>
          <p:blipFill rotWithShape="1">
            <a:blip r:embed="rId6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82" b="96099" l="0" r="100000">
                          <a14:foregroundMark x1="78061" y1="5674" x2="78061" y2="5674"/>
                          <a14:foregroundMark x1="82143" y1="73759" x2="82143" y2="73759"/>
                          <a14:foregroundMark x1="24490" y1="92199" x2="24490" y2="92199"/>
                          <a14:foregroundMark x1="91837" y1="6383" x2="91837" y2="6383"/>
                          <a14:foregroundMark x1="65306" y1="7447" x2="65306" y2="7447"/>
                          <a14:foregroundMark x1="83673" y1="6738" x2="83673" y2="6738"/>
                          <a14:foregroundMark x1="87755" y1="8865" x2="97449" y2="11348"/>
                          <a14:backgroundMark x1="96429" y1="84043" x2="96429" y2="84043"/>
                          <a14:backgroundMark x1="7653" y1="80496" x2="7653" y2="804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122932" y="3557237"/>
              <a:ext cx="328746" cy="42989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4" name="Agrupar 13"/>
          <p:cNvGrpSpPr/>
          <p:nvPr/>
        </p:nvGrpSpPr>
        <p:grpSpPr>
          <a:xfrm>
            <a:off x="7808211" y="3091001"/>
            <a:ext cx="1188728" cy="630271"/>
            <a:chOff x="3804285" y="2899093"/>
            <a:chExt cx="1535430" cy="1059815"/>
          </a:xfrm>
        </p:grpSpPr>
        <p:pic>
          <p:nvPicPr>
            <p:cNvPr id="38" name="Imagen 37" descr="http://www.microselco.com/images/Optima-Box.jpg"/>
            <p:cNvPicPr/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804285" y="2899093"/>
              <a:ext cx="1535430" cy="105981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9" name="Imagen 38"/>
            <p:cNvPicPr/>
            <p:nvPr/>
          </p:nvPicPr>
          <p:blipFill rotWithShape="1">
            <a:blip r:embed="rId10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691" b="100000" l="0" r="100000">
                          <a14:foregroundMark x1="91617" y1="13008" x2="91617" y2="13008"/>
                          <a14:foregroundMark x1="76647" y1="17073" x2="76647" y2="17073"/>
                          <a14:foregroundMark x1="98204" y1="15447" x2="98204" y2="1544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50055" y="2988628"/>
              <a:ext cx="259715" cy="1905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40" name="Imagen 39" descr="http://images.kkeu.de/is/image/kke/M%C3%A1quina_de_retractilado_zoom--G00045203-01.jpg"/>
          <p:cNvPicPr/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7517" y="4258623"/>
            <a:ext cx="2257425" cy="19354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" name="Imagen 40" descr="http://t1.gstatic.com/images?q=tbn:ANd9GcT8IOQbipqQqvIej5EDqoiolb3WGJlQbpDIP4cqqfJSzvTqr4PFYQ">
            <a:hlinkClick r:id="rId13"/>
          </p:cNvPr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92" r="5507"/>
          <a:stretch/>
        </p:blipFill>
        <p:spPr bwMode="auto">
          <a:xfrm>
            <a:off x="184413" y="4258623"/>
            <a:ext cx="2178096" cy="19354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flipH="1">
            <a:off x="6924290" y="4050926"/>
            <a:ext cx="1283599" cy="224318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348" b="89840" l="10000" r="89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734" y="165763"/>
            <a:ext cx="1453660" cy="906115"/>
          </a:xfrm>
          <a:prstGeom prst="rect">
            <a:avLst/>
          </a:prstGeom>
        </p:spPr>
      </p:pic>
      <p:sp>
        <p:nvSpPr>
          <p:cNvPr id="42" name="CuadroTexto 41"/>
          <p:cNvSpPr txBox="1"/>
          <p:nvPr/>
        </p:nvSpPr>
        <p:spPr>
          <a:xfrm>
            <a:off x="5388200" y="578388"/>
            <a:ext cx="1314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chemeClr val="accent3">
                    <a:lumMod val="75000"/>
                  </a:schemeClr>
                </a:solidFill>
                <a:latin typeface="Perpetua"/>
                <a:cs typeface="Perpetua"/>
              </a:rPr>
              <a:t>ENVASADO</a:t>
            </a:r>
            <a:endParaRPr lang="es-ES" b="1" dirty="0">
              <a:solidFill>
                <a:schemeClr val="accent3">
                  <a:lumMod val="75000"/>
                </a:schemeClr>
              </a:solidFill>
              <a:latin typeface="Perpetua"/>
              <a:cs typeface="Perpetua"/>
            </a:endParaRPr>
          </a:p>
        </p:txBody>
      </p:sp>
      <p:sp>
        <p:nvSpPr>
          <p:cNvPr id="43" name="CuadroTexto 42"/>
          <p:cNvSpPr txBox="1"/>
          <p:nvPr/>
        </p:nvSpPr>
        <p:spPr>
          <a:xfrm>
            <a:off x="2137761" y="1315345"/>
            <a:ext cx="1506502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ENCAPSULADO</a:t>
            </a:r>
            <a:endParaRPr lang="es-ES" dirty="0"/>
          </a:p>
        </p:txBody>
      </p:sp>
      <p:sp>
        <p:nvSpPr>
          <p:cNvPr id="44" name="CuadroTexto 43"/>
          <p:cNvSpPr txBox="1"/>
          <p:nvPr/>
        </p:nvSpPr>
        <p:spPr>
          <a:xfrm>
            <a:off x="5002696" y="1244623"/>
            <a:ext cx="1290096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EMBOLSADO</a:t>
            </a:r>
            <a:endParaRPr lang="es-ES" dirty="0"/>
          </a:p>
        </p:txBody>
      </p:sp>
      <p:sp>
        <p:nvSpPr>
          <p:cNvPr id="45" name="Flecha a la derecha con muesca 44"/>
          <p:cNvSpPr/>
          <p:nvPr/>
        </p:nvSpPr>
        <p:spPr>
          <a:xfrm>
            <a:off x="3951734" y="1456897"/>
            <a:ext cx="642834" cy="110891"/>
          </a:xfrm>
          <a:prstGeom prst="notchedRightArrow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lecha a la derecha con muesca 45"/>
          <p:cNvSpPr/>
          <p:nvPr/>
        </p:nvSpPr>
        <p:spPr>
          <a:xfrm rot="8683736">
            <a:off x="5622592" y="3696316"/>
            <a:ext cx="642834" cy="110891"/>
          </a:xfrm>
          <a:prstGeom prst="notchedRightArrow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CuadroTexto 46"/>
          <p:cNvSpPr txBox="1"/>
          <p:nvPr/>
        </p:nvSpPr>
        <p:spPr>
          <a:xfrm>
            <a:off x="3910159" y="3721271"/>
            <a:ext cx="1553934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RETRACTILADO</a:t>
            </a:r>
            <a:endParaRPr lang="es-ES" dirty="0"/>
          </a:p>
        </p:txBody>
      </p:sp>
      <p:sp>
        <p:nvSpPr>
          <p:cNvPr id="48" name="CuadroTexto 47"/>
          <p:cNvSpPr txBox="1"/>
          <p:nvPr/>
        </p:nvSpPr>
        <p:spPr>
          <a:xfrm>
            <a:off x="613910" y="3821047"/>
            <a:ext cx="1333020" cy="32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>
            <a:defPPr>
              <a:defRPr lang="es-ES"/>
            </a:defPPr>
            <a:lvl1pPr algn="ctr">
              <a:defRPr sz="1500" b="1" i="1">
                <a:latin typeface="Perpetua"/>
                <a:cs typeface="Perpetua"/>
              </a:defRPr>
            </a:lvl1pPr>
          </a:lstStyle>
          <a:p>
            <a:r>
              <a:rPr lang="es-ES" dirty="0" smtClean="0"/>
              <a:t>ALMACENAJE</a:t>
            </a:r>
            <a:endParaRPr lang="es-ES" dirty="0"/>
          </a:p>
        </p:txBody>
      </p:sp>
      <p:sp>
        <p:nvSpPr>
          <p:cNvPr id="49" name="Flecha a la derecha con muesca 48"/>
          <p:cNvSpPr/>
          <p:nvPr/>
        </p:nvSpPr>
        <p:spPr>
          <a:xfrm rot="10800000">
            <a:off x="2694681" y="3819657"/>
            <a:ext cx="642834" cy="110891"/>
          </a:xfrm>
          <a:prstGeom prst="notchedRightArrow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807" y="994319"/>
            <a:ext cx="1077266" cy="64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34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6</a:t>
            </a:fld>
            <a:endParaRPr lang="es-ES"/>
          </a:p>
        </p:txBody>
      </p:sp>
      <p:sp>
        <p:nvSpPr>
          <p:cNvPr id="12" name="CuadroTexto 11"/>
          <p:cNvSpPr txBox="1"/>
          <p:nvPr/>
        </p:nvSpPr>
        <p:spPr>
          <a:xfrm>
            <a:off x="613912" y="1398241"/>
            <a:ext cx="123602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Perpetua"/>
                <a:cs typeface="Perpetua"/>
              </a:rPr>
              <a:t>MOLINO</a:t>
            </a:r>
            <a:endParaRPr lang="es-ES" b="1" dirty="0">
              <a:latin typeface="Perpetua"/>
              <a:cs typeface="Perpetua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970985" y="175773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2"/>
          <a:srcRect b="16029"/>
          <a:stretch/>
        </p:blipFill>
        <p:spPr>
          <a:xfrm>
            <a:off x="495004" y="2127067"/>
            <a:ext cx="8175456" cy="2298484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4" name="Agrupar 13"/>
          <p:cNvGrpSpPr/>
          <p:nvPr/>
        </p:nvGrpSpPr>
        <p:grpSpPr>
          <a:xfrm>
            <a:off x="184415" y="165761"/>
            <a:ext cx="8719039" cy="952595"/>
            <a:chOff x="184413" y="165762"/>
            <a:chExt cx="8719039" cy="952594"/>
          </a:xfrm>
        </p:grpSpPr>
        <p:grpSp>
          <p:nvGrpSpPr>
            <p:cNvPr id="16" name="Agrupar 15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21" name="Imagen 20"/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22" name="Imagen 21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23" name="Conector recto 22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CuadroTexto 17"/>
            <p:cNvSpPr txBox="1"/>
            <p:nvPr/>
          </p:nvSpPr>
          <p:spPr>
            <a:xfrm>
              <a:off x="184413" y="617084"/>
              <a:ext cx="3998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Perpetua"/>
                  <a:cs typeface="Perpetua"/>
                </a:rPr>
                <a:t>3</a:t>
              </a:r>
              <a:r>
                <a:rPr lang="es-ES" b="1" dirty="0" smtClean="0">
                  <a:latin typeface="Perpetua"/>
                  <a:cs typeface="Perpetua"/>
                </a:rPr>
                <a:t>. Revisión de Evaluación de Riesgos</a:t>
              </a:r>
            </a:p>
          </p:txBody>
        </p:sp>
        <p:sp>
          <p:nvSpPr>
            <p:cNvPr id="19" name="CuadroTexto 18"/>
            <p:cNvSpPr txBox="1"/>
            <p:nvPr/>
          </p:nvSpPr>
          <p:spPr>
            <a:xfrm>
              <a:off x="4896911" y="629368"/>
              <a:ext cx="400654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</a:p>
          </p:txBody>
        </p:sp>
        <p:pic>
          <p:nvPicPr>
            <p:cNvPr id="20" name="Imagen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3150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7</a:t>
            </a:fld>
            <a:endParaRPr lang="es-ES"/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4" y="1045978"/>
            <a:ext cx="8821673" cy="5448681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0" t="5000" r="17580" b="4084"/>
          <a:stretch/>
        </p:blipFill>
        <p:spPr bwMode="auto">
          <a:xfrm>
            <a:off x="6279832" y="5194245"/>
            <a:ext cx="904511" cy="1300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7" t="4667" r="19000" b="4000"/>
          <a:stretch/>
        </p:blipFill>
        <p:spPr bwMode="auto">
          <a:xfrm>
            <a:off x="2307948" y="1813501"/>
            <a:ext cx="816252" cy="11964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3" name="Agrupar 12"/>
          <p:cNvGrpSpPr/>
          <p:nvPr/>
        </p:nvGrpSpPr>
        <p:grpSpPr>
          <a:xfrm>
            <a:off x="184415" y="165761"/>
            <a:ext cx="8670040" cy="952595"/>
            <a:chOff x="184413" y="165762"/>
            <a:chExt cx="8670040" cy="952594"/>
          </a:xfrm>
        </p:grpSpPr>
        <p:grpSp>
          <p:nvGrpSpPr>
            <p:cNvPr id="16" name="Agrupar 15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20" name="Imagen 19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21" name="Imagen 20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22" name="Conector recto 21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CuadroTexto 16"/>
            <p:cNvSpPr txBox="1"/>
            <p:nvPr/>
          </p:nvSpPr>
          <p:spPr>
            <a:xfrm>
              <a:off x="184413" y="617084"/>
              <a:ext cx="3998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Perpetua"/>
                  <a:cs typeface="Perpetua"/>
                </a:rPr>
                <a:t>3</a:t>
              </a:r>
              <a:r>
                <a:rPr lang="es-ES" b="1" dirty="0" smtClean="0">
                  <a:latin typeface="Perpetua"/>
                  <a:cs typeface="Perpetua"/>
                </a:rPr>
                <a:t>. Revisión de Evaluación de Riesgos</a:t>
              </a:r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4847912" y="629368"/>
              <a:ext cx="400654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2890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8</a:t>
            </a:fld>
            <a:endParaRPr lang="es-ES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63" y="1045977"/>
            <a:ext cx="8623300" cy="5424531"/>
          </a:xfrm>
          <a:prstGeom prst="rect">
            <a:avLst/>
          </a:prstGeom>
        </p:spPr>
      </p:pic>
      <p:grpSp>
        <p:nvGrpSpPr>
          <p:cNvPr id="23" name="Agrupar 22"/>
          <p:cNvGrpSpPr/>
          <p:nvPr/>
        </p:nvGrpSpPr>
        <p:grpSpPr>
          <a:xfrm>
            <a:off x="184413" y="165762"/>
            <a:ext cx="6268666" cy="892039"/>
            <a:chOff x="184413" y="165762"/>
            <a:chExt cx="6268666" cy="892038"/>
          </a:xfrm>
        </p:grpSpPr>
        <p:grpSp>
          <p:nvGrpSpPr>
            <p:cNvPr id="24" name="Agrupar 23"/>
            <p:cNvGrpSpPr/>
            <p:nvPr/>
          </p:nvGrpSpPr>
          <p:grpSpPr>
            <a:xfrm>
              <a:off x="184413" y="373560"/>
              <a:ext cx="3998125" cy="684240"/>
              <a:chOff x="184413" y="373560"/>
              <a:chExt cx="3998125" cy="684240"/>
            </a:xfrm>
          </p:grpSpPr>
          <p:sp>
            <p:nvSpPr>
              <p:cNvPr id="30" name="CuadroTexto 29"/>
              <p:cNvSpPr txBox="1"/>
              <p:nvPr/>
            </p:nvSpPr>
            <p:spPr>
              <a:xfrm>
                <a:off x="184413" y="617085"/>
                <a:ext cx="3998125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>
                    <a:latin typeface="Perpetua"/>
                    <a:cs typeface="Perpetua"/>
                  </a:rPr>
                  <a:t>4. Mejoras Propuestas</a:t>
                </a:r>
              </a:p>
            </p:txBody>
          </p:sp>
          <p:pic>
            <p:nvPicPr>
              <p:cNvPr id="31" name="Imagen 30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99298" l="2767" r="100000">
                            <a14:foregroundMark x1="38340" y1="38596" x2="38340" y2="45965"/>
                            <a14:foregroundMark x1="35573" y1="34737" x2="37154" y2="40000"/>
                            <a14:foregroundMark x1="9486" y1="32982" x2="8300" y2="62807"/>
                            <a14:foregroundMark x1="11858" y1="55789" x2="12253" y2="64211"/>
                            <a14:foregroundMark x1="83004" y1="31579" x2="92490" y2="41053"/>
                            <a14:foregroundMark x1="58893" y1="69123" x2="77470" y2="81053"/>
                            <a14:foregroundMark x1="73518" y1="84211" x2="67589" y2="89123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20493" y="373560"/>
                <a:ext cx="607413" cy="684240"/>
              </a:xfrm>
              <a:prstGeom prst="rect">
                <a:avLst/>
              </a:prstGeom>
            </p:spPr>
          </p:pic>
        </p:grpSp>
        <p:grpSp>
          <p:nvGrpSpPr>
            <p:cNvPr id="25" name="Agrupar 24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27" name="Imagen 26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28" name="Imagen 27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29" name="Conector recto 28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CuadroTexto 25"/>
            <p:cNvSpPr txBox="1"/>
            <p:nvPr/>
          </p:nvSpPr>
          <p:spPr>
            <a:xfrm>
              <a:off x="3855147" y="592180"/>
              <a:ext cx="259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>
                  <a:solidFill>
                    <a:srgbClr val="008000"/>
                  </a:solidFill>
                  <a:latin typeface="Perpetua"/>
                  <a:cs typeface="Perpetua"/>
                </a:rPr>
                <a:t> MEJORAS TÉCNICAS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6408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PFM-PRL</a:t>
            </a: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D9A46-7424-B945-83A2-60926AADB1FA}" type="slidenum">
              <a:rPr lang="es-ES" smtClean="0"/>
              <a:t>9</a:t>
            </a:fld>
            <a:endParaRPr lang="es-ES"/>
          </a:p>
        </p:txBody>
      </p:sp>
      <p:sp>
        <p:nvSpPr>
          <p:cNvPr id="20" name="CuadroTexto 19"/>
          <p:cNvSpPr txBox="1"/>
          <p:nvPr/>
        </p:nvSpPr>
        <p:spPr>
          <a:xfrm>
            <a:off x="405201" y="1282180"/>
            <a:ext cx="1752659" cy="36933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latin typeface="Perpetua"/>
                <a:cs typeface="Perpetua"/>
              </a:rPr>
              <a:t>ENCAPSULADO</a:t>
            </a:r>
            <a:endParaRPr lang="es-ES" b="1" dirty="0">
              <a:latin typeface="Perpetua"/>
              <a:cs typeface="Perpetua"/>
            </a:endParaRPr>
          </a:p>
        </p:txBody>
      </p:sp>
      <p:grpSp>
        <p:nvGrpSpPr>
          <p:cNvPr id="2" name="Agrupar 1"/>
          <p:cNvGrpSpPr/>
          <p:nvPr/>
        </p:nvGrpSpPr>
        <p:grpSpPr>
          <a:xfrm>
            <a:off x="184415" y="165761"/>
            <a:ext cx="8719039" cy="952595"/>
            <a:chOff x="184413" y="165762"/>
            <a:chExt cx="8719039" cy="952594"/>
          </a:xfrm>
        </p:grpSpPr>
        <p:grpSp>
          <p:nvGrpSpPr>
            <p:cNvPr id="6" name="Agrupar 5"/>
            <p:cNvGrpSpPr/>
            <p:nvPr/>
          </p:nvGrpSpPr>
          <p:grpSpPr>
            <a:xfrm>
              <a:off x="184413" y="165762"/>
              <a:ext cx="2178096" cy="880215"/>
              <a:chOff x="640811" y="502442"/>
              <a:chExt cx="2178096" cy="880215"/>
            </a:xfrm>
          </p:grpSpPr>
          <p:pic>
            <p:nvPicPr>
              <p:cNvPr id="7" name="Imagen 6"/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186173" y="502442"/>
                <a:ext cx="1632734" cy="412626"/>
              </a:xfrm>
              <a:prstGeom prst="rect">
                <a:avLst/>
              </a:prstGeom>
            </p:spPr>
          </p:pic>
          <p:pic>
            <p:nvPicPr>
              <p:cNvPr id="8" name="Imagen 7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0811" y="502443"/>
                <a:ext cx="429497" cy="426418"/>
              </a:xfrm>
              <a:prstGeom prst="rect">
                <a:avLst/>
              </a:prstGeom>
            </p:spPr>
          </p:pic>
          <p:cxnSp>
            <p:nvCxnSpPr>
              <p:cNvPr id="9" name="Conector recto 8"/>
              <p:cNvCxnSpPr/>
              <p:nvPr/>
            </p:nvCxnSpPr>
            <p:spPr>
              <a:xfrm>
                <a:off x="640811" y="502443"/>
                <a:ext cx="0" cy="88021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CuadroTexto 12"/>
            <p:cNvSpPr txBox="1"/>
            <p:nvPr/>
          </p:nvSpPr>
          <p:spPr>
            <a:xfrm>
              <a:off x="184413" y="617084"/>
              <a:ext cx="39981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>
                  <a:latin typeface="Perpetua"/>
                  <a:cs typeface="Perpetua"/>
                </a:rPr>
                <a:t>3</a:t>
              </a:r>
              <a:r>
                <a:rPr lang="es-ES" b="1" dirty="0" smtClean="0">
                  <a:latin typeface="Perpetua"/>
                  <a:cs typeface="Perpetua"/>
                </a:rPr>
                <a:t>. Revisión de Evaluación de Riesgos</a:t>
              </a:r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4896911" y="629368"/>
              <a:ext cx="400654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solidFill>
                    <a:schemeClr val="tx2"/>
                  </a:solidFill>
                  <a:latin typeface="Perpetua"/>
                  <a:cs typeface="Perpetua"/>
                </a:rPr>
                <a:t>RIESGOS DE LOS PUESTOS DE  TRABAJO </a:t>
              </a:r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23696" y="292801"/>
              <a:ext cx="825555" cy="825555"/>
            </a:xfrm>
            <a:prstGeom prst="rect">
              <a:avLst/>
            </a:prstGeom>
          </p:spPr>
        </p:pic>
      </p:grpSp>
      <p:sp>
        <p:nvSpPr>
          <p:cNvPr id="15" name="CuadroTexto 14"/>
          <p:cNvSpPr txBox="1"/>
          <p:nvPr/>
        </p:nvSpPr>
        <p:spPr>
          <a:xfrm>
            <a:off x="2970985" y="175773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5"/>
          <a:srcRect b="10711"/>
          <a:stretch/>
        </p:blipFill>
        <p:spPr>
          <a:xfrm>
            <a:off x="405201" y="1757736"/>
            <a:ext cx="7856795" cy="339097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826869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485</Words>
  <Application>Microsoft Macintosh PowerPoint</Application>
  <PresentationFormat>Presentación en pantalla (4:3)</PresentationFormat>
  <Paragraphs>155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Rodrigo Benito Corral</dc:creator>
  <cp:lastModifiedBy>Rodrigo Benito Corral</cp:lastModifiedBy>
  <cp:revision>55</cp:revision>
  <dcterms:created xsi:type="dcterms:W3CDTF">2013-08-29T16:06:44Z</dcterms:created>
  <dcterms:modified xsi:type="dcterms:W3CDTF">2013-08-31T12:20:31Z</dcterms:modified>
</cp:coreProperties>
</file>