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5" r:id="rId12"/>
    <p:sldId id="266" r:id="rId13"/>
    <p:sldId id="267" r:id="rId14"/>
    <p:sldId id="268" r:id="rId15"/>
    <p:sldId id="275" r:id="rId16"/>
    <p:sldId id="269" r:id="rId17"/>
    <p:sldId id="276" r:id="rId18"/>
    <p:sldId id="270" r:id="rId19"/>
    <p:sldId id="273" r:id="rId20"/>
    <p:sldId id="271" r:id="rId21"/>
    <p:sldId id="272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6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B4373-C094-46D0-AF45-B798248A8424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3567D4-B32E-4E63-9D27-78647CF13BCF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3602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567D4-B32E-4E63-9D27-78647CF13BCF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5434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9944FCE-A2CE-484E-A9E2-8EC634B6F3D7}" type="datetimeFigureOut">
              <a:rPr lang="es-ES" smtClean="0"/>
              <a:t>18/04/2017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A2E68109-C281-4702-94CA-7FBD7F795C80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7.png"/><Relationship Id="rId7" Type="http://schemas.openxmlformats.org/officeDocument/2006/relationships/image" Target="../media/image3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30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7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4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3.png"/><Relationship Id="rId5" Type="http://schemas.openxmlformats.org/officeDocument/2006/relationships/image" Target="../media/image18.png"/><Relationship Id="rId10" Type="http://schemas.openxmlformats.org/officeDocument/2006/relationships/image" Target="../media/image5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1259632" y="1196752"/>
            <a:ext cx="7344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dirty="0" smtClean="0">
                <a:solidFill>
                  <a:schemeClr val="bg1"/>
                </a:solidFill>
                <a:latin typeface="Franklin Gothic Book" pitchFamily="34" charset="0"/>
              </a:rPr>
              <a:t>Tema</a:t>
            </a:r>
          </a:p>
          <a:p>
            <a:pPr algn="ctr"/>
            <a:r>
              <a:rPr lang="es-ES" sz="4000" b="1" dirty="0" smtClean="0">
                <a:solidFill>
                  <a:schemeClr val="bg1"/>
                </a:solidFill>
                <a:latin typeface="Franklin Gothic Book" pitchFamily="34" charset="0"/>
              </a:rPr>
              <a:t>Dinámica celeste. Gravitación</a:t>
            </a:r>
            <a:endParaRPr lang="es-ES" sz="40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12" name="8 CuadroTexto"/>
          <p:cNvSpPr txBox="1">
            <a:spLocks noChangeArrowheads="1"/>
          </p:cNvSpPr>
          <p:nvPr/>
        </p:nvSpPr>
        <p:spPr bwMode="auto">
          <a:xfrm>
            <a:off x="1682557" y="62079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pic>
        <p:nvPicPr>
          <p:cNvPr id="1030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5" y="62078"/>
            <a:ext cx="1182772" cy="113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7" y="62079"/>
            <a:ext cx="1130061" cy="1134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12 CuadroTexto"/>
          <p:cNvSpPr txBox="1"/>
          <p:nvPr/>
        </p:nvSpPr>
        <p:spPr>
          <a:xfrm>
            <a:off x="693026" y="4221088"/>
            <a:ext cx="74073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s-ES" sz="2400" b="1" dirty="0" smtClean="0">
                <a:latin typeface="Franklin Gothic Book" pitchFamily="34" charset="0"/>
              </a:rPr>
              <a:t>Introducción</a:t>
            </a:r>
          </a:p>
          <a:p>
            <a:pPr marL="342900" indent="-342900">
              <a:buAutoNum type="arabicPeriod"/>
            </a:pPr>
            <a:r>
              <a:rPr lang="es-ES" sz="2400" b="1" dirty="0" smtClean="0">
                <a:latin typeface="Franklin Gothic Book" pitchFamily="34" charset="0"/>
              </a:rPr>
              <a:t>Ley de la Gravitación Universal</a:t>
            </a:r>
          </a:p>
          <a:p>
            <a:pPr marL="342900" indent="-342900">
              <a:buAutoNum type="arabicPeriod"/>
            </a:pPr>
            <a:r>
              <a:rPr lang="es-ES" sz="2400" b="1" dirty="0" smtClean="0">
                <a:latin typeface="Franklin Gothic Book" pitchFamily="34" charset="0"/>
              </a:rPr>
              <a:t>Conservación momento angular. Fuerza centrales</a:t>
            </a:r>
          </a:p>
          <a:p>
            <a:pPr marL="342900" indent="-342900">
              <a:buAutoNum type="arabicPeriod"/>
            </a:pPr>
            <a:r>
              <a:rPr lang="es-ES" sz="2400" b="1" dirty="0" smtClean="0">
                <a:latin typeface="Franklin Gothic Book" pitchFamily="34" charset="0"/>
              </a:rPr>
              <a:t>Conservación energía</a:t>
            </a:r>
          </a:p>
          <a:p>
            <a:pPr marL="342900" indent="-342900">
              <a:buAutoNum type="arabicPeriod"/>
            </a:pPr>
            <a:r>
              <a:rPr lang="es-ES" sz="2400" b="1" dirty="0" smtClean="0">
                <a:latin typeface="Franklin Gothic Book" pitchFamily="34" charset="0"/>
              </a:rPr>
              <a:t>Leyes de Kepler</a:t>
            </a:r>
          </a:p>
          <a:p>
            <a:pPr marL="342900" indent="-342900">
              <a:buAutoNum type="arabicPeriod"/>
            </a:pPr>
            <a:r>
              <a:rPr lang="es-ES" sz="2400" b="1" dirty="0" smtClean="0">
                <a:latin typeface="Franklin Gothic Book" pitchFamily="34" charset="0"/>
              </a:rPr>
              <a:t>Tipos de órbitas</a:t>
            </a:r>
            <a:endParaRPr lang="es-ES" sz="2400" b="1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62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48556" y="1319298"/>
            <a:ext cx="81540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Las órbitas que realizan los planetas del sistema solar alrededor del Sol, son órbitas elípticas aunque con excentricidades próximas a </a:t>
            </a:r>
            <a:r>
              <a:rPr lang="es-ES" dirty="0" smtClean="0"/>
              <a:t>0.</a:t>
            </a:r>
            <a:r>
              <a:rPr lang="es-ES" dirty="0"/>
              <a:t> En la siguiente simulación se van a poder observar las diferentes órbitas que realizan los planetas a partir de sus parámetros.</a:t>
            </a:r>
            <a:endParaRPr lang="es-ES" dirty="0"/>
          </a:p>
        </p:txBody>
      </p:sp>
      <p:pic>
        <p:nvPicPr>
          <p:cNvPr id="12" name="11 Imagen" descr="C:\Users\J.J\Desktop\PROYECTO\docencia fisica\simulaciones\sol num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418" y="2538484"/>
            <a:ext cx="5289802" cy="3114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12 Imagen" descr="C:\Users\J.J\Desktop\PROYECTO\docencia fisica\simulaciones\carac orb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72" y="2980344"/>
            <a:ext cx="2560427" cy="160042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15 Rectángulo"/>
          <p:cNvSpPr/>
          <p:nvPr/>
        </p:nvSpPr>
        <p:spPr>
          <a:xfrm>
            <a:off x="984853" y="5822805"/>
            <a:ext cx="8154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>
                <a:solidFill>
                  <a:srgbClr val="002060"/>
                </a:solidFill>
              </a:rPr>
              <a:t>http://www.sc.ehu.es/sbweb/fisica/celeste/kepler1/kepler1.htm</a:t>
            </a:r>
            <a:endParaRPr lang="es-ES" u="sng" dirty="0">
              <a:solidFill>
                <a:srgbClr val="002060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66242" y="945430"/>
            <a:ext cx="386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Simulación parámetros de una cónica</a:t>
            </a:r>
            <a:endParaRPr lang="es-ES" b="1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30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254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Franklin Gothic Book" pitchFamily="34" charset="0"/>
              </a:rPr>
              <a:t>4</a:t>
            </a:r>
            <a:r>
              <a:rPr lang="es-ES" b="1" dirty="0" smtClean="0">
                <a:latin typeface="Franklin Gothic Book" pitchFamily="34" charset="0"/>
              </a:rPr>
              <a:t>. Conservación energía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57090" y="1484784"/>
            <a:ext cx="80633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Se considera conservación de energía cuando se tiene una masa sometida únicamente a fuerzas conservativas</a:t>
            </a:r>
            <a:r>
              <a:rPr lang="es-ES" dirty="0" smtClean="0"/>
              <a:t>. </a:t>
            </a:r>
            <a:r>
              <a:rPr lang="es-ES" dirty="0"/>
              <a:t>En esta situación, los trabajos se pueden expresar en términos de energía potencial, y la energía mecánica del sistema permanece constante.</a:t>
            </a:r>
          </a:p>
          <a:p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757090" y="2765007"/>
                <a:ext cx="1301895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W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a:rPr lang="es-ES" i="1">
                          <a:latin typeface="Cambria Math"/>
                        </a:rPr>
                        <m:t>−</m:t>
                      </m:r>
                      <m:r>
                        <a:rPr lang="es-ES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p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090" y="2765007"/>
                <a:ext cx="1301895" cy="394210"/>
              </a:xfrm>
              <a:prstGeom prst="rect">
                <a:avLst/>
              </a:prstGeom>
              <a:blipFill rotWithShape="1">
                <a:blip r:embed="rId2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778669" y="3254991"/>
                <a:ext cx="11095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W</m:t>
                      </m:r>
                      <m:r>
                        <a:rPr lang="es-ES">
                          <a:latin typeface="Cambria Math"/>
                        </a:rPr>
                        <m:t>=∆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69" y="3254991"/>
                <a:ext cx="1109535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Rectángulo"/>
              <p:cNvSpPr/>
              <p:nvPr/>
            </p:nvSpPr>
            <p:spPr>
              <a:xfrm>
                <a:off x="2328688" y="3045447"/>
                <a:ext cx="4305666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/>
                        </a:rPr>
                        <m:t>−</m:t>
                      </m:r>
                      <m:r>
                        <a:rPr lang="es-ES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p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=∆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c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 → 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c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p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≡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mec</m:t>
                          </m:r>
                          <m:r>
                            <a:rPr lang="es-ES">
                              <a:latin typeface="Cambria Math"/>
                            </a:rPr>
                            <m:t>á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nica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cte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1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8688" y="3045447"/>
                <a:ext cx="4305666" cy="394210"/>
              </a:xfrm>
              <a:prstGeom prst="rect">
                <a:avLst/>
              </a:prstGeom>
              <a:blipFill rotWithShape="1">
                <a:blip r:embed="rId4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14 Cerrar llave"/>
          <p:cNvSpPr/>
          <p:nvPr/>
        </p:nvSpPr>
        <p:spPr>
          <a:xfrm>
            <a:off x="2058985" y="2828111"/>
            <a:ext cx="97361" cy="733955"/>
          </a:xfrm>
          <a:prstGeom prst="rightBrac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783992" y="3752166"/>
            <a:ext cx="789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L</a:t>
            </a:r>
            <a:r>
              <a:rPr lang="es-ES" dirty="0" smtClean="0"/>
              <a:t>a </a:t>
            </a:r>
            <a:r>
              <a:rPr lang="es-ES" dirty="0"/>
              <a:t>energía potencial es el trabajo necesario para llevar la masa m desde el infinito hasta un determinado punto, cuya distancia entre ambos es 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16 Rectángulo"/>
              <p:cNvSpPr/>
              <p:nvPr/>
            </p:nvSpPr>
            <p:spPr>
              <a:xfrm>
                <a:off x="5148064" y="4788405"/>
                <a:ext cx="1678601" cy="609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p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a:rPr lang="es-ES" i="1"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1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4788405"/>
                <a:ext cx="1678601" cy="6090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sultado de imagen de energia gravitatoria orbita hiperbolic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6878" y="4398497"/>
            <a:ext cx="2851903" cy="198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Rectángulo"/>
          <p:cNvSpPr/>
          <p:nvPr/>
        </p:nvSpPr>
        <p:spPr>
          <a:xfrm>
            <a:off x="3995936" y="2962111"/>
            <a:ext cx="2638418" cy="599955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/>
          <p:cNvSpPr/>
          <p:nvPr/>
        </p:nvSpPr>
        <p:spPr>
          <a:xfrm>
            <a:off x="5138233" y="4725331"/>
            <a:ext cx="1688432" cy="735224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720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2543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Franklin Gothic Book" pitchFamily="34" charset="0"/>
              </a:rPr>
              <a:t>4</a:t>
            </a:r>
            <a:r>
              <a:rPr lang="es-ES" b="1" dirty="0" smtClean="0">
                <a:latin typeface="Franklin Gothic Book" pitchFamily="34" charset="0"/>
              </a:rPr>
              <a:t>. Conservación energía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78668" y="1556792"/>
            <a:ext cx="79697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La energía cinética </a:t>
            </a:r>
            <a:r>
              <a:rPr lang="es-ES" dirty="0" smtClean="0"/>
              <a:t>es </a:t>
            </a:r>
            <a:r>
              <a:rPr lang="es-ES" dirty="0"/>
              <a:t>el trabajo necesario para acelerar un cuerpo desde el reposo hasta una determinada </a:t>
            </a:r>
            <a:r>
              <a:rPr lang="es-ES" dirty="0" smtClean="0"/>
              <a:t>velocidad.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3663893" y="2348880"/>
                <a:ext cx="1635256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c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63893" y="2348880"/>
                <a:ext cx="1635256" cy="6109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9 Rectángulo"/>
          <p:cNvSpPr/>
          <p:nvPr/>
        </p:nvSpPr>
        <p:spPr>
          <a:xfrm>
            <a:off x="754748" y="3144482"/>
            <a:ext cx="5761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Para que un cuerpo escape de la atracción </a:t>
            </a:r>
            <a:r>
              <a:rPr lang="es-ES" dirty="0" smtClean="0"/>
              <a:t>gravitatoria</a:t>
            </a:r>
            <a:endParaRPr lang="es-ES" dirty="0"/>
          </a:p>
        </p:txBody>
      </p:sp>
      <p:cxnSp>
        <p:nvCxnSpPr>
          <p:cNvPr id="12" name="11 Conector recto de flecha"/>
          <p:cNvCxnSpPr>
            <a:stCxn id="10" idx="3"/>
          </p:cNvCxnSpPr>
          <p:nvPr/>
        </p:nvCxnSpPr>
        <p:spPr>
          <a:xfrm flipV="1">
            <a:off x="6516216" y="2959816"/>
            <a:ext cx="432048" cy="36933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6547340" y="3481548"/>
            <a:ext cx="432048" cy="3795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Rectángulo"/>
          <p:cNvSpPr/>
          <p:nvPr/>
        </p:nvSpPr>
        <p:spPr>
          <a:xfrm>
            <a:off x="7111436" y="2793368"/>
            <a:ext cx="17059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 smtClean="0"/>
              <a:t>E. mecánica&gt;0</a:t>
            </a:r>
          </a:p>
          <a:p>
            <a:pPr algn="ctr"/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6" name="15 Rectángulo"/>
          <p:cNvSpPr/>
          <p:nvPr/>
        </p:nvSpPr>
        <p:spPr>
          <a:xfrm>
            <a:off x="6948264" y="3656382"/>
            <a:ext cx="20322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E. mecánica=0</a:t>
            </a:r>
            <a:endParaRPr lang="es-ES" dirty="0"/>
          </a:p>
        </p:txBody>
      </p:sp>
      <p:cxnSp>
        <p:nvCxnSpPr>
          <p:cNvPr id="17" name="16 Conector recto de flecha"/>
          <p:cNvCxnSpPr/>
          <p:nvPr/>
        </p:nvCxnSpPr>
        <p:spPr>
          <a:xfrm flipH="1">
            <a:off x="4912296" y="3573772"/>
            <a:ext cx="16796" cy="98459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Rectángulo"/>
          <p:cNvSpPr/>
          <p:nvPr/>
        </p:nvSpPr>
        <p:spPr>
          <a:xfrm>
            <a:off x="4211960" y="4653139"/>
            <a:ext cx="1515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ES" dirty="0"/>
              <a:t>velocidad de </a:t>
            </a:r>
            <a:endParaRPr lang="es-ES" dirty="0" smtClean="0"/>
          </a:p>
          <a:p>
            <a:pPr algn="ctr"/>
            <a:r>
              <a:rPr lang="es-ES" dirty="0" smtClean="0"/>
              <a:t>escape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20 Rectángulo"/>
              <p:cNvSpPr/>
              <p:nvPr/>
            </p:nvSpPr>
            <p:spPr>
              <a:xfrm>
                <a:off x="6020559" y="4646689"/>
                <a:ext cx="2933880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escape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ES">
                                  <a:latin typeface="Cambria Math"/>
                                </a:rPr>
                                <m:t>2∙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G</m:t>
                              </m:r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M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den>
                          </m:f>
                        </m:e>
                      </m:rad>
                      <m:r>
                        <a:rPr lang="es-ES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gr</m:t>
                          </m:r>
                        </m:e>
                      </m:ra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1" name="2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0559" y="4646689"/>
                <a:ext cx="2933880" cy="910699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23 Rectángulo"/>
          <p:cNvSpPr/>
          <p:nvPr/>
        </p:nvSpPr>
        <p:spPr>
          <a:xfrm>
            <a:off x="6066403" y="4558205"/>
            <a:ext cx="2914122" cy="1152128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8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Rectángulo"/>
          <p:cNvSpPr/>
          <p:nvPr/>
        </p:nvSpPr>
        <p:spPr>
          <a:xfrm>
            <a:off x="3694048" y="2336873"/>
            <a:ext cx="1605102" cy="622943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074" name="Picture 2" descr="C:\Users\J.J\Desktop\PROYECTO\imagenes\v escap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656382"/>
            <a:ext cx="2952329" cy="229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97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198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5. Leyes de Kepler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65146" y="1874340"/>
            <a:ext cx="78393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i="1" dirty="0"/>
              <a:t>“Los planetas se desplazan alrededor del Sol describiendo órbitas elípticas, estando el Sol situado en uno de los focos.”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778669" y="1480703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/>
              <a:t>Primera ley</a:t>
            </a:r>
            <a:endParaRPr lang="es-ES" u="sng" dirty="0"/>
          </a:p>
        </p:txBody>
      </p:sp>
      <p:sp>
        <p:nvSpPr>
          <p:cNvPr id="10" name="9 Rectángulo"/>
          <p:cNvSpPr/>
          <p:nvPr/>
        </p:nvSpPr>
        <p:spPr>
          <a:xfrm>
            <a:off x="841152" y="2852936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/>
              <a:t>Segunda ley</a:t>
            </a:r>
            <a:endParaRPr lang="es-ES" u="sng" dirty="0"/>
          </a:p>
        </p:txBody>
      </p:sp>
      <p:sp>
        <p:nvSpPr>
          <p:cNvPr id="11" name="10 Rectángulo"/>
          <p:cNvSpPr/>
          <p:nvPr/>
        </p:nvSpPr>
        <p:spPr>
          <a:xfrm>
            <a:off x="841152" y="3290500"/>
            <a:ext cx="8334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i="1" dirty="0"/>
              <a:t>“El radio vector trazado desde el Sol hasta un planeta barre áreas iguales en tiempos iguales.”</a:t>
            </a:r>
            <a:endParaRPr lang="es-ES" dirty="0"/>
          </a:p>
        </p:txBody>
      </p:sp>
      <p:pic>
        <p:nvPicPr>
          <p:cNvPr id="12" name="11 Imagen" descr="C:\Users\J.J\Desktop\PROYECTO\imagenes\Dibujo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947487"/>
            <a:ext cx="3581985" cy="178576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12 Rectángulo"/>
          <p:cNvSpPr/>
          <p:nvPr/>
        </p:nvSpPr>
        <p:spPr>
          <a:xfrm>
            <a:off x="4572000" y="3835854"/>
            <a:ext cx="4410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El tiempo </a:t>
            </a:r>
            <a:r>
              <a:rPr lang="es-ES" dirty="0"/>
              <a:t>que un planeta tarda en recorrer del punto A al punto B de su órbita es igual al tiempo que tarda en ir del punto C al D, por tanto, las áreas marcadas OAB y OCD son iguales. 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983894" y="5917922"/>
            <a:ext cx="79940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E</a:t>
            </a:r>
            <a:r>
              <a:rPr lang="es-ES" dirty="0" smtClean="0"/>
              <a:t>l </a:t>
            </a:r>
            <a:r>
              <a:rPr lang="es-ES" dirty="0"/>
              <a:t>planeta debe desplazarse más rápidamente en las cercanías del Sol.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5613704" y="5340062"/>
            <a:ext cx="0" cy="57786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3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198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5. Leyes de Kepler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841152" y="1628800"/>
            <a:ext cx="1440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/>
              <a:t>Tercera ley</a:t>
            </a:r>
            <a:endParaRPr lang="es-ES" u="sng" dirty="0"/>
          </a:p>
        </p:txBody>
      </p:sp>
      <p:sp>
        <p:nvSpPr>
          <p:cNvPr id="9" name="8 Rectángulo"/>
          <p:cNvSpPr/>
          <p:nvPr/>
        </p:nvSpPr>
        <p:spPr>
          <a:xfrm>
            <a:off x="756053" y="1697878"/>
            <a:ext cx="79204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 </a:t>
            </a:r>
          </a:p>
          <a:p>
            <a:pPr lvl="0"/>
            <a:r>
              <a:rPr lang="es-ES" i="1" dirty="0"/>
              <a:t>“Los cuadrados de los períodos orbitales de los planetas son proporcionales a los cubos de sus distancias medias al Sol.”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Rectángulo"/>
              <p:cNvSpPr/>
              <p:nvPr/>
            </p:nvSpPr>
            <p:spPr>
              <a:xfrm>
                <a:off x="2959316" y="2621208"/>
                <a:ext cx="3172600" cy="67082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T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C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constante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de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Kepler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0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9316" y="2621208"/>
                <a:ext cx="3172600" cy="67082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Rectángulo"/>
          <p:cNvSpPr/>
          <p:nvPr/>
        </p:nvSpPr>
        <p:spPr>
          <a:xfrm>
            <a:off x="873503" y="3429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 T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s-ES" dirty="0" smtClean="0"/>
              <a:t>r</a:t>
            </a:r>
            <a:endParaRPr lang="es-ES" dirty="0"/>
          </a:p>
        </p:txBody>
      </p:sp>
      <p:cxnSp>
        <p:nvCxnSpPr>
          <p:cNvPr id="12" name="11 Conector recto de flecha"/>
          <p:cNvCxnSpPr/>
          <p:nvPr/>
        </p:nvCxnSpPr>
        <p:spPr>
          <a:xfrm>
            <a:off x="1725725" y="3613666"/>
            <a:ext cx="555587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2483768" y="3429000"/>
            <a:ext cx="17652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período orbital </a:t>
            </a:r>
          </a:p>
        </p:txBody>
      </p:sp>
      <p:sp>
        <p:nvSpPr>
          <p:cNvPr id="15" name="14 Rectángulo"/>
          <p:cNvSpPr/>
          <p:nvPr/>
        </p:nvSpPr>
        <p:spPr>
          <a:xfrm>
            <a:off x="2444745" y="3798332"/>
            <a:ext cx="4073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distancia media del planeta con el </a:t>
            </a:r>
            <a:r>
              <a:rPr lang="es-ES" dirty="0" smtClean="0"/>
              <a:t>Sol</a:t>
            </a:r>
            <a:endParaRPr lang="es-ES" dirty="0"/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1725723" y="3982998"/>
            <a:ext cx="555587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Rectángulo"/>
          <p:cNvSpPr/>
          <p:nvPr/>
        </p:nvSpPr>
        <p:spPr>
          <a:xfrm>
            <a:off x="849726" y="4301319"/>
            <a:ext cx="74705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</a:t>
            </a:r>
            <a:r>
              <a:rPr lang="es-ES" dirty="0"/>
              <a:t>fuerza gravitatoria crea la aceleración centrípeta necesaria para el movimiento circular: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22 Rectángulo"/>
              <p:cNvSpPr/>
              <p:nvPr/>
            </p:nvSpPr>
            <p:spPr>
              <a:xfrm>
                <a:off x="1097017" y="4998661"/>
                <a:ext cx="1834092" cy="6090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3" name="2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017" y="4998661"/>
                <a:ext cx="1834092" cy="6090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23 Rectángulo"/>
              <p:cNvSpPr/>
              <p:nvPr/>
            </p:nvSpPr>
            <p:spPr>
              <a:xfrm>
                <a:off x="4221746" y="4880846"/>
                <a:ext cx="4572000" cy="67262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T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>
                              <a:latin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G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</m:den>
                      </m:f>
                      <m:r>
                        <a:rPr lang="es-ES" i="1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s-ES" i="1">
                          <a:latin typeface="Cambria Math"/>
                        </a:rPr>
                        <m:t>→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T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s-ES" i="1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>
                              <a:latin typeface="Cambria Math"/>
                            </a:rPr>
                            <m:t>4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G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</m:den>
                      </m:f>
                      <m:r>
                        <a:rPr lang="es-ES" i="1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C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4" name="2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1746" y="4880846"/>
                <a:ext cx="4572000" cy="6726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24 Conector recto de flecha"/>
          <p:cNvCxnSpPr/>
          <p:nvPr/>
        </p:nvCxnSpPr>
        <p:spPr>
          <a:xfrm>
            <a:off x="3159503" y="5303199"/>
            <a:ext cx="1322017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25 Rectángulo"/>
              <p:cNvSpPr/>
              <p:nvPr/>
            </p:nvSpPr>
            <p:spPr>
              <a:xfrm>
                <a:off x="3183940" y="4880846"/>
                <a:ext cx="12330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ω</m:t>
                      </m:r>
                      <m:r>
                        <a:rPr lang="es-ES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π</m:t>
                      </m:r>
                      <m:r>
                        <a:rPr lang="es-E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T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2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83940" y="4880846"/>
                <a:ext cx="1233030" cy="369332"/>
              </a:xfrm>
              <a:prstGeom prst="rect">
                <a:avLst/>
              </a:prstGeom>
              <a:blipFill rotWithShape="1"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89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9" name="8 Rectángulo"/>
          <p:cNvSpPr/>
          <p:nvPr/>
        </p:nvSpPr>
        <p:spPr>
          <a:xfrm>
            <a:off x="645112" y="1433962"/>
            <a:ext cx="7994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El </a:t>
            </a:r>
            <a:r>
              <a:rPr lang="es-ES" dirty="0"/>
              <a:t>planeta más alejado del sol (afelio) su velocidad es menor que cuando está más cercano al Sol (perihelio</a:t>
            </a:r>
            <a:r>
              <a:rPr lang="es-ES" dirty="0" smtClean="0"/>
              <a:t>). </a:t>
            </a:r>
            <a:r>
              <a:rPr lang="es-ES" dirty="0"/>
              <a:t>Se </a:t>
            </a:r>
            <a:r>
              <a:rPr lang="es-ES" dirty="0" smtClean="0"/>
              <a:t>elige </a:t>
            </a:r>
            <a:r>
              <a:rPr lang="es-ES" dirty="0"/>
              <a:t>entre tres tipos de planeta, describiendo cada uno un tipo de órbita.</a:t>
            </a:r>
          </a:p>
          <a:p>
            <a:endParaRPr lang="es-ES" dirty="0"/>
          </a:p>
        </p:txBody>
      </p:sp>
      <p:pic>
        <p:nvPicPr>
          <p:cNvPr id="10" name="9 Imagen" descr="C:\Users\J.J\Desktop\PROYECTO\docencia fisica\simulaciones\2 ley kepler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482" y="2393771"/>
            <a:ext cx="3631306" cy="2336589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10 Rectángulo"/>
          <p:cNvSpPr/>
          <p:nvPr/>
        </p:nvSpPr>
        <p:spPr>
          <a:xfrm>
            <a:off x="613012" y="5308286"/>
            <a:ext cx="79940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S</a:t>
            </a:r>
            <a:r>
              <a:rPr lang="es-ES" dirty="0" smtClean="0"/>
              <a:t>u </a:t>
            </a:r>
            <a:r>
              <a:rPr lang="es-ES" dirty="0"/>
              <a:t>período depende únicamente del eje mayor de la </a:t>
            </a:r>
            <a:r>
              <a:rPr lang="es-ES" dirty="0" smtClean="0"/>
              <a:t>elipse, observándose en tres planteas con diferentes órbitas.</a:t>
            </a:r>
            <a:endParaRPr lang="es-ES" dirty="0"/>
          </a:p>
        </p:txBody>
      </p:sp>
      <p:pic>
        <p:nvPicPr>
          <p:cNvPr id="12" name="11 Imagen" descr="C:\Users\J.J\Desktop\PROYECTO\docencia fisica\simulaciones\3 ley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326" y="2393771"/>
            <a:ext cx="3786173" cy="236320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12 CuadroTexto"/>
          <p:cNvSpPr txBox="1"/>
          <p:nvPr/>
        </p:nvSpPr>
        <p:spPr>
          <a:xfrm>
            <a:off x="715370" y="970858"/>
            <a:ext cx="347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Simulación segunda ley de Kepler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1024482" y="5954617"/>
            <a:ext cx="8154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>
                <a:solidFill>
                  <a:srgbClr val="002060"/>
                </a:solidFill>
              </a:rPr>
              <a:t>http://www.sc.ehu.es/sbweb/fisica/celeste/kepler/kepler.htm</a:t>
            </a:r>
            <a:endParaRPr lang="es-ES" u="sng" dirty="0">
              <a:solidFill>
                <a:srgbClr val="002060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26083" y="4938954"/>
            <a:ext cx="3323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Simulación tercera ley de Kepler</a:t>
            </a:r>
            <a:endParaRPr lang="es-ES" b="1" dirty="0">
              <a:latin typeface="Franklin Gothic Book" pitchFamily="34" charset="0"/>
            </a:endParaRPr>
          </a:p>
        </p:txBody>
      </p:sp>
      <p:cxnSp>
        <p:nvCxnSpPr>
          <p:cNvPr id="17" name="16 Conector recto de flecha"/>
          <p:cNvCxnSpPr/>
          <p:nvPr/>
        </p:nvCxnSpPr>
        <p:spPr>
          <a:xfrm flipV="1">
            <a:off x="5724128" y="4724404"/>
            <a:ext cx="0" cy="39921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"/>
          <p:cNvCxnSpPr/>
          <p:nvPr/>
        </p:nvCxnSpPr>
        <p:spPr>
          <a:xfrm flipH="1">
            <a:off x="4155680" y="5131091"/>
            <a:ext cx="1568448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 flipV="1">
            <a:off x="382137" y="3550878"/>
            <a:ext cx="517455" cy="111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V="1">
            <a:off x="382137" y="1038088"/>
            <a:ext cx="27295" cy="252397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049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Franklin Gothic Book" pitchFamily="34" charset="0"/>
              </a:rPr>
              <a:t>6</a:t>
            </a:r>
            <a:r>
              <a:rPr lang="es-ES" b="1" dirty="0" smtClean="0">
                <a:latin typeface="Franklin Gothic Book" pitchFamily="34" charset="0"/>
              </a:rPr>
              <a:t>. Tipos de órbitas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82293" y="1484784"/>
            <a:ext cx="76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Una órbita es la trayectoria que describe un objeto físico alrededor de otro mientras se encuentra bajo la influencia de una fuerza central, en este caso la fuerza gravitatoria.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782293" y="2389454"/>
            <a:ext cx="76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Existen múltiples tipos de órbitas, pero alrededor de la Tierra se pueden </a:t>
            </a:r>
          </a:p>
          <a:p>
            <a:r>
              <a:rPr lang="es-ES" dirty="0" smtClean="0"/>
              <a:t>distinguir tres tipos: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1095970" y="3035785"/>
            <a:ext cx="737292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Ø"/>
            </a:pPr>
            <a:r>
              <a:rPr lang="es-ES" dirty="0"/>
              <a:t>Órbita alta: a la altura de 35.786 km el objeto orbita a la misma velocidad que la Tierra. Esta órbita se denomina </a:t>
            </a:r>
            <a:r>
              <a:rPr lang="es-ES" dirty="0" err="1"/>
              <a:t>geosíncrona</a:t>
            </a:r>
            <a:r>
              <a:rPr lang="es-ES" dirty="0"/>
              <a:t> o geoestacionaria. (Estaciones meteorológicas, satélites de comunicación (teléfono, televisión, radio))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es-ES" dirty="0"/>
              <a:t>Órbita media: 2000 – 35.786 km (Satélites para navegación (Sistemas GPS))</a:t>
            </a:r>
          </a:p>
          <a:p>
            <a:pPr marL="285750" lvl="0" indent="-285750">
              <a:buFont typeface="Wingdings" pitchFamily="2" charset="2"/>
              <a:buChar char="Ø"/>
            </a:pPr>
            <a:r>
              <a:rPr lang="es-ES" dirty="0"/>
              <a:t>Órbita baja: 200 – 2.000 km (Satélites científicos, transbordador de la NASA)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4132643" y="5232066"/>
                <a:ext cx="2036648" cy="9106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v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μ</m:t>
                          </m:r>
                          <m:d>
                            <m:d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ES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r</m:t>
                                  </m:r>
                                </m:den>
                              </m:f>
                              <m:r>
                                <a:rPr lang="es-ES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s-ES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s-ES">
                                      <a:latin typeface="Cambria Math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a</m:t>
                                  </m:r>
                                </m:den>
                              </m:f>
                            </m:e>
                          </m:d>
                        </m:e>
                      </m:ra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2643" y="5232066"/>
                <a:ext cx="2036648" cy="91069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6379407" y="5469891"/>
            <a:ext cx="2016125" cy="32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1600" dirty="0" smtClean="0">
                <a:effectLst/>
                <a:latin typeface="Franklin Gothic Book"/>
                <a:ea typeface="Calibri"/>
                <a:cs typeface="Times New Roman"/>
              </a:rPr>
              <a:t>Órbita circular </a:t>
            </a:r>
            <a:r>
              <a:rPr lang="es-ES" sz="1600" dirty="0">
                <a:effectLst/>
                <a:latin typeface="Franklin Gothic Book"/>
                <a:ea typeface="Calibri"/>
                <a:cs typeface="Times New Roman"/>
              </a:rPr>
              <a:t>r=2a</a:t>
            </a:r>
            <a:endParaRPr lang="es-ES" sz="14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1755632" y="5519942"/>
            <a:ext cx="2874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Velocidad orbital</a:t>
            </a:r>
            <a:endParaRPr lang="es-ES" b="1" dirty="0"/>
          </a:p>
        </p:txBody>
      </p:sp>
      <p:sp>
        <p:nvSpPr>
          <p:cNvPr id="14" name="13 Rectángulo"/>
          <p:cNvSpPr/>
          <p:nvPr/>
        </p:nvSpPr>
        <p:spPr>
          <a:xfrm>
            <a:off x="4132643" y="5171709"/>
            <a:ext cx="2246764" cy="1031414"/>
          </a:xfrm>
          <a:prstGeom prst="rect">
            <a:avLst/>
          </a:prstGeom>
          <a:noFill/>
          <a:ln w="317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5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40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8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75857" y="970858"/>
            <a:ext cx="39497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Simulación Transferencia de Hohmann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628564" y="1365860"/>
            <a:ext cx="79940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La transferencia de Hohmann es la mitad de una órbita elíptica que toca tangencialmente tanto a la órbita inicial que se desea abandonar como a la órbita final que se quiere </a:t>
            </a:r>
            <a:r>
              <a:rPr lang="es-ES" dirty="0" smtClean="0"/>
              <a:t>alcanzar. Es utilizada tanto en viaje espaciales entre planetas como entre órbitas a diferentes alturas. Se elige la altura de las dos órbitas elegidas y se halla la velocidad que posee cada una.</a:t>
            </a:r>
            <a:endParaRPr lang="es-ES" dirty="0"/>
          </a:p>
        </p:txBody>
      </p:sp>
      <p:pic>
        <p:nvPicPr>
          <p:cNvPr id="11" name="10 Imagen" descr="C:\Users\J.J\Desktop\PROYECTO\docencia fisica\simulaciones\tranferencia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586" y="2881421"/>
            <a:ext cx="4160654" cy="307319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11 Rectángulo"/>
          <p:cNvSpPr/>
          <p:nvPr/>
        </p:nvSpPr>
        <p:spPr>
          <a:xfrm>
            <a:off x="1024482" y="6000596"/>
            <a:ext cx="81540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u="sng" dirty="0" smtClean="0">
                <a:solidFill>
                  <a:srgbClr val="002060"/>
                </a:solidFill>
              </a:rPr>
              <a:t>http://www.sc.ehu.es/sbweb/fisica/celeste/kepler3/kepler3.htm</a:t>
            </a:r>
            <a:endParaRPr lang="es-ES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87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Franklin Gothic Book" pitchFamily="34" charset="0"/>
              </a:rPr>
              <a:t>Cuestión 1</a:t>
            </a:r>
            <a:endParaRPr lang="es-ES" sz="2400" b="1" dirty="0">
              <a:latin typeface="Franklin Gothic Boo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782293" y="1484784"/>
            <a:ext cx="76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Una nave orbita alrededor de Marte con un período de 120 minutos.  Calcular la velocidad con la que está orbitando, y el cambio de velocidad si se reduce la órbita en 100 km.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Rectángulo"/>
              <p:cNvSpPr/>
              <p:nvPr/>
            </p:nvSpPr>
            <p:spPr>
              <a:xfrm>
                <a:off x="551957" y="3417669"/>
                <a:ext cx="6713656" cy="147937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T</m:t>
                      </m:r>
                      <m:r>
                        <a:rPr lang="es-ES" smtClean="0">
                          <a:latin typeface="Cambria Math"/>
                        </a:rPr>
                        <m:t>=2</m:t>
                      </m:r>
                      <m:r>
                        <m:rPr>
                          <m:sty m:val="p"/>
                        </m:rPr>
                        <a:rPr lang="es-ES" smtClean="0">
                          <a:latin typeface="Cambria Math"/>
                        </a:rPr>
                        <m:t>π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r</m:t>
                                  </m:r>
                                </m:e>
                                <m:sup>
                                  <m:r>
                                    <a:rPr lang="es-ES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G</m:t>
                              </m:r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M</m:t>
                              </m:r>
                            </m:den>
                          </m:f>
                        </m:e>
                      </m:rad>
                      <m:r>
                        <a:rPr lang="es-ES" i="1">
                          <a:latin typeface="Cambria Math"/>
                        </a:rPr>
                        <m:t>→12</m:t>
                      </m:r>
                      <m:r>
                        <a:rPr lang="es-ES" b="0" i="1" smtClean="0">
                          <a:latin typeface="Cambria Math"/>
                        </a:rPr>
                        <m:t>0</m:t>
                      </m:r>
                      <m:r>
                        <a:rPr lang="es-ES" i="1">
                          <a:latin typeface="Cambria Math"/>
                        </a:rPr>
                        <m:t>∙60=2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π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r</m:t>
                                  </m:r>
                                </m:e>
                                <m:sup>
                                  <m:r>
                                    <a:rPr lang="es-ES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ES">
                                  <a:latin typeface="Cambria Math"/>
                                </a:rPr>
                                <m:t>6,674∙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</a:rPr>
                                    <m:t>−11</m:t>
                                  </m:r>
                                </m:sup>
                              </m:sSup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</a:rPr>
                                    <m:t>6,4185∙10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</a:rPr>
                                    <m:t>23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</m:oMath>
                  </m:oMathPara>
                </a14:m>
                <a:endParaRPr lang="es-ES" i="1" dirty="0" smtClean="0">
                  <a:latin typeface="Cambria Math"/>
                </a:endParaRPr>
              </a:p>
              <a:p>
                <a:endParaRPr lang="es-ES" i="1" dirty="0" smtClean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>
                          <a:latin typeface="Cambria Math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=3831</m:t>
                      </m:r>
                      <m:r>
                        <a:rPr lang="es-ES" b="0" i="0" smtClean="0">
                          <a:latin typeface="Cambria Math"/>
                        </a:rPr>
                        <m:t>,55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km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957" y="3417669"/>
                <a:ext cx="6713656" cy="1479379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Rectángulo"/>
              <p:cNvSpPr/>
              <p:nvPr/>
            </p:nvSpPr>
            <p:spPr>
              <a:xfrm>
                <a:off x="778669" y="5087114"/>
                <a:ext cx="5976664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mtClean="0">
                          <a:latin typeface="Cambria Math"/>
                        </a:rPr>
                        <m:t>r</m:t>
                      </m:r>
                      <m:r>
                        <a:rPr lang="es-ES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Marte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z</m:t>
                      </m:r>
                      <m:r>
                        <a:rPr lang="es-ES">
                          <a:latin typeface="Cambria Math"/>
                        </a:rPr>
                        <m:t>→3831,55=3397,2+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z</m:t>
                      </m:r>
                      <m:r>
                        <a:rPr lang="es-ES">
                          <a:latin typeface="Cambria Math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z</m:t>
                      </m:r>
                      <m:r>
                        <a:rPr lang="es-ES">
                          <a:latin typeface="Cambria Math"/>
                        </a:rPr>
                        <m:t>=434,35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km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0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669" y="5087114"/>
                <a:ext cx="597666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Rectángulo"/>
          <p:cNvSpPr/>
          <p:nvPr/>
        </p:nvSpPr>
        <p:spPr>
          <a:xfrm>
            <a:off x="865521" y="5563434"/>
            <a:ext cx="5571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z</a:t>
            </a:r>
            <a:r>
              <a:rPr lang="es-ES" dirty="0" smtClean="0"/>
              <a:t> es la altura con la que órbita sobre Marte</a:t>
            </a:r>
            <a:endParaRPr lang="es-ES" dirty="0"/>
          </a:p>
        </p:txBody>
      </p:sp>
      <p:pic>
        <p:nvPicPr>
          <p:cNvPr id="13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"/>
          <p:cNvCxnSpPr/>
          <p:nvPr/>
        </p:nvCxnSpPr>
        <p:spPr>
          <a:xfrm>
            <a:off x="807766" y="2408114"/>
            <a:ext cx="77246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16 Rectángulo"/>
          <p:cNvSpPr/>
          <p:nvPr/>
        </p:nvSpPr>
        <p:spPr>
          <a:xfrm>
            <a:off x="807766" y="2636912"/>
            <a:ext cx="59475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A partir del período dado, se va a calcular a la altura </a:t>
            </a:r>
          </a:p>
          <a:p>
            <a:r>
              <a:rPr lang="es-ES" dirty="0" smtClean="0"/>
              <a:t>a la que está orbitando la nave.</a:t>
            </a:r>
            <a:endParaRPr lang="es-ES" dirty="0"/>
          </a:p>
        </p:txBody>
      </p:sp>
      <p:pic>
        <p:nvPicPr>
          <p:cNvPr id="4098" name="Picture 2" descr="C:\Users\J.J\Desktop\PROYECTO\imagenes\cuestion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498442"/>
            <a:ext cx="2194381" cy="193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4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729131" y="1772816"/>
                <a:ext cx="6943439" cy="9194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G</m:t>
                              </m:r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M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den>
                          </m:f>
                        </m:e>
                      </m:rad>
                      <m:r>
                        <a:rPr lang="es-ES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ES">
                                  <a:latin typeface="Cambria Math"/>
                                </a:rPr>
                                <m:t>6,674∙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</a:rPr>
                                    <m:t>−11</m:t>
                                  </m:r>
                                </m:sup>
                              </m:sSup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</a:rPr>
                                    <m:t>6,4185∙10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</a:rPr>
                                    <m:t>23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ES">
                                  <a:latin typeface="Cambria Math"/>
                                </a:rPr>
                                <m:t>3831,55∙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ES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s-ES" i="1">
                          <a:latin typeface="Cambria Math"/>
                        </a:rPr>
                        <m:t>=3.</m:t>
                      </m:r>
                      <m:r>
                        <a:rPr lang="es-ES" b="0" i="1" smtClean="0">
                          <a:latin typeface="Cambria Math"/>
                        </a:rPr>
                        <m:t>343,66 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s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131" y="1772816"/>
                <a:ext cx="6943439" cy="91948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7 Rectángulo"/>
              <p:cNvSpPr/>
              <p:nvPr/>
            </p:nvSpPr>
            <p:spPr>
              <a:xfrm>
                <a:off x="891927" y="3405116"/>
                <a:ext cx="7470576" cy="3948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→</m:t>
                      </m:r>
                      <m:r>
                        <a:rPr lang="es-ES" i="1">
                          <a:latin typeface="Cambria Math"/>
                        </a:rPr>
                        <m:t>3.343,66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∙3831,55∙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a:rPr lang="es-ES" b="0" i="0" smtClean="0">
                          <a:latin typeface="Cambria Math"/>
                        </a:rPr>
                        <m:t>8,73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a:rPr lang="es-ES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rad</m:t>
                      </m:r>
                      <m:r>
                        <a:rPr lang="es-E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s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8" name="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1927" y="3405116"/>
                <a:ext cx="7470576" cy="394852"/>
              </a:xfrm>
              <a:prstGeom prst="rect">
                <a:avLst/>
              </a:prstGeom>
              <a:blipFill rotWithShape="1">
                <a:blip r:embed="rId3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8 Rectángulo"/>
          <p:cNvSpPr/>
          <p:nvPr/>
        </p:nvSpPr>
        <p:spPr>
          <a:xfrm>
            <a:off x="739527" y="1104987"/>
            <a:ext cx="5571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velocidad inicial con la que orbita será:</a:t>
            </a:r>
            <a:endParaRPr lang="es-ES" dirty="0"/>
          </a:p>
        </p:txBody>
      </p:sp>
      <p:pic>
        <p:nvPicPr>
          <p:cNvPr id="10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Rectángulo"/>
          <p:cNvSpPr/>
          <p:nvPr/>
        </p:nvSpPr>
        <p:spPr>
          <a:xfrm>
            <a:off x="751103" y="2840685"/>
            <a:ext cx="5571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velocidad angular inicial:</a:t>
            </a:r>
            <a:endParaRPr lang="es-ES" dirty="0"/>
          </a:p>
        </p:txBody>
      </p:sp>
      <p:sp>
        <p:nvSpPr>
          <p:cNvPr id="13" name="12 Rectángulo"/>
          <p:cNvSpPr/>
          <p:nvPr/>
        </p:nvSpPr>
        <p:spPr>
          <a:xfrm>
            <a:off x="729131" y="3933056"/>
            <a:ext cx="77710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Ahora se va a proceder a calcular los parámetros de la segunda órbita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13 Rectángulo"/>
              <p:cNvSpPr/>
              <p:nvPr/>
            </p:nvSpPr>
            <p:spPr>
              <a:xfrm>
                <a:off x="975497" y="4437112"/>
                <a:ext cx="35060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 b="0" i="0" smtClean="0">
                              <a:latin typeface="Cambria Math"/>
                            </a:rPr>
                            <m:t>z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=434,35</m:t>
                      </m:r>
                      <m:r>
                        <a:rPr lang="es-ES" b="0" i="0" smtClean="0">
                          <a:latin typeface="Cambria Math"/>
                        </a:rPr>
                        <m:t>−100=343,35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km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4" name="13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5497" y="4437112"/>
                <a:ext cx="3506024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Rectángulo"/>
              <p:cNvSpPr/>
              <p:nvPr/>
            </p:nvSpPr>
            <p:spPr>
              <a:xfrm>
                <a:off x="739527" y="4941168"/>
                <a:ext cx="5571492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>
                            <a:latin typeface="Cambria Math"/>
                          </a:rPr>
                          <m:t>z</m:t>
                        </m:r>
                      </m:e>
                      <m:sub>
                        <m:r>
                          <a:rPr lang="es-ES" i="1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s-ES" dirty="0" smtClean="0"/>
                  <a:t> es la altura de la segunda órbita sobre Marte</a:t>
                </a:r>
                <a:endParaRPr lang="es-ES" dirty="0"/>
              </a:p>
            </p:txBody>
          </p:sp>
        </mc:Choice>
        <mc:Fallback xmlns="">
          <p:sp>
            <p:nvSpPr>
              <p:cNvPr id="16" name="1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527" y="4941168"/>
                <a:ext cx="5571492" cy="369332"/>
              </a:xfrm>
              <a:prstGeom prst="rect">
                <a:avLst/>
              </a:prstGeom>
              <a:blipFill rotWithShape="1">
                <a:blip r:embed="rId7"/>
                <a:stretch>
                  <a:fillRect t="-8333" b="-2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075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724779" y="990816"/>
            <a:ext cx="164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1. Introducción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65090" y="1360148"/>
            <a:ext cx="71090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Franklin Gothic Book" pitchFamily="34" charset="0"/>
              </a:rPr>
              <a:t>Durante toda la historia, la preocupación acerca del comportamiento </a:t>
            </a:r>
          </a:p>
          <a:p>
            <a:r>
              <a:rPr lang="es-ES" dirty="0" smtClean="0">
                <a:latin typeface="Franklin Gothic Book" pitchFamily="34" charset="0"/>
              </a:rPr>
              <a:t>de los planetas  y su movimiento ha ocupado la mayor parte del tiempo</a:t>
            </a:r>
          </a:p>
          <a:p>
            <a:r>
              <a:rPr lang="es-ES" dirty="0" smtClean="0">
                <a:latin typeface="Franklin Gothic Book" pitchFamily="34" charset="0"/>
              </a:rPr>
              <a:t>a los grandes pensadores.</a:t>
            </a:r>
            <a:endParaRPr lang="es-ES" dirty="0">
              <a:latin typeface="Franklin Gothic Boo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676805" y="2388289"/>
            <a:ext cx="1577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Franklin Gothic Book" pitchFamily="34" charset="0"/>
              </a:rPr>
              <a:t>Grecia clásica</a:t>
            </a:r>
            <a:endParaRPr lang="es-ES" dirty="0">
              <a:latin typeface="Franklin Gothic Book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475001" y="3069995"/>
            <a:ext cx="1201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u="sng" dirty="0" smtClean="0">
                <a:latin typeface="Franklin Gothic Book" pitchFamily="34" charset="0"/>
              </a:rPr>
              <a:t>Aristóteles</a:t>
            </a:r>
            <a:endParaRPr lang="es-ES" u="sng" dirty="0">
              <a:latin typeface="Franklin Gothic Book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70403" y="3481040"/>
            <a:ext cx="4245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Las fuerzas son una cualidad innata </a:t>
            </a:r>
          </a:p>
          <a:p>
            <a:r>
              <a:rPr lang="es-ES" dirty="0">
                <a:latin typeface="Franklin Gothic Book" pitchFamily="34" charset="0"/>
              </a:rPr>
              <a:t>d</a:t>
            </a:r>
            <a:r>
              <a:rPr lang="es-ES" dirty="0" smtClean="0">
                <a:latin typeface="Franklin Gothic Book" pitchFamily="34" charset="0"/>
              </a:rPr>
              <a:t>e los objetos.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969573" y="3089242"/>
            <a:ext cx="110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u="sng" dirty="0" smtClean="0">
                <a:latin typeface="Franklin Gothic Book" pitchFamily="34" charset="0"/>
              </a:rPr>
              <a:t>Ptolomeo</a:t>
            </a:r>
            <a:endParaRPr lang="es-ES" u="sng" dirty="0">
              <a:latin typeface="Franklin Gothic Book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4793525" y="3481040"/>
            <a:ext cx="4801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Existencia de movimientos circulares menores en las órbitas de los planetas alrededor de la Tierra. </a:t>
            </a:r>
            <a:r>
              <a:rPr lang="es-ES" dirty="0" err="1" smtClean="0">
                <a:latin typeface="Franklin Gothic Book" pitchFamily="34" charset="0"/>
              </a:rPr>
              <a:t>Ej</a:t>
            </a:r>
            <a:r>
              <a:rPr lang="es-ES" dirty="0" smtClean="0">
                <a:latin typeface="Franklin Gothic Book" pitchFamily="34" charset="0"/>
              </a:rPr>
              <a:t>: la luna</a:t>
            </a:r>
          </a:p>
        </p:txBody>
      </p:sp>
      <p:sp>
        <p:nvSpPr>
          <p:cNvPr id="13" name="12 Rectángulo"/>
          <p:cNvSpPr/>
          <p:nvPr/>
        </p:nvSpPr>
        <p:spPr>
          <a:xfrm>
            <a:off x="4481514" y="209757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Universo esférico.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Estructura similar a una cebolla.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La Tierra ocupa la capa central.</a:t>
            </a:r>
          </a:p>
        </p:txBody>
      </p:sp>
      <p:sp>
        <p:nvSpPr>
          <p:cNvPr id="14" name="13 Abrir llave"/>
          <p:cNvSpPr/>
          <p:nvPr/>
        </p:nvSpPr>
        <p:spPr>
          <a:xfrm>
            <a:off x="4219621" y="2111290"/>
            <a:ext cx="261893" cy="923330"/>
          </a:xfrm>
          <a:prstGeom prst="leftBrace">
            <a:avLst/>
          </a:prstGeom>
          <a:ln w="317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15 Conector angular"/>
          <p:cNvCxnSpPr/>
          <p:nvPr/>
        </p:nvCxnSpPr>
        <p:spPr>
          <a:xfrm>
            <a:off x="3985718" y="2756066"/>
            <a:ext cx="1944216" cy="498595"/>
          </a:xfrm>
          <a:prstGeom prst="bentConnector3">
            <a:avLst>
              <a:gd name="adj1" fmla="val 862"/>
            </a:avLst>
          </a:prstGeom>
          <a:ln w="317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angular"/>
          <p:cNvCxnSpPr/>
          <p:nvPr/>
        </p:nvCxnSpPr>
        <p:spPr>
          <a:xfrm rot="10800000" flipV="1">
            <a:off x="2711269" y="2771605"/>
            <a:ext cx="1108699" cy="498595"/>
          </a:xfrm>
          <a:prstGeom prst="bentConnector3">
            <a:avLst>
              <a:gd name="adj1" fmla="val -4163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0835" y="3839820"/>
            <a:ext cx="2658265" cy="2253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8 CuadroTexto"/>
          <p:cNvSpPr txBox="1">
            <a:spLocks noChangeArrowheads="1"/>
          </p:cNvSpPr>
          <p:nvPr/>
        </p:nvSpPr>
        <p:spPr bwMode="auto">
          <a:xfrm>
            <a:off x="2819399" y="6519446"/>
            <a:ext cx="33242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pic>
        <p:nvPicPr>
          <p:cNvPr id="17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71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855852" y="3212223"/>
            <a:ext cx="77710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Los cambios de velocidades  al pasar de una órbita a otra son: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855852" y="3777977"/>
                <a:ext cx="52602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mtClean="0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s-ES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s-ES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i="1">
                          <a:latin typeface="Cambria Math"/>
                        </a:rPr>
                        <m:t>3.343,66</m:t>
                      </m:r>
                      <m:r>
                        <a:rPr lang="es-ES" b="0" i="1" smtClean="0">
                          <a:latin typeface="Cambria Math"/>
                        </a:rPr>
                        <m:t>−3,321,97=21,69 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m</m:t>
                      </m:r>
                      <m:r>
                        <a:rPr lang="es-ES" b="0" i="0" smtClean="0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s-ES" b="0" i="0" smtClean="0">
                          <a:latin typeface="Cambria Math"/>
                        </a:rPr>
                        <m:t>s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5852" y="3777977"/>
                <a:ext cx="5260286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739527" y="2622842"/>
                <a:ext cx="7517386" cy="6718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→</m:t>
                      </m:r>
                      <m:r>
                        <a:rPr lang="es-ES" i="1">
                          <a:latin typeface="Cambria Math"/>
                        </a:rPr>
                        <m:t>3.321,97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∙3740,55∙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→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 b="0" i="1" smtClean="0">
                          <a:latin typeface="Cambria Math"/>
                        </a:rPr>
                        <m:t>=</m:t>
                      </m:r>
                      <m:r>
                        <a:rPr lang="es-ES" b="0" i="0" smtClean="0">
                          <a:latin typeface="Cambria Math"/>
                        </a:rPr>
                        <m:t>8,88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a:rPr lang="es-ES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rad</m:t>
                      </m:r>
                      <m:r>
                        <a:rPr lang="es-E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s</m:t>
                      </m:r>
                    </m:oMath>
                  </m:oMathPara>
                </a14:m>
                <a:endParaRPr lang="es-ES" dirty="0"/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527" y="2622842"/>
                <a:ext cx="7517386" cy="67185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739527" y="4166352"/>
                <a:ext cx="6652933" cy="3917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mtClean="0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ω</m:t>
                          </m:r>
                        </m:e>
                        <m:sub>
                          <m:r>
                            <a:rPr lang="es-ES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=8,88∙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a:rPr lang="es-ES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s-ES" i="1">
                          <a:latin typeface="Cambria Math"/>
                        </a:rPr>
                        <m:t>−</m:t>
                      </m:r>
                      <m:r>
                        <a:rPr lang="es-ES">
                          <a:latin typeface="Cambria Math"/>
                        </a:rPr>
                        <m:t>8,73∙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a:rPr lang="es-ES">
                              <a:latin typeface="Cambria Math"/>
                            </a:rPr>
                            <m:t>4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=1,</m:t>
                      </m:r>
                      <m:r>
                        <a:rPr lang="es-ES" b="0" i="0" smtClean="0">
                          <a:latin typeface="Cambria Math"/>
                        </a:rPr>
                        <m:t>5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a:rPr lang="es-ES" b="0" i="0" smtClean="0">
                              <a:latin typeface="Cambria Math"/>
                            </a:rPr>
                            <m:t>5</m:t>
                          </m:r>
                        </m:sup>
                      </m:sSup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rad</m:t>
                      </m:r>
                      <m:r>
                        <a:rPr lang="es-E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s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527" y="4166352"/>
                <a:ext cx="6652933" cy="391710"/>
              </a:xfrm>
              <a:prstGeom prst="rect">
                <a:avLst/>
              </a:prstGeom>
              <a:blipFill rotWithShape="1">
                <a:blip r:embed="rId4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Rectángulo"/>
              <p:cNvSpPr/>
              <p:nvPr/>
            </p:nvSpPr>
            <p:spPr>
              <a:xfrm>
                <a:off x="546729" y="1628800"/>
                <a:ext cx="7038528" cy="9161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a:rPr lang="es-ES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G</m:t>
                              </m:r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M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den>
                          </m:f>
                        </m:e>
                      </m:rad>
                      <m:r>
                        <a:rPr lang="es-ES">
                          <a:latin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s-ES" i="1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ES">
                                  <a:latin typeface="Cambria Math"/>
                                </a:rPr>
                                <m:t>6,674∙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</a:rPr>
                                    <m:t>−11</m:t>
                                  </m:r>
                                </m:sup>
                              </m:sSup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 i="1">
                                      <a:latin typeface="Cambria Math"/>
                                    </a:rPr>
                                    <m:t>6,4185∙10</m:t>
                                  </m:r>
                                </m:e>
                                <m:sup>
                                  <m:r>
                                    <a:rPr lang="es-ES" i="1">
                                      <a:latin typeface="Cambria Math"/>
                                    </a:rPr>
                                    <m:t>23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ES">
                                  <a:latin typeface="Cambria Math"/>
                                </a:rPr>
                                <m:t>3</m:t>
                              </m:r>
                              <m:r>
                                <a:rPr lang="es-ES" b="0" i="0" smtClean="0">
                                  <a:latin typeface="Cambria Math"/>
                                </a:rPr>
                                <m:t>740,55</m:t>
                              </m:r>
                              <m:r>
                                <a:rPr lang="es-ES">
                                  <a:latin typeface="Cambria Math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ES">
                                      <a:latin typeface="Cambria Math"/>
                                    </a:rPr>
                                    <m:t>3</m:t>
                                  </m:r>
                                </m:sup>
                              </m:sSup>
                            </m:den>
                          </m:f>
                        </m:e>
                      </m:rad>
                      <m:r>
                        <a:rPr lang="es-ES" i="1">
                          <a:latin typeface="Cambria Math"/>
                        </a:rPr>
                        <m:t>=3.3</m:t>
                      </m:r>
                      <m:r>
                        <a:rPr lang="es-ES" b="0" i="1" smtClean="0">
                          <a:latin typeface="Cambria Math"/>
                        </a:rPr>
                        <m:t>21,97</m:t>
                      </m:r>
                      <m:r>
                        <a:rPr lang="es-ES" i="1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/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s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6" name="1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729" y="1628800"/>
                <a:ext cx="7038528" cy="916148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16 Rectángulo"/>
          <p:cNvSpPr/>
          <p:nvPr/>
        </p:nvSpPr>
        <p:spPr>
          <a:xfrm>
            <a:off x="855852" y="1105348"/>
            <a:ext cx="55714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velocidad de esta segunda órbita será: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399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1582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400" b="1" dirty="0" smtClean="0">
                <a:latin typeface="Franklin Gothic Book" pitchFamily="34" charset="0"/>
              </a:rPr>
              <a:t>Cuestión 2</a:t>
            </a:r>
            <a:endParaRPr lang="es-ES" sz="2400" b="1" dirty="0">
              <a:latin typeface="Franklin Gothic Book" pitchFamily="34" charset="0"/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692742" y="1519117"/>
            <a:ext cx="79661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Un ovni de una galaxia lejana tiene de masa 2000 toneladas. Este orbita con una velocidad de 35 km/s alrededor de la Tierra a una altura de 8000 km del centro del planeta. Determinar su energía total y su tipo de órbita.</a:t>
            </a:r>
            <a:endParaRPr lang="es-ES" dirty="0"/>
          </a:p>
        </p:txBody>
      </p:sp>
      <p:sp>
        <p:nvSpPr>
          <p:cNvPr id="9" name="8 Rectángulo"/>
          <p:cNvSpPr/>
          <p:nvPr/>
        </p:nvSpPr>
        <p:spPr>
          <a:xfrm>
            <a:off x="811017" y="2546825"/>
            <a:ext cx="72173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La energía total es la suma de la cinética más la potencial.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9 Rectángulo"/>
              <p:cNvSpPr/>
              <p:nvPr/>
            </p:nvSpPr>
            <p:spPr>
              <a:xfrm>
                <a:off x="2341374" y="3123532"/>
                <a:ext cx="4156651" cy="61093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T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cte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c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p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0" name="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374" y="3123532"/>
                <a:ext cx="4156651" cy="61093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1043608" y="3967147"/>
                <a:ext cx="7812360" cy="71397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E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T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a:rPr lang="es-ES" b="0" i="0" smtClean="0">
                          <a:latin typeface="Cambria Math"/>
                        </a:rPr>
                        <m:t>(2000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b="0" i="0" smtClean="0">
                              <a:latin typeface="Cambria Math"/>
                            </a:rPr>
                            <m:t>3</m:t>
                          </m:r>
                        </m:sup>
                      </m:sSup>
                      <m:r>
                        <a:rPr lang="es-ES" b="0" i="1" smtClean="0">
                          <a:latin typeface="Cambria Math"/>
                        </a:rPr>
                        <m:t>)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 b="0" i="0" smtClean="0">
                              <a:latin typeface="Cambria Math"/>
                            </a:rPr>
                            <m:t>35</m:t>
                          </m:r>
                          <m:r>
                            <a:rPr lang="es-ES">
                              <a:latin typeface="Cambria Math"/>
                            </a:rPr>
                            <m:t>000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 i="1">
                          <a:latin typeface="Cambria Math"/>
                        </a:rPr>
                        <m:t>−</m:t>
                      </m:r>
                      <m:r>
                        <a:rPr lang="es-ES">
                          <a:latin typeface="Cambria Math"/>
                        </a:rPr>
                        <m:t>6,674∙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a:rPr lang="es-ES">
                              <a:latin typeface="Cambria Math"/>
                            </a:rPr>
                            <m:t>11</m:t>
                          </m:r>
                        </m:sup>
                      </m:sSup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5,9736∙10</m:t>
                              </m:r>
                            </m:e>
                            <m:sup>
                              <m:r>
                                <a:rPr lang="es-ES" i="1">
                                  <a:latin typeface="Cambria Math"/>
                                </a:rPr>
                                <m:t>24</m:t>
                              </m:r>
                            </m:sup>
                          </m:sSup>
                          <m:r>
                            <a:rPr lang="es-ES">
                              <a:latin typeface="Cambria Math"/>
                            </a:rPr>
                            <m:t>∙2000∙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num>
                        <m:den>
                          <m:r>
                            <a:rPr lang="es-ES" b="0" i="0" smtClean="0">
                              <a:latin typeface="Cambria Math"/>
                            </a:rPr>
                            <m:t>80</m:t>
                          </m:r>
                          <m:r>
                            <a:rPr lang="es-ES">
                              <a:latin typeface="Cambria Math"/>
                            </a:rPr>
                            <m:t>00∙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3967147"/>
                <a:ext cx="7812360" cy="7139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1569911" y="4797152"/>
                <a:ext cx="5049139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s-E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s-ES">
                            <a:latin typeface="Cambria Math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s-ES">
                            <a:latin typeface="Cambria Math"/>
                          </a:rPr>
                          <m:t>T</m:t>
                        </m:r>
                      </m:sub>
                    </m:sSub>
                    <m:r>
                      <a:rPr lang="es-ES">
                        <a:latin typeface="Cambria Math"/>
                      </a:rPr>
                      <m:t>=</m:t>
                    </m:r>
                    <m:r>
                      <a:rPr lang="es-ES" b="0" i="0" smtClean="0">
                        <a:latin typeface="Cambria Math"/>
                      </a:rPr>
                      <m:t>1,225</m:t>
                    </m:r>
                    <m:r>
                      <a:rPr lang="es-ES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a:rPr lang="es-ES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ES" b="0" i="0" smtClean="0">
                            <a:latin typeface="Cambria Math"/>
                          </a:rPr>
                          <m:t>15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−9,967</m:t>
                    </m:r>
                    <m:r>
                      <a:rPr lang="es-ES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a:rPr lang="es-ES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ES">
                            <a:latin typeface="Cambria Math"/>
                          </a:rPr>
                          <m:t>1</m:t>
                        </m:r>
                        <m:r>
                          <a:rPr lang="es-ES" b="0" i="1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s-ES" b="0" i="1" smtClean="0">
                        <a:latin typeface="Cambria Math"/>
                      </a:rPr>
                      <m:t>=</m:t>
                    </m:r>
                    <m:r>
                      <a:rPr lang="es-ES" i="1">
                        <a:latin typeface="Cambria Math"/>
                      </a:rPr>
                      <m:t>1,12</m:t>
                    </m:r>
                    <m:r>
                      <a:rPr lang="es-ES" b="0" i="0" smtClean="0">
                        <a:latin typeface="Cambria Math"/>
                      </a:rPr>
                      <m:t>5</m:t>
                    </m:r>
                    <m:r>
                      <a:rPr lang="es-ES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a:rPr lang="es-ES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ES">
                            <a:latin typeface="Cambria Math"/>
                          </a:rPr>
                          <m:t>15</m:t>
                        </m:r>
                      </m:sup>
                    </m:sSup>
                  </m:oMath>
                </a14:m>
                <a:r>
                  <a:rPr lang="es-ES" dirty="0" smtClean="0"/>
                  <a:t> J</a:t>
                </a:r>
                <a:endParaRPr lang="es-ES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69911" y="4797152"/>
                <a:ext cx="5049139" cy="372410"/>
              </a:xfrm>
              <a:prstGeom prst="rect">
                <a:avLst/>
              </a:prstGeom>
              <a:blipFill rotWithShape="1">
                <a:blip r:embed="rId4"/>
                <a:stretch>
                  <a:fillRect t="-6557" r="-121" b="-262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12 Rectángulo"/>
          <p:cNvSpPr/>
          <p:nvPr/>
        </p:nvSpPr>
        <p:spPr>
          <a:xfrm>
            <a:off x="1022028" y="5445224"/>
            <a:ext cx="7150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Como la energía total es positiva se trata de una órbita hiperbólica</a:t>
            </a:r>
          </a:p>
        </p:txBody>
      </p:sp>
      <p:pic>
        <p:nvPicPr>
          <p:cNvPr id="14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15 Conector recto"/>
          <p:cNvCxnSpPr/>
          <p:nvPr/>
        </p:nvCxnSpPr>
        <p:spPr>
          <a:xfrm>
            <a:off x="763256" y="2484694"/>
            <a:ext cx="77246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41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78670" y="1208714"/>
            <a:ext cx="1644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1. Introducción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78670" y="1627082"/>
            <a:ext cx="2880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u="sng" dirty="0" smtClean="0">
                <a:latin typeface="Franklin Gothic Book" pitchFamily="34" charset="0"/>
              </a:rPr>
              <a:t>Siglo XVI: Nicolás Copérnico</a:t>
            </a:r>
          </a:p>
          <a:p>
            <a:endParaRPr lang="es-ES" u="sng" dirty="0">
              <a:latin typeface="Franklin Gothic Book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899592" y="1950247"/>
            <a:ext cx="3584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Modelo heliocéntrico.</a:t>
            </a:r>
          </a:p>
          <a:p>
            <a:r>
              <a:rPr lang="es-ES" dirty="0" smtClean="0">
                <a:latin typeface="Franklin Gothic Book" pitchFamily="34" charset="0"/>
              </a:rPr>
              <a:t>El Sol ocupa el centro del universo.</a:t>
            </a:r>
            <a:endParaRPr lang="es-ES" dirty="0">
              <a:latin typeface="Franklin Gothic Book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083979"/>
            <a:ext cx="2876667" cy="250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889196" y="2770362"/>
            <a:ext cx="24967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 smtClean="0">
                <a:latin typeface="Franklin Gothic Book" pitchFamily="34" charset="0"/>
              </a:rPr>
              <a:t>Siglo XVII: Isaac Newton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889196" y="3125913"/>
            <a:ext cx="35563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Mecánica clásica.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Descubrimiento de la gravedad.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Ley de la Gravitación universal</a:t>
            </a:r>
            <a:endParaRPr lang="es-ES" dirty="0">
              <a:latin typeface="Franklin Gothic Book" pitchFamily="34" charset="0"/>
            </a:endParaRPr>
          </a:p>
        </p:txBody>
      </p:sp>
      <p:sp>
        <p:nvSpPr>
          <p:cNvPr id="10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8" name="7 Rectángulo"/>
          <p:cNvSpPr/>
          <p:nvPr/>
        </p:nvSpPr>
        <p:spPr>
          <a:xfrm>
            <a:off x="908497" y="4292083"/>
            <a:ext cx="24774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u="sng" dirty="0" smtClean="0">
                <a:latin typeface="Franklin Gothic Book" pitchFamily="34" charset="0"/>
              </a:rPr>
              <a:t>Siglo XX: Albert Einstein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889196" y="4807696"/>
            <a:ext cx="7620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Teoría de la relatividad general.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s-ES" dirty="0" smtClean="0">
                <a:latin typeface="Franklin Gothic Book" pitchFamily="34" charset="0"/>
              </a:rPr>
              <a:t>Los cuerpos dentro de un campo gravitatorio siguen una trayectoria curva.</a:t>
            </a:r>
            <a:endParaRPr lang="es-ES" dirty="0">
              <a:latin typeface="Franklin Gothic Book" pitchFamily="34" charset="0"/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8 CuadroTexto"/>
          <p:cNvSpPr txBox="1">
            <a:spLocks noChangeArrowheads="1"/>
          </p:cNvSpPr>
          <p:nvPr/>
        </p:nvSpPr>
        <p:spPr bwMode="auto">
          <a:xfrm>
            <a:off x="2819399" y="6519446"/>
            <a:ext cx="33242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pic>
        <p:nvPicPr>
          <p:cNvPr id="15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2 Conector recto de flecha"/>
          <p:cNvCxnSpPr/>
          <p:nvPr/>
        </p:nvCxnSpPr>
        <p:spPr>
          <a:xfrm>
            <a:off x="4572000" y="2398147"/>
            <a:ext cx="648072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82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778670" y="1208714"/>
            <a:ext cx="340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Franklin Gothic Book" pitchFamily="34" charset="0"/>
              </a:rPr>
              <a:t>2</a:t>
            </a:r>
            <a:r>
              <a:rPr lang="es-ES" b="1" dirty="0" smtClean="0">
                <a:latin typeface="Franklin Gothic Book" pitchFamily="34" charset="0"/>
              </a:rPr>
              <a:t>. Ley de la Gravitación Universal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778670" y="1627082"/>
            <a:ext cx="7845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Franklin Gothic Book" pitchFamily="34" charset="0"/>
              </a:rPr>
              <a:t>La ley de gravitación universal describe como la fuerza con la que se atraen</a:t>
            </a:r>
          </a:p>
          <a:p>
            <a:r>
              <a:rPr lang="es-ES" dirty="0">
                <a:latin typeface="Franklin Gothic Book" pitchFamily="34" charset="0"/>
              </a:rPr>
              <a:t>dos cuerpos de diferente masa es directamente proporcional al producto de</a:t>
            </a:r>
          </a:p>
          <a:p>
            <a:r>
              <a:rPr lang="es-ES" dirty="0">
                <a:latin typeface="Franklin Gothic Book" pitchFamily="34" charset="0"/>
              </a:rPr>
              <a:t>las masas, e inversamente proporcional al cuadrado de la distancia que los</a:t>
            </a:r>
          </a:p>
          <a:p>
            <a:r>
              <a:rPr lang="es-ES" dirty="0">
                <a:latin typeface="Franklin Gothic Book" pitchFamily="34" charset="0"/>
              </a:rPr>
              <a:t>separa, multiplicado por el vector unitario en dirección </a:t>
            </a:r>
            <a:r>
              <a:rPr lang="es-ES" dirty="0" smtClean="0">
                <a:latin typeface="Franklin Gothic Book" pitchFamily="34" charset="0"/>
              </a:rPr>
              <a:t>radial.</a:t>
            </a:r>
            <a:endParaRPr lang="es-ES" dirty="0">
              <a:latin typeface="Franklin Gothic Boo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77" y="2952398"/>
            <a:ext cx="2160240" cy="1558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 de texto 2"/>
              <p:cNvSpPr txBox="1">
                <a:spLocks noChangeArrowheads="1"/>
              </p:cNvSpPr>
              <p:nvPr/>
            </p:nvSpPr>
            <p:spPr bwMode="auto">
              <a:xfrm>
                <a:off x="3541592" y="2874202"/>
                <a:ext cx="2167999" cy="8148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ES" i="1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 i="0">
                              <a:effectLst/>
                              <a:latin typeface="Cambria Math"/>
                              <a:ea typeface="Times New Roman"/>
                              <a:cs typeface="Times New Roman"/>
                            </a:rPr>
                            <m:t>F</m:t>
                          </m:r>
                        </m:e>
                      </m:acc>
                      <m:r>
                        <a:rPr lang="es-ES" i="0">
                          <a:effectLst/>
                          <a:latin typeface="Cambria Math"/>
                          <a:ea typeface="Calibri"/>
                          <a:cs typeface="Verdana,Italic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s-ES" i="0">
                          <a:effectLst/>
                          <a:latin typeface="Cambria Math"/>
                          <a:ea typeface="Calibri"/>
                          <a:cs typeface="Verdana,Italic"/>
                        </a:rPr>
                        <m:t>G</m:t>
                      </m:r>
                      <m:f>
                        <m:fPr>
                          <m:ctrlPr>
                            <a:rPr lang="es-ES" i="1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 i="0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  <m:t>M</m:t>
                          </m:r>
                          <m:r>
                            <a:rPr lang="es-ES" i="0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 i="0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  <m:t>m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 i="0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 i="0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i="0">
                          <a:effectLst/>
                          <a:latin typeface="Cambria Math"/>
                          <a:ea typeface="Calibri"/>
                          <a:cs typeface="Verdana,Italic"/>
                        </a:rPr>
                        <m:t>∙</m:t>
                      </m:r>
                      <m:sSub>
                        <m:sSubPr>
                          <m:ctrlPr>
                            <a:rPr lang="es-ES" i="1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s-ES" i="1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s-ES" i="0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  <m:t>u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s-ES" i="0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  <m:t>r</m:t>
                          </m:r>
                        </m:sub>
                      </m:sSub>
                    </m:oMath>
                  </m:oMathPara>
                </a14:m>
                <a:endParaRPr lang="es-ES" sz="16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9" name="Cuadro de 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41592" y="2874202"/>
                <a:ext cx="2167999" cy="8148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 de texto 2"/>
              <p:cNvSpPr txBox="1">
                <a:spLocks noChangeArrowheads="1"/>
              </p:cNvSpPr>
              <p:nvPr/>
            </p:nvSpPr>
            <p:spPr bwMode="auto">
              <a:xfrm>
                <a:off x="3541592" y="3731803"/>
                <a:ext cx="1647825" cy="8148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effectLst/>
                          <a:latin typeface="Cambria Math"/>
                          <a:ea typeface="Times New Roman"/>
                          <a:cs typeface="Times New Roman"/>
                        </a:rPr>
                        <m:t>F</m:t>
                      </m:r>
                      <m:r>
                        <a:rPr lang="es-ES">
                          <a:effectLst/>
                          <a:latin typeface="Cambria Math"/>
                          <a:ea typeface="Calibri"/>
                          <a:cs typeface="Verdana,Italic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effectLst/>
                          <a:latin typeface="Cambria Math"/>
                          <a:ea typeface="Calibri"/>
                          <a:cs typeface="Verdana,Italic"/>
                        </a:rPr>
                        <m:t>G</m:t>
                      </m:r>
                      <m:f>
                        <m:fPr>
                          <m:ctrlPr>
                            <a:rPr lang="es-ES" i="1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  <m:t>M</m:t>
                          </m:r>
                          <m:r>
                            <a:rPr lang="es-ES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>
                              <a:effectLst/>
                              <a:latin typeface="Cambria Math"/>
                              <a:ea typeface="Calibri"/>
                              <a:cs typeface="Verdana,Italic"/>
                            </a:rPr>
                            <m:t>m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effectLst/>
                                  <a:latin typeface="Cambria Math"/>
                                  <a:ea typeface="Calibri"/>
                                  <a:cs typeface="Verdana,Italic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ES" sz="1600" dirty="0">
                  <a:effectLst/>
                  <a:latin typeface="Calibri"/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0" name="Cuadro de 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541592" y="3731803"/>
                <a:ext cx="1647825" cy="8148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uadro de texto 2"/>
          <p:cNvSpPr txBox="1">
            <a:spLocks noChangeArrowheads="1"/>
          </p:cNvSpPr>
          <p:nvPr/>
        </p:nvSpPr>
        <p:spPr bwMode="auto">
          <a:xfrm>
            <a:off x="5709591" y="3106361"/>
            <a:ext cx="2160240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>
                <a:effectLst/>
                <a:latin typeface="Franklin Gothic Book"/>
                <a:ea typeface="Calibri"/>
                <a:cs typeface="Times New Roman"/>
              </a:rPr>
              <a:t>(vectorialmente)</a:t>
            </a:r>
            <a:endParaRPr lang="es-ES" sz="160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16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12" name="Cuadro de texto 2"/>
          <p:cNvSpPr txBox="1">
            <a:spLocks noChangeArrowheads="1"/>
          </p:cNvSpPr>
          <p:nvPr/>
        </p:nvSpPr>
        <p:spPr bwMode="auto">
          <a:xfrm>
            <a:off x="5697497" y="3765357"/>
            <a:ext cx="1728192" cy="35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(escalarmente)</a:t>
            </a:r>
            <a:endParaRPr lang="es-ES" sz="1600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16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872187" y="5325015"/>
                <a:ext cx="6278737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s-ES" dirty="0">
                    <a:latin typeface="Franklin Gothic Book" pitchFamily="34" charset="0"/>
                  </a:rPr>
                  <a:t>Siendo G la Constante de Gravitación </a:t>
                </a:r>
                <a:r>
                  <a:rPr lang="es-ES" dirty="0" smtClean="0">
                    <a:latin typeface="Franklin Gothic Book" pitchFamily="34" charset="0"/>
                  </a:rPr>
                  <a:t>Universal: </a:t>
                </a:r>
                <a:endParaRPr lang="es-ES" dirty="0">
                  <a:latin typeface="Franklin Gothic Book" pitchFamily="34" charset="0"/>
                </a:endParaRPr>
              </a:p>
              <a:p>
                <a:r>
                  <a:rPr lang="es-ES" dirty="0">
                    <a:latin typeface="Franklin Gothic Book" pitchFamily="34" charset="0"/>
                  </a:rPr>
                  <a:t>G = </a:t>
                </a:r>
                <a14:m>
                  <m:oMath xmlns:m="http://schemas.openxmlformats.org/officeDocument/2006/math">
                    <m:r>
                      <a:rPr lang="es-ES">
                        <a:latin typeface="Cambria Math"/>
                      </a:rPr>
                      <m:t>6,674∙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a:rPr lang="es-ES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s-ES" i="1">
                            <a:latin typeface="Cambria Math"/>
                          </a:rPr>
                          <m:t>−</m:t>
                        </m:r>
                        <m:r>
                          <a:rPr lang="es-ES">
                            <a:latin typeface="Cambria Math"/>
                          </a:rPr>
                          <m:t>11</m:t>
                        </m:r>
                      </m:sup>
                    </m:sSup>
                    <m:r>
                      <a:rPr lang="es-ES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s-ES">
                        <a:latin typeface="Cambria Math"/>
                      </a:rPr>
                      <m:t>N</m:t>
                    </m:r>
                    <m:r>
                      <a:rPr lang="es-ES">
                        <a:latin typeface="Cambria Math"/>
                      </a:rPr>
                      <m:t>∙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s-ES">
                            <a:latin typeface="Cambria Math"/>
                          </a:rPr>
                          <m:t>m</m:t>
                        </m:r>
                      </m:e>
                      <m:sup>
                        <m:r>
                          <a:rPr lang="es-ES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s-ES">
                        <a:latin typeface="Cambria Math"/>
                      </a:rPr>
                      <m:t>/</m:t>
                    </m:r>
                    <m:sSup>
                      <m:sSupPr>
                        <m:ctrlPr>
                          <a:rPr lang="es-ES" i="1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s-ES">
                            <a:latin typeface="Cambria Math"/>
                          </a:rPr>
                          <m:t>kg</m:t>
                        </m:r>
                      </m:e>
                      <m:sup>
                        <m:r>
                          <a:rPr lang="es-ES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s-ES" dirty="0">
                  <a:latin typeface="Franklin Gothic Book" pitchFamily="34" charset="0"/>
                </a:endParaRP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>
                        <a:latin typeface="Cambria Math"/>
                      </a:rPr>
                      <m:t>μ</m:t>
                    </m:r>
                    <m:r>
                      <a:rPr lang="es-ES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s-ES">
                        <a:latin typeface="Cambria Math"/>
                      </a:rPr>
                      <m:t>G</m:t>
                    </m:r>
                    <m:r>
                      <a:rPr lang="es-ES">
                        <a:latin typeface="Cambria Math"/>
                      </a:rPr>
                      <m:t>∙</m:t>
                    </m:r>
                    <m:r>
                      <m:rPr>
                        <m:sty m:val="p"/>
                      </m:rPr>
                      <a:rPr lang="es-ES">
                        <a:latin typeface="Cambria Math"/>
                      </a:rPr>
                      <m:t>M</m:t>
                    </m:r>
                  </m:oMath>
                </a14:m>
                <a:r>
                  <a:rPr lang="es-ES" dirty="0">
                    <a:latin typeface="Franklin Gothic Book" pitchFamily="34" charset="0"/>
                  </a:rPr>
                  <a:t> (</a:t>
                </a:r>
                <a:r>
                  <a:rPr lang="es-ES" dirty="0" smtClean="0">
                    <a:latin typeface="Franklin Gothic Book" pitchFamily="34" charset="0"/>
                  </a:rPr>
                  <a:t>parámetro </a:t>
                </a:r>
                <a:r>
                  <a:rPr lang="es-ES" dirty="0">
                    <a:latin typeface="Franklin Gothic Book" pitchFamily="34" charset="0"/>
                  </a:rPr>
                  <a:t>de </a:t>
                </a:r>
                <a:r>
                  <a:rPr lang="es-ES" dirty="0" smtClean="0">
                    <a:latin typeface="Franklin Gothic Book" pitchFamily="34" charset="0"/>
                  </a:rPr>
                  <a:t>gravitación</a:t>
                </a:r>
                <a:r>
                  <a:rPr lang="es-ES" dirty="0"/>
                  <a:t>)</a:t>
                </a:r>
              </a:p>
              <a:p>
                <a:r>
                  <a:rPr lang="es-ES" dirty="0"/>
                  <a:t> </a:t>
                </a:r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187" y="5325015"/>
                <a:ext cx="6278737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777" t="-255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13 Rectángulo"/>
          <p:cNvSpPr/>
          <p:nvPr/>
        </p:nvSpPr>
        <p:spPr>
          <a:xfrm>
            <a:off x="3652880" y="2904062"/>
            <a:ext cx="1927232" cy="755118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/>
          <p:cNvSpPr/>
          <p:nvPr/>
        </p:nvSpPr>
        <p:spPr>
          <a:xfrm>
            <a:off x="3652880" y="3791523"/>
            <a:ext cx="1639200" cy="755118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8 CuadroTexto"/>
          <p:cNvSpPr txBox="1">
            <a:spLocks noChangeArrowheads="1"/>
          </p:cNvSpPr>
          <p:nvPr/>
        </p:nvSpPr>
        <p:spPr bwMode="auto">
          <a:xfrm>
            <a:off x="2819399" y="6519446"/>
            <a:ext cx="33242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pic>
        <p:nvPicPr>
          <p:cNvPr id="20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21 Rectángulo"/>
          <p:cNvSpPr/>
          <p:nvPr/>
        </p:nvSpPr>
        <p:spPr>
          <a:xfrm>
            <a:off x="905577" y="4546641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Franklin Gothic Book" pitchFamily="34" charset="0"/>
              </a:rPr>
              <a:t>El signo negativo de la ecuación indica que la fuerza gravitatoria está </a:t>
            </a:r>
            <a:r>
              <a:rPr lang="es-ES" dirty="0" smtClean="0">
                <a:latin typeface="Franklin Gothic Book" pitchFamily="34" charset="0"/>
              </a:rPr>
              <a:t>dirigida siempre </a:t>
            </a:r>
            <a:r>
              <a:rPr lang="es-ES" dirty="0">
                <a:latin typeface="Franklin Gothic Book" pitchFamily="34" charset="0"/>
              </a:rPr>
              <a:t>hacia </a:t>
            </a:r>
            <a:r>
              <a:rPr lang="es-ES" dirty="0" smtClean="0">
                <a:latin typeface="Franklin Gothic Book" pitchFamily="34" charset="0"/>
              </a:rPr>
              <a:t>M.</a:t>
            </a:r>
            <a:endParaRPr lang="es-ES" dirty="0">
              <a:latin typeface="Franklin Gothic Book" pitchFamily="34" charset="0"/>
            </a:endParaRPr>
          </a:p>
        </p:txBody>
      </p:sp>
      <p:sp>
        <p:nvSpPr>
          <p:cNvPr id="23" name="22 Rectángulo"/>
          <p:cNvSpPr/>
          <p:nvPr/>
        </p:nvSpPr>
        <p:spPr>
          <a:xfrm>
            <a:off x="4499456" y="4851356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F</a:t>
            </a:r>
            <a:r>
              <a:rPr lang="es-ES" b="1" dirty="0" smtClean="0"/>
              <a:t>uerza </a:t>
            </a:r>
            <a:r>
              <a:rPr lang="es-ES" b="1" dirty="0"/>
              <a:t>de </a:t>
            </a:r>
            <a:r>
              <a:rPr lang="es-ES" b="1" dirty="0" smtClean="0"/>
              <a:t>atracción</a:t>
            </a:r>
            <a:endParaRPr lang="es-ES" b="1" dirty="0"/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3541592" y="5036022"/>
            <a:ext cx="939929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7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778670" y="1208714"/>
            <a:ext cx="3408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latin typeface="Franklin Gothic Book" pitchFamily="34" charset="0"/>
              </a:rPr>
              <a:t>2</a:t>
            </a:r>
            <a:r>
              <a:rPr lang="es-ES" b="1" dirty="0" smtClean="0">
                <a:latin typeface="Franklin Gothic Book" pitchFamily="34" charset="0"/>
              </a:rPr>
              <a:t>. Ley de la Gravitación Universal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5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778670" y="3143793"/>
            <a:ext cx="8059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 smtClean="0">
                <a:latin typeface="Franklin Gothic Book" pitchFamily="34" charset="0"/>
              </a:rPr>
              <a:t>Igualando la ley de gravitación universal (Tierra) a la segunda ley de Newton:</a:t>
            </a:r>
            <a:endParaRPr lang="es-ES" dirty="0">
              <a:latin typeface="Franklin Gothic Boo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12 Rectángulo"/>
              <p:cNvSpPr/>
              <p:nvPr/>
            </p:nvSpPr>
            <p:spPr>
              <a:xfrm>
                <a:off x="733472" y="3612132"/>
                <a:ext cx="7821648" cy="81932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F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r>
                        <a:rPr lang="es-ES">
                          <a:latin typeface="Cambria Math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>
                          <a:latin typeface="Cambria Math"/>
                        </a:rPr>
                        <m:t>=6,674∙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s-ES">
                              <a:latin typeface="Cambria Math"/>
                            </a:rPr>
                            <m:t>10</m:t>
                          </m:r>
                        </m:e>
                        <m:sup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a:rPr lang="es-ES">
                              <a:latin typeface="Cambria Math"/>
                            </a:rPr>
                            <m:t>11</m:t>
                          </m:r>
                        </m:sup>
                      </m:sSup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s-ES">
                              <a:latin typeface="Cambria Math"/>
                            </a:rPr>
                            <m:t>5,9736∙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>
                                  <a:latin typeface="Cambria Math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24</m:t>
                              </m:r>
                            </m:sup>
                          </m:sSup>
                        </m:num>
                        <m:den>
                          <m:r>
                            <a:rPr lang="es-ES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>
                                  <a:latin typeface="Cambria Math"/>
                                </a:rPr>
                                <m:t>6,3781∙</m:t>
                              </m:r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s-ES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s-ES">
                                      <a:latin typeface="Cambria Math"/>
                                    </a:rPr>
                                    <m:t>6</m:t>
                                  </m:r>
                                </m:sup>
                              </m:sSup>
                              <m:r>
                                <a:rPr lang="es-ES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>
                          <a:latin typeface="Cambria Math"/>
                        </a:rPr>
                        <m:t>=9,81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/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s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3" name="12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3472" y="3612132"/>
                <a:ext cx="7821648" cy="819327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13 Rectángulo"/>
          <p:cNvSpPr/>
          <p:nvPr/>
        </p:nvSpPr>
        <p:spPr>
          <a:xfrm>
            <a:off x="6535306" y="4431459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Gravedad terrestre</a:t>
            </a:r>
            <a:endParaRPr lang="es-ES" b="1" dirty="0"/>
          </a:p>
        </p:txBody>
      </p:sp>
      <p:sp>
        <p:nvSpPr>
          <p:cNvPr id="15" name="14 Rectángulo"/>
          <p:cNvSpPr/>
          <p:nvPr/>
        </p:nvSpPr>
        <p:spPr>
          <a:xfrm>
            <a:off x="7099204" y="3612132"/>
            <a:ext cx="1268524" cy="75511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/>
          <p:cNvSpPr/>
          <p:nvPr/>
        </p:nvSpPr>
        <p:spPr>
          <a:xfrm>
            <a:off x="778669" y="4800790"/>
            <a:ext cx="6457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ES" dirty="0"/>
              <a:t>Los valores de peso y gravedad variarán con la altura.</a:t>
            </a:r>
          </a:p>
          <a:p>
            <a:r>
              <a:rPr lang="es-ES" b="1" dirty="0"/>
              <a:t> 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16 Rectángulo"/>
              <p:cNvSpPr/>
              <p:nvPr/>
            </p:nvSpPr>
            <p:spPr>
              <a:xfrm>
                <a:off x="3640696" y="5298176"/>
                <a:ext cx="1834028" cy="745460"/>
              </a:xfrm>
              <a:prstGeom prst="rect">
                <a:avLst/>
              </a:prstGeom>
              <a:ln>
                <a:solidFill>
                  <a:srgbClr val="002060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g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h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g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>
                                  <a:latin typeface="Cambria Math"/>
                                </a:rPr>
                                <m:t>(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  <m:r>
                                <a:rPr lang="es-ES">
                                  <a:latin typeface="Cambria Math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h</m:t>
                              </m:r>
                              <m:r>
                                <a:rPr lang="es-ES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1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0696" y="5298176"/>
                <a:ext cx="1834028" cy="74546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17 Rectángulo"/>
          <p:cNvSpPr/>
          <p:nvPr/>
        </p:nvSpPr>
        <p:spPr>
          <a:xfrm>
            <a:off x="3654986" y="5288518"/>
            <a:ext cx="1819220" cy="755118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pic>
        <p:nvPicPr>
          <p:cNvPr id="21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22 Rectángulo"/>
          <p:cNvSpPr/>
          <p:nvPr/>
        </p:nvSpPr>
        <p:spPr>
          <a:xfrm>
            <a:off x="2219536" y="1597582"/>
            <a:ext cx="54857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latin typeface="Franklin Gothic Book" pitchFamily="34" charset="0"/>
              </a:rPr>
              <a:t>La </a:t>
            </a:r>
            <a:r>
              <a:rPr lang="es-ES" dirty="0">
                <a:latin typeface="Franklin Gothic Book" pitchFamily="34" charset="0"/>
              </a:rPr>
              <a:t>fuerza de atracción gravitatoria es </a:t>
            </a:r>
            <a:r>
              <a:rPr lang="es-ES" dirty="0" smtClean="0">
                <a:latin typeface="Franklin Gothic Book" pitchFamily="34" charset="0"/>
              </a:rPr>
              <a:t>conservativa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24" name="23 Rectángulo"/>
          <p:cNvSpPr/>
          <p:nvPr/>
        </p:nvSpPr>
        <p:spPr>
          <a:xfrm>
            <a:off x="1190035" y="2312377"/>
            <a:ext cx="7312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>
                <a:latin typeface="Franklin Gothic Book" pitchFamily="34" charset="0"/>
              </a:rPr>
              <a:t>El trabajo realizado </a:t>
            </a:r>
            <a:r>
              <a:rPr lang="es-ES" dirty="0">
                <a:latin typeface="Franklin Gothic Book" pitchFamily="34" charset="0"/>
              </a:rPr>
              <a:t>sólo depende de las posiciones inicial y final, de modo que en </a:t>
            </a:r>
            <a:r>
              <a:rPr lang="es-ES" dirty="0" smtClean="0">
                <a:latin typeface="Franklin Gothic Book" pitchFamily="34" charset="0"/>
              </a:rPr>
              <a:t>una trayectoria </a:t>
            </a:r>
            <a:r>
              <a:rPr lang="es-ES" dirty="0">
                <a:latin typeface="Franklin Gothic Book" pitchFamily="34" charset="0"/>
              </a:rPr>
              <a:t>cerrada es nulo.</a:t>
            </a:r>
          </a:p>
        </p:txBody>
      </p:sp>
      <p:cxnSp>
        <p:nvCxnSpPr>
          <p:cNvPr id="25" name="24 Conector recto de flecha"/>
          <p:cNvCxnSpPr/>
          <p:nvPr/>
        </p:nvCxnSpPr>
        <p:spPr>
          <a:xfrm>
            <a:off x="4644296" y="1918961"/>
            <a:ext cx="0" cy="39341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71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778669" y="1024048"/>
            <a:ext cx="5415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3. Conservación momento  angular. Fuerzas centrales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1588770" y="1556792"/>
            <a:ext cx="60736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</a:t>
            </a:r>
            <a:r>
              <a:rPr lang="es-ES" dirty="0"/>
              <a:t>fuerza de atracción gravitatoria </a:t>
            </a:r>
            <a:r>
              <a:rPr lang="es-ES" dirty="0" smtClean="0"/>
              <a:t>es una fuerza central.</a:t>
            </a:r>
            <a:endParaRPr lang="es-ES" dirty="0"/>
          </a:p>
        </p:txBody>
      </p:sp>
      <p:cxnSp>
        <p:nvCxnSpPr>
          <p:cNvPr id="13" name="12 Conector recto de flecha"/>
          <p:cNvCxnSpPr/>
          <p:nvPr/>
        </p:nvCxnSpPr>
        <p:spPr>
          <a:xfrm>
            <a:off x="4625593" y="1926124"/>
            <a:ext cx="0" cy="39341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1403648" y="2420888"/>
            <a:ext cx="7223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Su </a:t>
            </a:r>
            <a:r>
              <a:rPr lang="es-ES" dirty="0"/>
              <a:t>momento angular </a:t>
            </a:r>
            <a:r>
              <a:rPr lang="es-ES" dirty="0" smtClean="0"/>
              <a:t>con respecto </a:t>
            </a:r>
            <a:r>
              <a:rPr lang="es-ES" dirty="0"/>
              <a:t>al centro de fuerzas </a:t>
            </a:r>
            <a:r>
              <a:rPr lang="es-ES" dirty="0" smtClean="0"/>
              <a:t>es constante, y el movimiento siempre será plano.</a:t>
            </a:r>
            <a:endParaRPr lang="es-E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14 Rectángulo"/>
              <p:cNvSpPr/>
              <p:nvPr/>
            </p:nvSpPr>
            <p:spPr>
              <a:xfrm>
                <a:off x="6428096" y="5726207"/>
                <a:ext cx="1625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L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constante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5" name="14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8096" y="5726207"/>
                <a:ext cx="1625766" cy="36933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15 Rectángulo"/>
          <p:cNvSpPr/>
          <p:nvPr/>
        </p:nvSpPr>
        <p:spPr>
          <a:xfrm>
            <a:off x="899592" y="3284984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s-ES" dirty="0"/>
              <a:t>U</a:t>
            </a:r>
            <a:r>
              <a:rPr lang="es-ES" dirty="0" smtClean="0"/>
              <a:t>na fuerza central es aquella fuerza cuya </a:t>
            </a:r>
            <a:r>
              <a:rPr lang="es-ES" dirty="0"/>
              <a:t>recta </a:t>
            </a:r>
            <a:r>
              <a:rPr lang="es-ES" dirty="0" smtClean="0"/>
              <a:t>directriz siempre </a:t>
            </a:r>
            <a:r>
              <a:rPr lang="es-ES" dirty="0"/>
              <a:t>pasa por el punto elegido como centro</a:t>
            </a:r>
          </a:p>
        </p:txBody>
      </p:sp>
      <p:pic>
        <p:nvPicPr>
          <p:cNvPr id="17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J.J\Desktop\PROYECTO\imagenes\fuerza centra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133" y="4149080"/>
            <a:ext cx="3767704" cy="2104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Rectángulo"/>
          <p:cNvSpPr/>
          <p:nvPr/>
        </p:nvSpPr>
        <p:spPr>
          <a:xfrm>
            <a:off x="4756837" y="4221457"/>
            <a:ext cx="4104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C</a:t>
            </a:r>
            <a:r>
              <a:rPr lang="es-ES" dirty="0" smtClean="0"/>
              <a:t>ualquier </a:t>
            </a:r>
            <a:r>
              <a:rPr lang="es-ES" dirty="0"/>
              <a:t>planeta del sistema solar se mueve en torno al Sol bajo la acción de la fuerza central (fuerza gravitatoria) cuya línea de acción pasa por dicha </a:t>
            </a:r>
            <a:r>
              <a:rPr lang="es-ES" dirty="0" smtClean="0"/>
              <a:t>estrella.</a:t>
            </a:r>
            <a:endParaRPr lang="es-ES" dirty="0"/>
          </a:p>
        </p:txBody>
      </p:sp>
      <p:cxnSp>
        <p:nvCxnSpPr>
          <p:cNvPr id="9" name="8 Conector angular"/>
          <p:cNvCxnSpPr/>
          <p:nvPr/>
        </p:nvCxnSpPr>
        <p:spPr>
          <a:xfrm>
            <a:off x="5402551" y="5762599"/>
            <a:ext cx="1025545" cy="160529"/>
          </a:xfrm>
          <a:prstGeom prst="bentConnector3">
            <a:avLst>
              <a:gd name="adj1" fmla="val 3423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488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78669" y="1024048"/>
            <a:ext cx="3592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latin typeface="Franklin Gothic Book" pitchFamily="34" charset="0"/>
              </a:rPr>
              <a:t>3. Conservación momento  angular</a:t>
            </a:r>
            <a:endParaRPr lang="es-ES" b="1" dirty="0">
              <a:latin typeface="Franklin Gothic Book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751766" y="1556792"/>
            <a:ext cx="79246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El momento </a:t>
            </a:r>
            <a:r>
              <a:rPr lang="pt-BR" dirty="0"/>
              <a:t>angular o momento </a:t>
            </a:r>
            <a:r>
              <a:rPr lang="pt-BR" dirty="0" smtClean="0"/>
              <a:t>cinético </a:t>
            </a:r>
            <a:r>
              <a:rPr lang="es-ES" dirty="0" smtClean="0"/>
              <a:t>L, es </a:t>
            </a:r>
            <a:r>
              <a:rPr lang="es-ES" dirty="0"/>
              <a:t>el momento de la cantidad de movimiento con respecto a un punto </a:t>
            </a:r>
            <a:r>
              <a:rPr lang="es-ES" dirty="0" smtClean="0"/>
              <a:t>O.</a:t>
            </a:r>
            <a:endParaRPr lang="es-ES" dirty="0"/>
          </a:p>
        </p:txBody>
      </p:sp>
      <p:pic>
        <p:nvPicPr>
          <p:cNvPr id="11" name="10 Imagen" descr="C:\Users\J.J\Desktop\PROYECTO\imagenes\momento angular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79957"/>
            <a:ext cx="2604770" cy="187134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971600" y="2233794"/>
                <a:ext cx="4572000" cy="67993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L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x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</m:acc>
                    </m:oMath>
                  </m:oMathPara>
                </a14:m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L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vsenθ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600" y="2233794"/>
                <a:ext cx="4572000" cy="679930"/>
              </a:xfrm>
              <a:prstGeom prst="rect">
                <a:avLst/>
              </a:prstGeom>
              <a:blipFill rotWithShape="1">
                <a:blip r:embed="rId3"/>
                <a:stretch>
                  <a:fillRect t="-625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12 Rectángulo"/>
          <p:cNvSpPr/>
          <p:nvPr/>
        </p:nvSpPr>
        <p:spPr>
          <a:xfrm>
            <a:off x="634257" y="3645024"/>
            <a:ext cx="62458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Si el movimiento </a:t>
            </a:r>
            <a:r>
              <a:rPr lang="es-ES" dirty="0" smtClean="0"/>
              <a:t>de una </a:t>
            </a:r>
            <a:r>
              <a:rPr lang="es-ES" dirty="0"/>
              <a:t>partícula tiene lugar en un plano</a:t>
            </a:r>
          </a:p>
        </p:txBody>
      </p:sp>
      <p:cxnSp>
        <p:nvCxnSpPr>
          <p:cNvPr id="15" name="14 Conector recto de flecha"/>
          <p:cNvCxnSpPr/>
          <p:nvPr/>
        </p:nvCxnSpPr>
        <p:spPr>
          <a:xfrm>
            <a:off x="6628070" y="3829690"/>
            <a:ext cx="504056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Rectángulo"/>
          <p:cNvSpPr/>
          <p:nvPr/>
        </p:nvSpPr>
        <p:spPr>
          <a:xfrm>
            <a:off x="7132126" y="3552691"/>
            <a:ext cx="1728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dirty="0" smtClean="0"/>
              <a:t>Coordenadas </a:t>
            </a:r>
          </a:p>
          <a:p>
            <a:pPr algn="ctr"/>
            <a:r>
              <a:rPr lang="es-ES" dirty="0" smtClean="0"/>
              <a:t>polares </a:t>
            </a:r>
            <a:r>
              <a:rPr lang="es-ES" dirty="0"/>
              <a:t>planas </a:t>
            </a:r>
            <a:endParaRPr lang="es-ES" dirty="0" smtClean="0"/>
          </a:p>
          <a:p>
            <a:pPr algn="ctr"/>
            <a:r>
              <a:rPr lang="es-ES" dirty="0" smtClean="0"/>
              <a:t>(</a:t>
            </a:r>
            <a:r>
              <a:rPr lang="es-ES" dirty="0" err="1"/>
              <a:t>r,θ</a:t>
            </a:r>
            <a:r>
              <a:rPr lang="es-ES" dirty="0"/>
              <a:t>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16 Rectángulo"/>
              <p:cNvSpPr/>
              <p:nvPr/>
            </p:nvSpPr>
            <p:spPr>
              <a:xfrm>
                <a:off x="1691614" y="4221088"/>
                <a:ext cx="5188484" cy="14338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</m:e>
                      </m:nary>
                      <m:r>
                        <a:rPr lang="es-ES">
                          <a:latin typeface="Cambria Math"/>
                        </a:rPr>
                        <m:t>→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̈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</m:acc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  <m:acc>
                            <m:accPr>
                              <m:chr m:val="̇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 i="0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p>
                                  <m:r>
                                    <a:rPr lang="es-ES" i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ES" i="0">
                                  <a:latin typeface="Cambria Math"/>
                                </a:rPr>
                                <m:t>)</m:t>
                              </m:r>
                              <m:r>
                                <a:rPr lang="es-ES" b="0" i="0" smtClean="0">
                                  <a:latin typeface="Cambria Math"/>
                                </a:rPr>
                                <m:t>=−</m:t>
                              </m:r>
                              <m:r>
                                <m:rPr>
                                  <m:sty m:val="p"/>
                                </m:rPr>
                                <a:rPr lang="es-ES" b="0" i="0" smtClean="0">
                                  <a:latin typeface="Cambria Math"/>
                                </a:rPr>
                                <m:t>F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s-E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</m:e>
                      </m:nary>
                      <m:r>
                        <a:rPr lang="es-ES">
                          <a:latin typeface="Cambria Math"/>
                        </a:rPr>
                        <m:t>→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d>
                            <m:d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  <m:acc>
                                <m:accPr>
                                  <m:chr m:val="̈"/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</m:acc>
                              <m:r>
                                <a:rPr lang="es-ES">
                                  <a:latin typeface="Cambria Math"/>
                                </a:rPr>
                                <m:t>+2</m:t>
                              </m:r>
                              <m:acc>
                                <m:accPr>
                                  <m:chr m:val="̇"/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r</m:t>
                                  </m:r>
                                </m:e>
                              </m:acc>
                              <m:acc>
                                <m:accPr>
                                  <m:chr m:val="̇"/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</m:acc>
                            </m:e>
                          </m:d>
                          <m:r>
                            <a:rPr lang="es-ES" b="0" i="1" smtClean="0">
                              <a:latin typeface="Cambria Math"/>
                            </a:rPr>
                            <m:t>=0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1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614" y="4221088"/>
                <a:ext cx="5188484" cy="14338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1 Rectángulo"/>
          <p:cNvSpPr/>
          <p:nvPr/>
        </p:nvSpPr>
        <p:spPr>
          <a:xfrm>
            <a:off x="1475655" y="2966761"/>
            <a:ext cx="42982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L</a:t>
            </a:r>
            <a:r>
              <a:rPr lang="es-ES" dirty="0"/>
              <a:t> es un vector </a:t>
            </a:r>
            <a:r>
              <a:rPr lang="es-ES" dirty="0" smtClean="0"/>
              <a:t>perpendicular al </a:t>
            </a:r>
            <a:r>
              <a:rPr lang="es-ES" dirty="0"/>
              <a:t>plano </a:t>
            </a:r>
            <a:endParaRPr lang="es-ES" dirty="0" smtClean="0"/>
          </a:p>
          <a:p>
            <a:r>
              <a:rPr lang="es-ES" dirty="0" smtClean="0"/>
              <a:t>determinado </a:t>
            </a:r>
            <a:r>
              <a:rPr lang="es-ES" dirty="0"/>
              <a:t>por </a:t>
            </a:r>
            <a:r>
              <a:rPr lang="es-ES" b="1" dirty="0"/>
              <a:t>r</a:t>
            </a:r>
            <a:r>
              <a:rPr lang="es-ES" dirty="0"/>
              <a:t> y </a:t>
            </a:r>
            <a:r>
              <a:rPr lang="es-ES" b="1" dirty="0"/>
              <a:t>v</a:t>
            </a:r>
            <a:r>
              <a:rPr lang="es-ES" dirty="0"/>
              <a:t>.</a:t>
            </a:r>
          </a:p>
        </p:txBody>
      </p:sp>
      <p:sp>
        <p:nvSpPr>
          <p:cNvPr id="3" name="2 Rectángulo"/>
          <p:cNvSpPr/>
          <p:nvPr/>
        </p:nvSpPr>
        <p:spPr>
          <a:xfrm>
            <a:off x="1475655" y="5685069"/>
            <a:ext cx="71828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s-ES" dirty="0"/>
              <a:t>Estas ecuaciones definen el movimiento de la partícula.</a:t>
            </a:r>
          </a:p>
        </p:txBody>
      </p:sp>
      <p:pic>
        <p:nvPicPr>
          <p:cNvPr id="18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48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6 Rectángulo"/>
              <p:cNvSpPr/>
              <p:nvPr/>
            </p:nvSpPr>
            <p:spPr>
              <a:xfrm>
                <a:off x="578401" y="1053414"/>
                <a:ext cx="4430700" cy="7630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</m:e>
                      </m:nary>
                      <m:r>
                        <a:rPr lang="es-ES">
                          <a:latin typeface="Cambria Math"/>
                        </a:rPr>
                        <m:t>→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d>
                            <m:d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  <m:acc>
                                <m:accPr>
                                  <m:chr m:val="̈"/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</m:acc>
                              <m:r>
                                <a:rPr lang="es-ES">
                                  <a:latin typeface="Cambria Math"/>
                                </a:rPr>
                                <m:t>+2</m:t>
                              </m:r>
                              <m:acc>
                                <m:accPr>
                                  <m:chr m:val="̇"/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r</m:t>
                                  </m:r>
                                </m:e>
                              </m:acc>
                              <m:acc>
                                <m:accPr>
                                  <m:chr m:val="̇"/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</m:acc>
                            </m:e>
                          </m:d>
                          <m:r>
                            <a:rPr lang="es-ES" i="1">
                              <a:latin typeface="Cambria Math"/>
                            </a:rPr>
                            <m:t>=0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7" name="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01" y="1053414"/>
                <a:ext cx="4430700" cy="7630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7 Rectángulo"/>
          <p:cNvSpPr/>
          <p:nvPr/>
        </p:nvSpPr>
        <p:spPr>
          <a:xfrm>
            <a:off x="5615291" y="867063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Esta ecuación </a:t>
            </a:r>
            <a:r>
              <a:rPr lang="es-ES" dirty="0"/>
              <a:t>es equivalente </a:t>
            </a:r>
            <a:r>
              <a:rPr lang="es-ES" dirty="0" smtClean="0"/>
              <a:t>a</a:t>
            </a:r>
          </a:p>
          <a:p>
            <a:r>
              <a:rPr lang="es-ES" dirty="0" smtClean="0"/>
              <a:t>la </a:t>
            </a:r>
            <a:r>
              <a:rPr lang="es-ES" dirty="0"/>
              <a:t>ecuación de conservación  </a:t>
            </a:r>
            <a:endParaRPr lang="es-ES" dirty="0" smtClean="0"/>
          </a:p>
          <a:p>
            <a:r>
              <a:rPr lang="es-ES" dirty="0" smtClean="0"/>
              <a:t>del </a:t>
            </a:r>
            <a:r>
              <a:rPr lang="es-ES" dirty="0"/>
              <a:t>momento angular </a:t>
            </a:r>
          </a:p>
        </p:txBody>
      </p:sp>
      <p:cxnSp>
        <p:nvCxnSpPr>
          <p:cNvPr id="10" name="9 Conector recto de flecha"/>
          <p:cNvCxnSpPr>
            <a:stCxn id="7" idx="3"/>
          </p:cNvCxnSpPr>
          <p:nvPr/>
        </p:nvCxnSpPr>
        <p:spPr>
          <a:xfrm>
            <a:off x="5009101" y="1434961"/>
            <a:ext cx="60619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10 Rectángulo"/>
              <p:cNvSpPr/>
              <p:nvPr/>
            </p:nvSpPr>
            <p:spPr>
              <a:xfrm>
                <a:off x="755576" y="1816508"/>
                <a:ext cx="1348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</m:e>
                      </m:acc>
                      <m:r>
                        <a:rPr lang="es-ES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1" name="10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816508"/>
                <a:ext cx="1348318" cy="369332"/>
              </a:xfrm>
              <a:prstGeom prst="rect">
                <a:avLst/>
              </a:prstGeom>
              <a:blipFill rotWithShape="1">
                <a:blip r:embed="rId3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11 Rectángulo"/>
              <p:cNvSpPr/>
              <p:nvPr/>
            </p:nvSpPr>
            <p:spPr>
              <a:xfrm>
                <a:off x="578401" y="2188038"/>
                <a:ext cx="6264696" cy="4029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L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x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x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  <m:d>
                        <m:dPr>
                          <m:ctrlPr>
                            <a:rPr lang="es-ES" i="1"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r</m:t>
                                  </m:r>
                                </m:sub>
                              </m:sSub>
                            </m:e>
                          </m:acc>
                          <m:r>
                            <a:rPr lang="es-ES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acc>
                            <m:accPr>
                              <m:chr m:val="⃗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v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θ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s-ES">
                          <a:latin typeface="Cambria Math"/>
                        </a:rPr>
                        <m:t>=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x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</m:e>
                      </m:acc>
                      <m:r>
                        <a:rPr lang="es-ES">
                          <a:latin typeface="Cambria Math"/>
                        </a:rPr>
                        <m:t>+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x</m:t>
                      </m:r>
                      <m:r>
                        <a:rPr lang="es-ES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⃗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v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2" name="11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01" y="2188038"/>
                <a:ext cx="6264696" cy="402931"/>
              </a:xfrm>
              <a:prstGeom prst="rect">
                <a:avLst/>
              </a:prstGeom>
              <a:blipFill rotWithShape="1">
                <a:blip r:embed="rId4"/>
                <a:stretch>
                  <a:fillRect t="-10606" b="-303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12 Conector recto de flecha"/>
          <p:cNvCxnSpPr/>
          <p:nvPr/>
        </p:nvCxnSpPr>
        <p:spPr>
          <a:xfrm flipV="1">
            <a:off x="4639241" y="2188038"/>
            <a:ext cx="672955" cy="433181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15 Rectángulo"/>
              <p:cNvSpPr/>
              <p:nvPr/>
            </p:nvSpPr>
            <p:spPr>
              <a:xfrm>
                <a:off x="578401" y="2636886"/>
                <a:ext cx="5382343" cy="6183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L</m:t>
                      </m:r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v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θ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̇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θ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̇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θ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dθ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dt</m:t>
                          </m:r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6" name="15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01" y="2636886"/>
                <a:ext cx="5382343" cy="61837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16 Rectángulo"/>
          <p:cNvSpPr/>
          <p:nvPr/>
        </p:nvSpPr>
        <p:spPr>
          <a:xfrm>
            <a:off x="721945" y="3391465"/>
            <a:ext cx="27638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 </a:t>
            </a:r>
            <a:r>
              <a:rPr lang="es-ES" dirty="0" smtClean="0"/>
              <a:t>Si </a:t>
            </a:r>
            <a:r>
              <a:rPr lang="es-ES" dirty="0"/>
              <a:t>se deriva la expresión: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17 Rectángulo"/>
              <p:cNvSpPr/>
              <p:nvPr/>
            </p:nvSpPr>
            <p:spPr>
              <a:xfrm>
                <a:off x="3449592" y="3373639"/>
                <a:ext cx="5022304" cy="4049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>
                          <a:latin typeface="Cambria Math"/>
                        </a:rPr>
                        <m:t>2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̇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̇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θ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+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sSup>
                        <m:sSupPr>
                          <m:ctrlPr>
                            <a:rPr lang="es-ES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</m:e>
                        <m:sup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</m:sup>
                      </m:sSup>
                      <m:r>
                        <a:rPr lang="es-ES">
                          <a:latin typeface="Cambria Math"/>
                        </a:rPr>
                        <m:t>∙</m:t>
                      </m:r>
                      <m:acc>
                        <m:accPr>
                          <m:chr m:val="̈"/>
                          <m:ctrlPr>
                            <a:rPr lang="es-ES" i="1">
                              <a:latin typeface="Cambria Math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θ</m:t>
                          </m:r>
                        </m:e>
                      </m:acc>
                      <m:r>
                        <a:rPr lang="es-ES">
                          <a:latin typeface="Cambria Math"/>
                        </a:rPr>
                        <m:t>=0→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m</m:t>
                      </m:r>
                      <m:d>
                        <m:dPr>
                          <m:ctrlPr>
                            <a:rPr lang="es-ES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s-ES">
                              <a:latin typeface="Cambria Math"/>
                            </a:rPr>
                            <m:t>2</m:t>
                          </m:r>
                          <m:acc>
                            <m:accPr>
                              <m:chr m:val="̇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</m:acc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acc>
                            <m:accPr>
                              <m:chr m:val="̇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e>
                          </m:acc>
                          <m:r>
                            <a:rPr lang="es-ES">
                              <a:latin typeface="Cambria Math"/>
                            </a:rPr>
                            <m:t>+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  <m:acc>
                            <m:accPr>
                              <m:chr m:val="̈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e>
                          </m:acc>
                        </m:e>
                      </m:d>
                      <m:r>
                        <a:rPr lang="es-ES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8" name="17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592" y="3373639"/>
                <a:ext cx="5022304" cy="404983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18 Rectángulo"/>
              <p:cNvSpPr/>
              <p:nvPr/>
            </p:nvSpPr>
            <p:spPr>
              <a:xfrm>
                <a:off x="507751" y="3933056"/>
                <a:ext cx="4572000" cy="1040093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a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</m:e>
                      </m:nary>
                      <m:r>
                        <a:rPr lang="es-ES">
                          <a:latin typeface="Cambria Math"/>
                        </a:rPr>
                        <m:t>→</m:t>
                      </m:r>
                      <m:nary>
                        <m:naryPr>
                          <m:chr m:val="∑"/>
                          <m:limLoc m:val="undOvr"/>
                          <m:subHide m:val="on"/>
                          <m:supHide m:val="on"/>
                          <m:ctrlPr>
                            <a:rPr lang="es-ES" i="1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sub>
                          </m:sSub>
                          <m:r>
                            <a:rPr lang="es-ES">
                              <a:latin typeface="Cambria Math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m</m:t>
                          </m:r>
                          <m:r>
                            <a:rPr lang="es-ES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̈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</m:acc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r</m:t>
                          </m:r>
                          <m:acc>
                            <m:accPr>
                              <m:chr m:val="̇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s-ES" i="1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s-ES">
                                      <a:latin typeface="Cambria Math"/>
                                    </a:rPr>
                                    <m:t>θ</m:t>
                                  </m:r>
                                </m:e>
                                <m:sup>
                                  <m:r>
                                    <a:rPr lang="es-ES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s-ES">
                                  <a:latin typeface="Cambria Math"/>
                                </a:rPr>
                                <m:t>)=−</m:t>
                              </m:r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F</m:t>
                              </m:r>
                            </m:e>
                          </m:acc>
                        </m:e>
                      </m:nary>
                    </m:oMath>
                  </m:oMathPara>
                </a14:m>
                <a:endParaRPr lang="es-ES" dirty="0"/>
              </a:p>
              <a:p>
                <a:endParaRPr lang="es-ES" dirty="0"/>
              </a:p>
            </p:txBody>
          </p:sp>
        </mc:Choice>
        <mc:Fallback xmlns="">
          <p:sp>
            <p:nvSpPr>
              <p:cNvPr id="19" name="18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51" y="3933056"/>
                <a:ext cx="4572000" cy="1040093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19 Rectángulo"/>
          <p:cNvSpPr/>
          <p:nvPr/>
        </p:nvSpPr>
        <p:spPr>
          <a:xfrm>
            <a:off x="5615291" y="3824376"/>
            <a:ext cx="32771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/>
              <a:t>Si esta </a:t>
            </a:r>
            <a:r>
              <a:rPr lang="es-ES" dirty="0" smtClean="0"/>
              <a:t>ecuación se </a:t>
            </a:r>
            <a:r>
              <a:rPr lang="es-ES" dirty="0"/>
              <a:t>iguala a la ley gravitatoria, se obtiene una ecuación diferencial de segundo </a:t>
            </a:r>
            <a:r>
              <a:rPr lang="es-ES" dirty="0" smtClean="0"/>
              <a:t>orden. </a:t>
            </a:r>
            <a:endParaRPr lang="es-ES" dirty="0"/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5009101" y="4303909"/>
            <a:ext cx="606190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6516216" y="5087993"/>
            <a:ext cx="0" cy="56453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Rectángulo"/>
          <p:cNvSpPr/>
          <p:nvPr/>
        </p:nvSpPr>
        <p:spPr>
          <a:xfrm>
            <a:off x="4204609" y="5768406"/>
            <a:ext cx="31841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Ecuación de una cónica</a:t>
            </a:r>
            <a:endParaRPr lang="es-E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26 Rectángulo"/>
              <p:cNvSpPr/>
              <p:nvPr/>
            </p:nvSpPr>
            <p:spPr>
              <a:xfrm>
                <a:off x="899592" y="5623174"/>
                <a:ext cx="2119491" cy="659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r</m:t>
                      </m:r>
                      <m:r>
                        <a:rPr lang="es-ES">
                          <a:latin typeface="Cambria Math"/>
                        </a:rPr>
                        <m:t>(</m:t>
                      </m:r>
                      <m:r>
                        <m:rPr>
                          <m:sty m:val="p"/>
                        </m:rPr>
                        <a:rPr lang="es-ES">
                          <a:latin typeface="Cambria Math"/>
                        </a:rPr>
                        <m:t>θ</m:t>
                      </m:r>
                      <m:r>
                        <a:rPr lang="es-ES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a</m:t>
                          </m:r>
                          <m:r>
                            <a:rPr lang="es-ES">
                              <a:latin typeface="Cambria Math"/>
                            </a:rPr>
                            <m:t>(1</m:t>
                          </m:r>
                          <m:r>
                            <a:rPr lang="es-ES" i="1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ε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s-ES">
                              <a:latin typeface="Cambria Math"/>
                            </a:rPr>
                            <m:t>)</m:t>
                          </m:r>
                        </m:num>
                        <m:den>
                          <m:r>
                            <a:rPr lang="es-ES">
                              <a:latin typeface="Cambria Math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ε</m:t>
                          </m:r>
                          <m:r>
                            <a:rPr lang="es-ES">
                              <a:latin typeface="Cambria Math"/>
                            </a:rPr>
                            <m:t>∙</m:t>
                          </m:r>
                          <m:func>
                            <m:func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θ</m:t>
                              </m:r>
                            </m:e>
                          </m:func>
                        </m:den>
                      </m:f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7" name="26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5623174"/>
                <a:ext cx="2119491" cy="659796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27 Conector recto de flecha"/>
          <p:cNvCxnSpPr/>
          <p:nvPr/>
        </p:nvCxnSpPr>
        <p:spPr>
          <a:xfrm flipH="1">
            <a:off x="3271982" y="5969262"/>
            <a:ext cx="877533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29 Rectángulo"/>
              <p:cNvSpPr/>
              <p:nvPr/>
            </p:nvSpPr>
            <p:spPr>
              <a:xfrm>
                <a:off x="6756850" y="5021776"/>
                <a:ext cx="1872436" cy="6946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s-ES">
                                  <a:latin typeface="Cambria Math"/>
                                </a:rPr>
                                <m:t>𝜕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</m:num>
                        <m:den>
                          <m:r>
                            <a:rPr lang="es-ES">
                              <a:latin typeface="Cambria Math"/>
                            </a:rPr>
                            <m:t>𝜕</m:t>
                          </m:r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t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s-ES" i="1"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s-ES">
                              <a:latin typeface="Cambria Math"/>
                            </a:rPr>
                            <m:t>μ</m:t>
                          </m:r>
                        </m:num>
                        <m:den>
                          <m:sSup>
                            <m:sSupPr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s-ES">
                                  <a:latin typeface="Cambria Math"/>
                                </a:rPr>
                                <m:t>r</m:t>
                              </m:r>
                            </m:e>
                            <m:sup>
                              <m:r>
                                <a:rPr lang="es-ES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s-ES">
                          <a:latin typeface="Cambria Math"/>
                        </a:rPr>
                        <m:t>∙</m:t>
                      </m:r>
                      <m:sSub>
                        <m:sSubPr>
                          <m:ctrlPr>
                            <a:rPr lang="es-ES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es-ES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latin typeface="Cambria Math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s-ES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s-ES">
                          <a:latin typeface="Cambria Math"/>
                        </a:rPr>
                        <m:t>=0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30" name="29 Rectángulo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850" y="5021776"/>
                <a:ext cx="1872436" cy="69461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30 Rectángulo"/>
          <p:cNvSpPr/>
          <p:nvPr/>
        </p:nvSpPr>
        <p:spPr>
          <a:xfrm>
            <a:off x="3564251" y="5134402"/>
            <a:ext cx="28897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Relacionando parámetros</a:t>
            </a:r>
            <a:endParaRPr lang="es-ES" dirty="0"/>
          </a:p>
        </p:txBody>
      </p:sp>
      <p:pic>
        <p:nvPicPr>
          <p:cNvPr id="23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80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8 CuadroTexto"/>
          <p:cNvSpPr txBox="1">
            <a:spLocks noChangeArrowheads="1"/>
          </p:cNvSpPr>
          <p:nvPr/>
        </p:nvSpPr>
        <p:spPr bwMode="auto">
          <a:xfrm>
            <a:off x="1763688" y="-28908"/>
            <a:ext cx="5723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ESCUELA DE INGENIERÍAS INDUSTRIALES. UNIVERSIDAD DE VALLADOLID</a:t>
            </a:r>
          </a:p>
          <a:p>
            <a:pPr algn="ctr" eaLnBrk="1" hangingPunct="1"/>
            <a:r>
              <a:rPr lang="es-ES" sz="1400" b="1" dirty="0">
                <a:solidFill>
                  <a:schemeClr val="bg1"/>
                </a:solidFill>
                <a:latin typeface="Franklin Gothic Book" pitchFamily="34" charset="0"/>
              </a:rPr>
              <a:t>FÍSICA I</a:t>
            </a:r>
          </a:p>
        </p:txBody>
      </p:sp>
      <p:sp>
        <p:nvSpPr>
          <p:cNvPr id="5" name="4 Rectángulo"/>
          <p:cNvSpPr/>
          <p:nvPr/>
        </p:nvSpPr>
        <p:spPr>
          <a:xfrm>
            <a:off x="0" y="6525344"/>
            <a:ext cx="9144000" cy="332656"/>
          </a:xfrm>
          <a:prstGeom prst="rect">
            <a:avLst/>
          </a:prstGeom>
          <a:solidFill>
            <a:srgbClr val="2726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8 CuadroTexto"/>
          <p:cNvSpPr txBox="1">
            <a:spLocks noChangeArrowheads="1"/>
          </p:cNvSpPr>
          <p:nvPr/>
        </p:nvSpPr>
        <p:spPr bwMode="auto">
          <a:xfrm>
            <a:off x="2793751" y="6519446"/>
            <a:ext cx="33755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1600" b="1" dirty="0" smtClean="0">
                <a:solidFill>
                  <a:schemeClr val="bg1"/>
                </a:solidFill>
                <a:latin typeface="Franklin Gothic Book" pitchFamily="34" charset="0"/>
              </a:rPr>
              <a:t>Tema: Dinámica celeste. Gravitación </a:t>
            </a:r>
            <a:endParaRPr lang="es-ES" sz="16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pic>
        <p:nvPicPr>
          <p:cNvPr id="7" name="6 Imagen" descr="C:\Users\J.J\Desktop\PROYECTO\imagenes\elipse buen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69" y="1209815"/>
            <a:ext cx="3509921" cy="2880320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Cuadro de texto 2"/>
              <p:cNvSpPr txBox="1">
                <a:spLocks noChangeArrowheads="1"/>
              </p:cNvSpPr>
              <p:nvPr/>
            </p:nvSpPr>
            <p:spPr bwMode="auto">
              <a:xfrm>
                <a:off x="4625593" y="1575539"/>
                <a:ext cx="4414286" cy="2754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342900" indent="-342900">
                  <a:lnSpc>
                    <a:spcPct val="115000"/>
                  </a:lnSpc>
                  <a:spcAft>
                    <a:spcPts val="600"/>
                  </a:spcAft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a</m:t>
                    </m:r>
                    <m: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es-E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a</m:t>
                            </m:r>
                          </m:sub>
                        </m:sSub>
                        <m:r>
                          <a:rPr lang="es-ES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/>
                            <a:cs typeface="Tahoma"/>
                          </a:rPr>
                          <m:t>+</m:t>
                        </m:r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p</m:t>
                            </m:r>
                          </m:sub>
                        </m:sSub>
                      </m:num>
                      <m:den>
                        <m:r>
                          <a:rPr lang="es-ES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den>
                    </m:f>
                  </m:oMath>
                </a14:m>
                <a:r>
                  <a:rPr lang="es-ES" dirty="0" smtClean="0">
                    <a:effectLst/>
                    <a:latin typeface="Franklin Gothic Book"/>
                    <a:ea typeface="Times New Roman"/>
                    <a:cs typeface="Times New Roman"/>
                  </a:rPr>
                  <a:t>   (semieje </a:t>
                </a:r>
                <a:r>
                  <a:rPr lang="es-ES" dirty="0">
                    <a:effectLst/>
                    <a:latin typeface="Franklin Gothic Book"/>
                    <a:ea typeface="Times New Roman"/>
                    <a:cs typeface="Times New Roman"/>
                  </a:rPr>
                  <a:t>mayor</a:t>
                </a:r>
                <a:r>
                  <a:rPr lang="es-ES" dirty="0" smtClean="0">
                    <a:effectLst/>
                    <a:latin typeface="Franklin Gothic Book"/>
                    <a:ea typeface="Times New Roman"/>
                    <a:cs typeface="Times New Roman"/>
                  </a:rPr>
                  <a:t>)</a:t>
                </a:r>
                <a:endParaRPr lang="es-ES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342900" indent="-342900">
                  <a:lnSpc>
                    <a:spcPct val="115000"/>
                  </a:lnSpc>
                  <a:spcAft>
                    <a:spcPts val="0"/>
                  </a:spcAft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c</m:t>
                    </m:r>
                    <m: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= </m:t>
                    </m:r>
                    <m:f>
                      <m:fPr>
                        <m:ctrlPr>
                          <a:rPr lang="es-E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a</m:t>
                            </m:r>
                          </m:sub>
                        </m:sSub>
                        <m:r>
                          <a:rPr lang="es-ES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/>
                            <a:cs typeface="Tahoma"/>
                          </a:rPr>
                          <m:t>−</m:t>
                        </m:r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p</m:t>
                            </m:r>
                          </m:sub>
                        </m:sSub>
                      </m:num>
                      <m:den>
                        <m:r>
                          <a:rPr lang="es-ES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den>
                    </m:f>
                  </m:oMath>
                </a14:m>
                <a:r>
                  <a:rPr lang="es-ES" dirty="0">
                    <a:effectLst/>
                    <a:latin typeface="Franklin Gothic Book"/>
                    <a:ea typeface="Times New Roman"/>
                    <a:cs typeface="Times New Roman"/>
                  </a:rPr>
                  <a:t> </a:t>
                </a:r>
                <a:r>
                  <a:rPr lang="es-ES" dirty="0">
                    <a:effectLst/>
                    <a:latin typeface="Calibri"/>
                    <a:ea typeface="Times New Roman"/>
                    <a:cs typeface="Times New Roman"/>
                  </a:rPr>
                  <a:t>  </a:t>
                </a:r>
                <a:r>
                  <a:rPr lang="es-ES" dirty="0">
                    <a:effectLst/>
                    <a:latin typeface="Franklin Gothic Book"/>
                    <a:ea typeface="Times New Roman"/>
                    <a:cs typeface="Times New Roman"/>
                  </a:rPr>
                  <a:t>(Relación entre semiejes)</a:t>
                </a:r>
                <a:endParaRPr lang="es-ES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342900" indent="-342900" algn="just">
                  <a:lnSpc>
                    <a:spcPct val="115000"/>
                  </a:lnSpc>
                  <a:spcAft>
                    <a:spcPts val="1000"/>
                  </a:spcAft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b</m:t>
                    </m:r>
                    <m: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 </m:t>
                    </m:r>
                  </m:oMath>
                </a14:m>
                <a:r>
                  <a:rPr lang="es-ES" dirty="0"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r>
                  <a:rPr lang="es-ES" dirty="0">
                    <a:effectLst/>
                    <a:latin typeface="Franklin Gothic Book"/>
                    <a:ea typeface="Times New Roman"/>
                    <a:cs typeface="Times New Roman"/>
                  </a:rPr>
                  <a:t>(Semieje menor)</a:t>
                </a:r>
                <a:endParaRPr lang="es-ES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marL="342900" indent="-342900">
                  <a:lnSpc>
                    <a:spcPct val="115000"/>
                  </a:lnSpc>
                  <a:spcAft>
                    <a:spcPts val="0"/>
                  </a:spcAft>
                  <a:buFont typeface="Wingdings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ε</m:t>
                    </m:r>
                    <m: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s-ES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es-ES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s-ES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c</m:t>
                        </m:r>
                      </m:num>
                      <m:den>
                        <m:r>
                          <a:rPr lang="es-ES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  <m:r>
                          <m:rPr>
                            <m:sty m:val="p"/>
                          </m:rPr>
                          <a:rPr lang="es-ES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a</m:t>
                        </m:r>
                      </m:den>
                    </m:f>
                    <m:r>
                      <a:rPr lang="es-ES">
                        <a:effectLst/>
                        <a:latin typeface="Cambria Math"/>
                        <a:ea typeface="Calibri"/>
                        <a:cs typeface="Times New Roman"/>
                      </a:rPr>
                      <m:t>=</m:t>
                    </m:r>
                    <m:f>
                      <m:fPr>
                        <m:ctrlPr>
                          <a:rPr lang="es-ES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a</m:t>
                            </m:r>
                          </m:sub>
                        </m:sSub>
                        <m:r>
                          <a:rPr lang="es-ES" i="1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/>
                            <a:cs typeface="Tahoma"/>
                          </a:rPr>
                          <m:t>−</m:t>
                        </m:r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p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a</m:t>
                            </m:r>
                          </m:sub>
                        </m:sSub>
                        <m:r>
                          <a:rPr lang="es-ES">
                            <a:solidFill>
                              <a:srgbClr val="000000"/>
                            </a:solidFill>
                            <a:effectLst/>
                            <a:latin typeface="Cambria Math"/>
                            <a:ea typeface="Calibri"/>
                            <a:cs typeface="Tahoma"/>
                          </a:rPr>
                          <m:t>+</m:t>
                        </m:r>
                        <m:sSub>
                          <m:sSubPr>
                            <m:ctrlPr>
                              <a:rPr lang="es-ES" i="1">
                                <a:solidFill>
                                  <a:srgbClr val="000000"/>
                                </a:solidFill>
                                <a:effectLst/>
                                <a:latin typeface="Cambria Math"/>
                                <a:ea typeface="Calibri"/>
                                <a:cs typeface="Tahoma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s-ES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s-ES" dirty="0">
                    <a:effectLst/>
                    <a:latin typeface="Franklin Gothic Book"/>
                    <a:ea typeface="Times New Roman"/>
                    <a:cs typeface="Times New Roman"/>
                  </a:rPr>
                  <a:t>   (excentricidad)</a:t>
                </a:r>
                <a:r>
                  <a:rPr lang="es-ES" dirty="0">
                    <a:effectLst/>
                    <a:latin typeface="Calibri"/>
                    <a:ea typeface="Times New Roman"/>
                    <a:cs typeface="Times New Roman"/>
                  </a:rPr>
                  <a:t> </a:t>
                </a:r>
                <a:endParaRPr lang="es-ES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 algn="just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2000" dirty="0"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  <a:endParaRPr lang="es-ES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0"/>
                  </a:spcAft>
                </a:pPr>
                <a:r>
                  <a:rPr lang="es-ES" sz="1200" dirty="0">
                    <a:effectLst/>
                    <a:latin typeface="Franklin Gothic Book"/>
                    <a:ea typeface="Calibri"/>
                    <a:cs typeface="Times New Roman"/>
                  </a:rPr>
                  <a:t> </a:t>
                </a:r>
                <a:endParaRPr lang="es-ES" sz="1100" dirty="0">
                  <a:effectLst/>
                  <a:latin typeface="Calibri"/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s-ES" sz="1100" dirty="0">
                    <a:effectLst/>
                    <a:latin typeface="Calibri"/>
                    <a:ea typeface="Calibri"/>
                    <a:cs typeface="Times New Roman"/>
                  </a:rPr>
                  <a:t> </a:t>
                </a:r>
              </a:p>
            </p:txBody>
          </p:sp>
        </mc:Choice>
        <mc:Fallback>
          <p:sp>
            <p:nvSpPr>
              <p:cNvPr id="9" name="Cuadro de 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5593" y="1575539"/>
                <a:ext cx="4414286" cy="2754540"/>
              </a:xfrm>
              <a:prstGeom prst="rect">
                <a:avLst/>
              </a:prstGeom>
              <a:blipFill rotWithShape="1">
                <a:blip r:embed="rId3"/>
                <a:stretch>
                  <a:fillRect l="-96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10 Rectángulo"/>
          <p:cNvSpPr/>
          <p:nvPr/>
        </p:nvSpPr>
        <p:spPr>
          <a:xfrm>
            <a:off x="1115616" y="1024595"/>
            <a:ext cx="37066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/>
              <a:t>Parámetros de una cónica</a:t>
            </a:r>
            <a:endParaRPr lang="es-ES" b="1" dirty="0"/>
          </a:p>
        </p:txBody>
      </p:sp>
      <p:pic>
        <p:nvPicPr>
          <p:cNvPr id="12" name="11 Imagen" descr="C:\Users\J.J\Desktop\PROYECTO\imagenes\conicas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90135"/>
            <a:ext cx="4176464" cy="21990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uadro de texto 2"/>
          <p:cNvSpPr txBox="1">
            <a:spLocks noChangeArrowheads="1"/>
          </p:cNvSpPr>
          <p:nvPr/>
        </p:nvSpPr>
        <p:spPr bwMode="auto">
          <a:xfrm>
            <a:off x="5705013" y="4210107"/>
            <a:ext cx="2808312" cy="1959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ES" sz="2000" dirty="0">
                <a:effectLst/>
                <a:latin typeface="Franklin Gothic Book"/>
                <a:ea typeface="Calibri"/>
                <a:cs typeface="Times New Roman"/>
              </a:rPr>
              <a:t> </a:t>
            </a: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ε = 0 circunferencia</a:t>
            </a:r>
            <a:endParaRPr lang="es-ES" dirty="0"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 0&lt;</a:t>
            </a:r>
            <a:r>
              <a:rPr lang="es-ES" dirty="0">
                <a:effectLst/>
                <a:latin typeface="Cambria Math"/>
                <a:ea typeface="Calibri"/>
                <a:cs typeface="Cambria Math"/>
              </a:rPr>
              <a:t>⃒</a:t>
            </a: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ε</a:t>
            </a:r>
            <a:r>
              <a:rPr lang="es-ES" dirty="0">
                <a:effectLst/>
                <a:latin typeface="Cambria Math"/>
                <a:ea typeface="Calibri"/>
                <a:cs typeface="Cambria Math"/>
              </a:rPr>
              <a:t>⃒</a:t>
            </a: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&lt;1 → elipse</a:t>
            </a:r>
            <a:endParaRPr lang="es-ES" dirty="0"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ES" dirty="0">
                <a:effectLst/>
                <a:latin typeface="Cambria Math"/>
                <a:ea typeface="Calibri"/>
                <a:cs typeface="Cambria Math"/>
              </a:rPr>
              <a:t>⃒</a:t>
            </a: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ε</a:t>
            </a:r>
            <a:r>
              <a:rPr lang="es-ES" dirty="0">
                <a:effectLst/>
                <a:latin typeface="Cambria Math"/>
                <a:ea typeface="Calibri"/>
                <a:cs typeface="Cambria Math"/>
              </a:rPr>
              <a:t>⃒</a:t>
            </a: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=1 → parábola</a:t>
            </a:r>
            <a:endParaRPr lang="es-ES" dirty="0">
              <a:effectLst/>
              <a:latin typeface="Calibri"/>
              <a:ea typeface="Calibri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Ø"/>
            </a:pPr>
            <a:r>
              <a:rPr lang="es-ES" dirty="0">
                <a:effectLst/>
                <a:latin typeface="Cambria Math"/>
                <a:ea typeface="Calibri"/>
                <a:cs typeface="Cambria Math"/>
              </a:rPr>
              <a:t>⃒</a:t>
            </a: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ε</a:t>
            </a:r>
            <a:r>
              <a:rPr lang="es-ES" dirty="0">
                <a:effectLst/>
                <a:latin typeface="Cambria Math"/>
                <a:ea typeface="Calibri"/>
                <a:cs typeface="Cambria Math"/>
              </a:rPr>
              <a:t>⃒</a:t>
            </a:r>
            <a:r>
              <a:rPr lang="es-ES" dirty="0">
                <a:effectLst/>
                <a:latin typeface="Franklin Gothic Book"/>
                <a:ea typeface="Calibri"/>
                <a:cs typeface="Times New Roman"/>
              </a:rPr>
              <a:t>&gt;1 → hipérbola</a:t>
            </a:r>
            <a:endParaRPr lang="es-ES" dirty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1100" dirty="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pic>
        <p:nvPicPr>
          <p:cNvPr id="10" name="Picture 6" descr="C:\Users\J.J\Desktop\PROYECTO\imagenes\eii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908"/>
            <a:ext cx="642378" cy="616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J.J\Desktop\PROYECTO\imagenes\uva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440" y="0"/>
            <a:ext cx="611560" cy="616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10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600</TotalTime>
  <Words>2752</Words>
  <Application>Microsoft Office PowerPoint</Application>
  <PresentationFormat>Presentación en pantalla (4:3)</PresentationFormat>
  <Paragraphs>255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Urbano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J.J</dc:creator>
  <cp:lastModifiedBy>J.J</cp:lastModifiedBy>
  <cp:revision>36</cp:revision>
  <dcterms:created xsi:type="dcterms:W3CDTF">2017-03-21T12:27:42Z</dcterms:created>
  <dcterms:modified xsi:type="dcterms:W3CDTF">2017-04-18T08:42:39Z</dcterms:modified>
</cp:coreProperties>
</file>