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26626" name="Group 2"/>
          <p:cNvGrpSpPr>
            <a:grpSpLocks/>
          </p:cNvGrpSpPr>
          <p:nvPr/>
        </p:nvGrpSpPr>
        <p:grpSpPr bwMode="auto">
          <a:xfrm>
            <a:off x="-3222625" y="304800"/>
            <a:ext cx="11909425" cy="4724400"/>
            <a:chOff x="-2030" y="192"/>
            <a:chExt cx="7502" cy="2976"/>
          </a:xfrm>
        </p:grpSpPr>
        <p:sp>
          <p:nvSpPr>
            <p:cNvPr id="26627"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26628"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2083 -32000"/>
                <a:gd name="T13" fmla="*/ T12 w 64000"/>
                <a:gd name="T14" fmla="+- 0 -29632 -32000"/>
                <a:gd name="T15" fmla="*/ -29632 h 64000"/>
                <a:gd name="T16" fmla="+- 0 32000 -32000"/>
                <a:gd name="T17" fmla="*/ T16 w 64000"/>
                <a:gd name="T18" fmla="+- 0 0 -32000"/>
                <a:gd name="T19" fmla="*/ 0 h 64000"/>
                <a:gd name="T20" fmla="+- 0 12083 -32000"/>
                <a:gd name="T21" fmla="*/ T20 w 64000"/>
                <a:gd name="T22" fmla="+- 0 29631 -32000"/>
                <a:gd name="T23" fmla="*/ 29631 h 64000"/>
                <a:gd name="T24" fmla="+- 0 12083 -32000"/>
                <a:gd name="T25" fmla="*/ T24 w 64000"/>
                <a:gd name="T26" fmla="+- 0 29631 -32000"/>
                <a:gd name="T27" fmla="*/ 29631 h 64000"/>
                <a:gd name="T28" fmla="+- 0 12082 -32000"/>
                <a:gd name="T29" fmla="*/ T28 w 64000"/>
                <a:gd name="T30" fmla="+- 0 29631 -32000"/>
                <a:gd name="T31" fmla="*/ 29631 h 64000"/>
                <a:gd name="T32" fmla="+- 0 12083 -32000"/>
                <a:gd name="T33" fmla="*/ T32 w 64000"/>
                <a:gd name="T34" fmla="+- 0 29632 -32000"/>
                <a:gd name="T35" fmla="*/ 29632 h 64000"/>
                <a:gd name="T36" fmla="+- 0 12083 -32000"/>
                <a:gd name="T37" fmla="*/ T36 w 64000"/>
                <a:gd name="T38" fmla="+- 0 -29632 -32000"/>
                <a:gd name="T39" fmla="*/ -29632 h 64000"/>
                <a:gd name="T40" fmla="+- 0 12082 -32000"/>
                <a:gd name="T41" fmla="*/ T40 w 64000"/>
                <a:gd name="T42" fmla="+- 0 -29632 -32000"/>
                <a:gd name="T43" fmla="*/ -29632 h 64000"/>
                <a:gd name="T44" fmla="+- 0 12083 -32000"/>
                <a:gd name="T45" fmla="*/ T44 w 64000"/>
                <a:gd name="T46" fmla="+- 0 -29632 -32000"/>
                <a:gd name="T47" fmla="*/ -29632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sz="2400">
                <a:latin typeface="Times New Roman" panose="02020603050405020304" pitchFamily="18" charset="0"/>
              </a:endParaRPr>
            </a:p>
          </p:txBody>
        </p:sp>
        <p:sp>
          <p:nvSpPr>
            <p:cNvPr id="26629"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994 -32000"/>
                <a:gd name="T13" fmla="*/ T12 w 64000"/>
                <a:gd name="T14" fmla="+- 0 -25754 -32000"/>
                <a:gd name="T15" fmla="*/ -25754 h 64000"/>
                <a:gd name="T16" fmla="+- 0 32000 -32000"/>
                <a:gd name="T17" fmla="*/ T16 w 64000"/>
                <a:gd name="T18" fmla="+- 0 0 -32000"/>
                <a:gd name="T19" fmla="*/ 0 h 64000"/>
                <a:gd name="T20" fmla="+- 0 18994 -32000"/>
                <a:gd name="T21" fmla="*/ T20 w 64000"/>
                <a:gd name="T22" fmla="+- 0 25753 -32000"/>
                <a:gd name="T23" fmla="*/ 25753 h 64000"/>
                <a:gd name="T24" fmla="+- 0 18994 -32000"/>
                <a:gd name="T25" fmla="*/ T24 w 64000"/>
                <a:gd name="T26" fmla="+- 0 25753 -32000"/>
                <a:gd name="T27" fmla="*/ 25753 h 64000"/>
                <a:gd name="T28" fmla="+- 0 18993 -32000"/>
                <a:gd name="T29" fmla="*/ T28 w 64000"/>
                <a:gd name="T30" fmla="+- 0 25753 -32000"/>
                <a:gd name="T31" fmla="*/ 25753 h 64000"/>
                <a:gd name="T32" fmla="+- 0 18994 -32000"/>
                <a:gd name="T33" fmla="*/ T32 w 64000"/>
                <a:gd name="T34" fmla="+- 0 25754 -32000"/>
                <a:gd name="T35" fmla="*/ 25754 h 64000"/>
                <a:gd name="T36" fmla="+- 0 18994 -32000"/>
                <a:gd name="T37" fmla="*/ T36 w 64000"/>
                <a:gd name="T38" fmla="+- 0 -25754 -32000"/>
                <a:gd name="T39" fmla="*/ -25754 h 64000"/>
                <a:gd name="T40" fmla="+- 0 18993 -32000"/>
                <a:gd name="T41" fmla="*/ T40 w 64000"/>
                <a:gd name="T42" fmla="+- 0 -25754 -32000"/>
                <a:gd name="T43" fmla="*/ -25754 h 64000"/>
                <a:gd name="T44" fmla="+- 0 18994 -32000"/>
                <a:gd name="T45" fmla="*/ T44 w 64000"/>
                <a:gd name="T46" fmla="+- 0 -25754 -32000"/>
                <a:gd name="T47" fmla="*/ -257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latin typeface="Arial" panose="020B0604020202020204" pitchFamily="34" charset="0"/>
              </a:endParaRPr>
            </a:p>
          </p:txBody>
        </p:sp>
      </p:grpSp>
      <p:sp>
        <p:nvSpPr>
          <p:cNvPr id="26630" name="Rectangle 6"/>
          <p:cNvSpPr>
            <a:spLocks noGrp="1" noChangeArrowheads="1"/>
          </p:cNvSpPr>
          <p:nvPr>
            <p:ph type="ctrTitle"/>
          </p:nvPr>
        </p:nvSpPr>
        <p:spPr>
          <a:xfrm>
            <a:off x="1443038" y="985838"/>
            <a:ext cx="7239000" cy="1444625"/>
          </a:xfrm>
        </p:spPr>
        <p:txBody>
          <a:bodyPr/>
          <a:lstStyle>
            <a:lvl1pPr>
              <a:defRPr sz="4000"/>
            </a:lvl1pPr>
          </a:lstStyle>
          <a:p>
            <a:pPr lvl="0"/>
            <a:r>
              <a:rPr lang="es-ES" altLang="es-ES" noProof="0" smtClean="0"/>
              <a:t>Haga clic para cambiar el estilo de título	</a:t>
            </a:r>
          </a:p>
        </p:txBody>
      </p:sp>
      <p:sp>
        <p:nvSpPr>
          <p:cNvPr id="26631" name="Rectangle 7"/>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defRPr/>
            </a:lvl1pPr>
          </a:lstStyle>
          <a:p>
            <a:pPr lvl="0"/>
            <a:r>
              <a:rPr lang="es-ES" altLang="es-ES" noProof="0" smtClean="0"/>
              <a:t>Haga clic para modificar el estilo de subtítulo del patrón</a:t>
            </a:r>
          </a:p>
        </p:txBody>
      </p:sp>
      <p:sp>
        <p:nvSpPr>
          <p:cNvPr id="26632" name="Rectangle 8"/>
          <p:cNvSpPr>
            <a:spLocks noGrp="1" noChangeArrowheads="1"/>
          </p:cNvSpPr>
          <p:nvPr>
            <p:ph type="dt" sz="half" idx="2"/>
          </p:nvPr>
        </p:nvSpPr>
        <p:spPr/>
        <p:txBody>
          <a:bodyPr/>
          <a:lstStyle>
            <a:lvl1pPr>
              <a:defRPr/>
            </a:lvl1pPr>
          </a:lstStyle>
          <a:p>
            <a:endParaRPr lang="es-ES" altLang="es-ES"/>
          </a:p>
        </p:txBody>
      </p:sp>
      <p:sp>
        <p:nvSpPr>
          <p:cNvPr id="26633" name="Rectangle 9"/>
          <p:cNvSpPr>
            <a:spLocks noGrp="1" noChangeArrowheads="1"/>
          </p:cNvSpPr>
          <p:nvPr>
            <p:ph type="ftr" sz="quarter" idx="3"/>
          </p:nvPr>
        </p:nvSpPr>
        <p:spPr/>
        <p:txBody>
          <a:bodyPr/>
          <a:lstStyle>
            <a:lvl1pPr>
              <a:defRPr/>
            </a:lvl1pPr>
          </a:lstStyle>
          <a:p>
            <a:endParaRPr lang="es-ES" altLang="es-ES"/>
          </a:p>
        </p:txBody>
      </p:sp>
      <p:sp>
        <p:nvSpPr>
          <p:cNvPr id="26634" name="Rectangle 10"/>
          <p:cNvSpPr>
            <a:spLocks noGrp="1" noChangeArrowheads="1"/>
          </p:cNvSpPr>
          <p:nvPr>
            <p:ph type="sldNum" sz="quarter" idx="4"/>
          </p:nvPr>
        </p:nvSpPr>
        <p:spPr/>
        <p:txBody>
          <a:bodyPr/>
          <a:lstStyle>
            <a:lvl1pPr>
              <a:defRPr/>
            </a:lvl1pPr>
          </a:lstStyle>
          <a:p>
            <a:fld id="{DF5FB6B8-62B6-4CE4-875D-9527E327A1F6}" type="slidenum">
              <a:rPr lang="es-ES" altLang="es-ES"/>
              <a:pPr/>
              <a:t>‹Nº›</a:t>
            </a:fld>
            <a:endParaRPr lang="es-ES" alt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s-ES" altLang="es-ES"/>
          </a:p>
        </p:txBody>
      </p:sp>
      <p:sp>
        <p:nvSpPr>
          <p:cNvPr id="5" name="Marcador de pie de página 4"/>
          <p:cNvSpPr>
            <a:spLocks noGrp="1"/>
          </p:cNvSpPr>
          <p:nvPr>
            <p:ph type="ftr" sz="quarter" idx="11"/>
          </p:nvPr>
        </p:nvSpPr>
        <p:spPr/>
        <p:txBody>
          <a:bodyPr/>
          <a:lstStyle>
            <a:lvl1pPr>
              <a:defRPr/>
            </a:lvl1pPr>
          </a:lstStyle>
          <a:p>
            <a:endParaRPr lang="es-ES" altLang="es-ES"/>
          </a:p>
        </p:txBody>
      </p:sp>
      <p:sp>
        <p:nvSpPr>
          <p:cNvPr id="6" name="Marcador de número de diapositiva 5"/>
          <p:cNvSpPr>
            <a:spLocks noGrp="1"/>
          </p:cNvSpPr>
          <p:nvPr>
            <p:ph type="sldNum" sz="quarter" idx="12"/>
          </p:nvPr>
        </p:nvSpPr>
        <p:spPr/>
        <p:txBody>
          <a:bodyPr/>
          <a:lstStyle>
            <a:lvl1pPr>
              <a:defRPr/>
            </a:lvl1pPr>
          </a:lstStyle>
          <a:p>
            <a:fld id="{1772724E-748E-46F7-A0F3-4D60186D79B9}" type="slidenum">
              <a:rPr lang="es-ES" altLang="es-ES"/>
              <a:pPr/>
              <a:t>‹Nº›</a:t>
            </a:fld>
            <a:endParaRPr lang="es-ES" altLang="es-ES"/>
          </a:p>
        </p:txBody>
      </p:sp>
    </p:spTree>
    <p:extLst>
      <p:ext uri="{BB962C8B-B14F-4D97-AF65-F5344CB8AC3E}">
        <p14:creationId xmlns:p14="http://schemas.microsoft.com/office/powerpoint/2010/main" val="2862811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6413" y="301625"/>
            <a:ext cx="1827212" cy="564038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1370013" y="301625"/>
            <a:ext cx="5334000" cy="56403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s-ES" altLang="es-ES"/>
          </a:p>
        </p:txBody>
      </p:sp>
      <p:sp>
        <p:nvSpPr>
          <p:cNvPr id="5" name="Marcador de pie de página 4"/>
          <p:cNvSpPr>
            <a:spLocks noGrp="1"/>
          </p:cNvSpPr>
          <p:nvPr>
            <p:ph type="ftr" sz="quarter" idx="11"/>
          </p:nvPr>
        </p:nvSpPr>
        <p:spPr/>
        <p:txBody>
          <a:bodyPr/>
          <a:lstStyle>
            <a:lvl1pPr>
              <a:defRPr/>
            </a:lvl1pPr>
          </a:lstStyle>
          <a:p>
            <a:endParaRPr lang="es-ES" altLang="es-ES"/>
          </a:p>
        </p:txBody>
      </p:sp>
      <p:sp>
        <p:nvSpPr>
          <p:cNvPr id="6" name="Marcador de número de diapositiva 5"/>
          <p:cNvSpPr>
            <a:spLocks noGrp="1"/>
          </p:cNvSpPr>
          <p:nvPr>
            <p:ph type="sldNum" sz="quarter" idx="12"/>
          </p:nvPr>
        </p:nvSpPr>
        <p:spPr/>
        <p:txBody>
          <a:bodyPr/>
          <a:lstStyle>
            <a:lvl1pPr>
              <a:defRPr/>
            </a:lvl1pPr>
          </a:lstStyle>
          <a:p>
            <a:fld id="{989887DD-A1A0-4727-B79B-B21F8DD285CF}" type="slidenum">
              <a:rPr lang="es-ES" altLang="es-ES"/>
              <a:pPr/>
              <a:t>‹Nº›</a:t>
            </a:fld>
            <a:endParaRPr lang="es-ES" altLang="es-ES"/>
          </a:p>
        </p:txBody>
      </p:sp>
    </p:spTree>
    <p:extLst>
      <p:ext uri="{BB962C8B-B14F-4D97-AF65-F5344CB8AC3E}">
        <p14:creationId xmlns:p14="http://schemas.microsoft.com/office/powerpoint/2010/main" val="355016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s-ES" altLang="es-ES"/>
          </a:p>
        </p:txBody>
      </p:sp>
      <p:sp>
        <p:nvSpPr>
          <p:cNvPr id="5" name="Marcador de pie de página 4"/>
          <p:cNvSpPr>
            <a:spLocks noGrp="1"/>
          </p:cNvSpPr>
          <p:nvPr>
            <p:ph type="ftr" sz="quarter" idx="11"/>
          </p:nvPr>
        </p:nvSpPr>
        <p:spPr/>
        <p:txBody>
          <a:bodyPr/>
          <a:lstStyle>
            <a:lvl1pPr>
              <a:defRPr/>
            </a:lvl1pPr>
          </a:lstStyle>
          <a:p>
            <a:endParaRPr lang="es-ES" altLang="es-ES"/>
          </a:p>
        </p:txBody>
      </p:sp>
      <p:sp>
        <p:nvSpPr>
          <p:cNvPr id="6" name="Marcador de número de diapositiva 5"/>
          <p:cNvSpPr>
            <a:spLocks noGrp="1"/>
          </p:cNvSpPr>
          <p:nvPr>
            <p:ph type="sldNum" sz="quarter" idx="12"/>
          </p:nvPr>
        </p:nvSpPr>
        <p:spPr/>
        <p:txBody>
          <a:bodyPr/>
          <a:lstStyle>
            <a:lvl1pPr>
              <a:defRPr/>
            </a:lvl1pPr>
          </a:lstStyle>
          <a:p>
            <a:fld id="{B15086F2-0522-4491-9386-0BE2BE4DBD5A}" type="slidenum">
              <a:rPr lang="es-ES" altLang="es-ES"/>
              <a:pPr/>
              <a:t>‹Nº›</a:t>
            </a:fld>
            <a:endParaRPr lang="es-ES" altLang="es-ES"/>
          </a:p>
        </p:txBody>
      </p:sp>
    </p:spTree>
    <p:extLst>
      <p:ext uri="{BB962C8B-B14F-4D97-AF65-F5344CB8AC3E}">
        <p14:creationId xmlns:p14="http://schemas.microsoft.com/office/powerpoint/2010/main" val="3670924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s-ES" altLang="es-ES"/>
          </a:p>
        </p:txBody>
      </p:sp>
      <p:sp>
        <p:nvSpPr>
          <p:cNvPr id="5" name="Marcador de pie de página 4"/>
          <p:cNvSpPr>
            <a:spLocks noGrp="1"/>
          </p:cNvSpPr>
          <p:nvPr>
            <p:ph type="ftr" sz="quarter" idx="11"/>
          </p:nvPr>
        </p:nvSpPr>
        <p:spPr/>
        <p:txBody>
          <a:bodyPr/>
          <a:lstStyle>
            <a:lvl1pPr>
              <a:defRPr/>
            </a:lvl1pPr>
          </a:lstStyle>
          <a:p>
            <a:endParaRPr lang="es-ES" altLang="es-ES"/>
          </a:p>
        </p:txBody>
      </p:sp>
      <p:sp>
        <p:nvSpPr>
          <p:cNvPr id="6" name="Marcador de número de diapositiva 5"/>
          <p:cNvSpPr>
            <a:spLocks noGrp="1"/>
          </p:cNvSpPr>
          <p:nvPr>
            <p:ph type="sldNum" sz="quarter" idx="12"/>
          </p:nvPr>
        </p:nvSpPr>
        <p:spPr/>
        <p:txBody>
          <a:bodyPr/>
          <a:lstStyle>
            <a:lvl1pPr>
              <a:defRPr/>
            </a:lvl1pPr>
          </a:lstStyle>
          <a:p>
            <a:fld id="{A08CF49B-9C8C-4320-8753-0CB4F789AE81}" type="slidenum">
              <a:rPr lang="es-ES" altLang="es-ES"/>
              <a:pPr/>
              <a:t>‹Nº›</a:t>
            </a:fld>
            <a:endParaRPr lang="es-ES" altLang="es-ES"/>
          </a:p>
        </p:txBody>
      </p:sp>
    </p:spTree>
    <p:extLst>
      <p:ext uri="{BB962C8B-B14F-4D97-AF65-F5344CB8AC3E}">
        <p14:creationId xmlns:p14="http://schemas.microsoft.com/office/powerpoint/2010/main" val="428778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1370013" y="1827213"/>
            <a:ext cx="3579812"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5102225" y="1827213"/>
            <a:ext cx="35814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lvl1pPr>
              <a:defRPr/>
            </a:lvl1pPr>
          </a:lstStyle>
          <a:p>
            <a:endParaRPr lang="es-ES" altLang="es-ES"/>
          </a:p>
        </p:txBody>
      </p:sp>
      <p:sp>
        <p:nvSpPr>
          <p:cNvPr id="6" name="Marcador de pie de página 5"/>
          <p:cNvSpPr>
            <a:spLocks noGrp="1"/>
          </p:cNvSpPr>
          <p:nvPr>
            <p:ph type="ftr" sz="quarter" idx="11"/>
          </p:nvPr>
        </p:nvSpPr>
        <p:spPr/>
        <p:txBody>
          <a:bodyPr/>
          <a:lstStyle>
            <a:lvl1pPr>
              <a:defRPr/>
            </a:lvl1pPr>
          </a:lstStyle>
          <a:p>
            <a:endParaRPr lang="es-ES" altLang="es-ES"/>
          </a:p>
        </p:txBody>
      </p:sp>
      <p:sp>
        <p:nvSpPr>
          <p:cNvPr id="7" name="Marcador de número de diapositiva 6"/>
          <p:cNvSpPr>
            <a:spLocks noGrp="1"/>
          </p:cNvSpPr>
          <p:nvPr>
            <p:ph type="sldNum" sz="quarter" idx="12"/>
          </p:nvPr>
        </p:nvSpPr>
        <p:spPr/>
        <p:txBody>
          <a:bodyPr/>
          <a:lstStyle>
            <a:lvl1pPr>
              <a:defRPr/>
            </a:lvl1pPr>
          </a:lstStyle>
          <a:p>
            <a:fld id="{AF38F1E8-4739-4117-992B-2ABB5DCD85E4}" type="slidenum">
              <a:rPr lang="es-ES" altLang="es-ES"/>
              <a:pPr/>
              <a:t>‹Nº›</a:t>
            </a:fld>
            <a:endParaRPr lang="es-ES" altLang="es-ES"/>
          </a:p>
        </p:txBody>
      </p:sp>
    </p:spTree>
    <p:extLst>
      <p:ext uri="{BB962C8B-B14F-4D97-AF65-F5344CB8AC3E}">
        <p14:creationId xmlns:p14="http://schemas.microsoft.com/office/powerpoint/2010/main" val="3697597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lvl1pPr>
              <a:defRPr/>
            </a:lvl1pPr>
          </a:lstStyle>
          <a:p>
            <a:endParaRPr lang="es-ES" altLang="es-ES"/>
          </a:p>
        </p:txBody>
      </p:sp>
      <p:sp>
        <p:nvSpPr>
          <p:cNvPr id="8" name="Marcador de pie de página 7"/>
          <p:cNvSpPr>
            <a:spLocks noGrp="1"/>
          </p:cNvSpPr>
          <p:nvPr>
            <p:ph type="ftr" sz="quarter" idx="11"/>
          </p:nvPr>
        </p:nvSpPr>
        <p:spPr/>
        <p:txBody>
          <a:bodyPr/>
          <a:lstStyle>
            <a:lvl1pPr>
              <a:defRPr/>
            </a:lvl1pPr>
          </a:lstStyle>
          <a:p>
            <a:endParaRPr lang="es-ES" altLang="es-ES"/>
          </a:p>
        </p:txBody>
      </p:sp>
      <p:sp>
        <p:nvSpPr>
          <p:cNvPr id="9" name="Marcador de número de diapositiva 8"/>
          <p:cNvSpPr>
            <a:spLocks noGrp="1"/>
          </p:cNvSpPr>
          <p:nvPr>
            <p:ph type="sldNum" sz="quarter" idx="12"/>
          </p:nvPr>
        </p:nvSpPr>
        <p:spPr/>
        <p:txBody>
          <a:bodyPr/>
          <a:lstStyle>
            <a:lvl1pPr>
              <a:defRPr/>
            </a:lvl1pPr>
          </a:lstStyle>
          <a:p>
            <a:fld id="{69767E92-F3DC-465E-8726-041678A4D0D8}" type="slidenum">
              <a:rPr lang="es-ES" altLang="es-ES"/>
              <a:pPr/>
              <a:t>‹Nº›</a:t>
            </a:fld>
            <a:endParaRPr lang="es-ES" altLang="es-ES"/>
          </a:p>
        </p:txBody>
      </p:sp>
    </p:spTree>
    <p:extLst>
      <p:ext uri="{BB962C8B-B14F-4D97-AF65-F5344CB8AC3E}">
        <p14:creationId xmlns:p14="http://schemas.microsoft.com/office/powerpoint/2010/main" val="219678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lvl1pPr>
              <a:defRPr/>
            </a:lvl1pPr>
          </a:lstStyle>
          <a:p>
            <a:endParaRPr lang="es-ES" altLang="es-ES"/>
          </a:p>
        </p:txBody>
      </p:sp>
      <p:sp>
        <p:nvSpPr>
          <p:cNvPr id="4" name="Marcador de pie de página 3"/>
          <p:cNvSpPr>
            <a:spLocks noGrp="1"/>
          </p:cNvSpPr>
          <p:nvPr>
            <p:ph type="ftr" sz="quarter" idx="11"/>
          </p:nvPr>
        </p:nvSpPr>
        <p:spPr/>
        <p:txBody>
          <a:bodyPr/>
          <a:lstStyle>
            <a:lvl1pPr>
              <a:defRPr/>
            </a:lvl1pPr>
          </a:lstStyle>
          <a:p>
            <a:endParaRPr lang="es-ES" altLang="es-ES"/>
          </a:p>
        </p:txBody>
      </p:sp>
      <p:sp>
        <p:nvSpPr>
          <p:cNvPr id="5" name="Marcador de número de diapositiva 4"/>
          <p:cNvSpPr>
            <a:spLocks noGrp="1"/>
          </p:cNvSpPr>
          <p:nvPr>
            <p:ph type="sldNum" sz="quarter" idx="12"/>
          </p:nvPr>
        </p:nvSpPr>
        <p:spPr/>
        <p:txBody>
          <a:bodyPr/>
          <a:lstStyle>
            <a:lvl1pPr>
              <a:defRPr/>
            </a:lvl1pPr>
          </a:lstStyle>
          <a:p>
            <a:fld id="{F0C044AF-A4F7-475A-A982-DD3FF2B242F2}" type="slidenum">
              <a:rPr lang="es-ES" altLang="es-ES"/>
              <a:pPr/>
              <a:t>‹Nº›</a:t>
            </a:fld>
            <a:endParaRPr lang="es-ES" altLang="es-ES"/>
          </a:p>
        </p:txBody>
      </p:sp>
    </p:spTree>
    <p:extLst>
      <p:ext uri="{BB962C8B-B14F-4D97-AF65-F5344CB8AC3E}">
        <p14:creationId xmlns:p14="http://schemas.microsoft.com/office/powerpoint/2010/main" val="3729790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ltLang="es-ES"/>
          </a:p>
        </p:txBody>
      </p:sp>
      <p:sp>
        <p:nvSpPr>
          <p:cNvPr id="3" name="Marcador de pie de página 2"/>
          <p:cNvSpPr>
            <a:spLocks noGrp="1"/>
          </p:cNvSpPr>
          <p:nvPr>
            <p:ph type="ftr" sz="quarter" idx="11"/>
          </p:nvPr>
        </p:nvSpPr>
        <p:spPr/>
        <p:txBody>
          <a:bodyPr/>
          <a:lstStyle>
            <a:lvl1pPr>
              <a:defRPr/>
            </a:lvl1pPr>
          </a:lstStyle>
          <a:p>
            <a:endParaRPr lang="es-ES" altLang="es-ES"/>
          </a:p>
        </p:txBody>
      </p:sp>
      <p:sp>
        <p:nvSpPr>
          <p:cNvPr id="4" name="Marcador de número de diapositiva 3"/>
          <p:cNvSpPr>
            <a:spLocks noGrp="1"/>
          </p:cNvSpPr>
          <p:nvPr>
            <p:ph type="sldNum" sz="quarter" idx="12"/>
          </p:nvPr>
        </p:nvSpPr>
        <p:spPr/>
        <p:txBody>
          <a:bodyPr/>
          <a:lstStyle>
            <a:lvl1pPr>
              <a:defRPr/>
            </a:lvl1pPr>
          </a:lstStyle>
          <a:p>
            <a:fld id="{03D03FFC-BF35-4529-9D0B-8975F12C2F45}" type="slidenum">
              <a:rPr lang="es-ES" altLang="es-ES"/>
              <a:pPr/>
              <a:t>‹Nº›</a:t>
            </a:fld>
            <a:endParaRPr lang="es-ES" altLang="es-ES"/>
          </a:p>
        </p:txBody>
      </p:sp>
    </p:spTree>
    <p:extLst>
      <p:ext uri="{BB962C8B-B14F-4D97-AF65-F5344CB8AC3E}">
        <p14:creationId xmlns:p14="http://schemas.microsoft.com/office/powerpoint/2010/main" val="3159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ES"/>
          </a:p>
        </p:txBody>
      </p:sp>
      <p:sp>
        <p:nvSpPr>
          <p:cNvPr id="6" name="Marcador de pie de página 5"/>
          <p:cNvSpPr>
            <a:spLocks noGrp="1"/>
          </p:cNvSpPr>
          <p:nvPr>
            <p:ph type="ftr" sz="quarter" idx="11"/>
          </p:nvPr>
        </p:nvSpPr>
        <p:spPr/>
        <p:txBody>
          <a:bodyPr/>
          <a:lstStyle>
            <a:lvl1pPr>
              <a:defRPr/>
            </a:lvl1pPr>
          </a:lstStyle>
          <a:p>
            <a:endParaRPr lang="es-ES" altLang="es-ES"/>
          </a:p>
        </p:txBody>
      </p:sp>
      <p:sp>
        <p:nvSpPr>
          <p:cNvPr id="7" name="Marcador de número de diapositiva 6"/>
          <p:cNvSpPr>
            <a:spLocks noGrp="1"/>
          </p:cNvSpPr>
          <p:nvPr>
            <p:ph type="sldNum" sz="quarter" idx="12"/>
          </p:nvPr>
        </p:nvSpPr>
        <p:spPr/>
        <p:txBody>
          <a:bodyPr/>
          <a:lstStyle>
            <a:lvl1pPr>
              <a:defRPr/>
            </a:lvl1pPr>
          </a:lstStyle>
          <a:p>
            <a:fld id="{74AC2DF4-9891-4621-BFBC-39B8F27FF1EB}" type="slidenum">
              <a:rPr lang="es-ES" altLang="es-ES"/>
              <a:pPr/>
              <a:t>‹Nº›</a:t>
            </a:fld>
            <a:endParaRPr lang="es-ES" altLang="es-ES"/>
          </a:p>
        </p:txBody>
      </p:sp>
    </p:spTree>
    <p:extLst>
      <p:ext uri="{BB962C8B-B14F-4D97-AF65-F5344CB8AC3E}">
        <p14:creationId xmlns:p14="http://schemas.microsoft.com/office/powerpoint/2010/main" val="2065552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ES"/>
          </a:p>
        </p:txBody>
      </p:sp>
      <p:sp>
        <p:nvSpPr>
          <p:cNvPr id="6" name="Marcador de pie de página 5"/>
          <p:cNvSpPr>
            <a:spLocks noGrp="1"/>
          </p:cNvSpPr>
          <p:nvPr>
            <p:ph type="ftr" sz="quarter" idx="11"/>
          </p:nvPr>
        </p:nvSpPr>
        <p:spPr/>
        <p:txBody>
          <a:bodyPr/>
          <a:lstStyle>
            <a:lvl1pPr>
              <a:defRPr/>
            </a:lvl1pPr>
          </a:lstStyle>
          <a:p>
            <a:endParaRPr lang="es-ES" altLang="es-ES"/>
          </a:p>
        </p:txBody>
      </p:sp>
      <p:sp>
        <p:nvSpPr>
          <p:cNvPr id="7" name="Marcador de número de diapositiva 6"/>
          <p:cNvSpPr>
            <a:spLocks noGrp="1"/>
          </p:cNvSpPr>
          <p:nvPr>
            <p:ph type="sldNum" sz="quarter" idx="12"/>
          </p:nvPr>
        </p:nvSpPr>
        <p:spPr/>
        <p:txBody>
          <a:bodyPr/>
          <a:lstStyle>
            <a:lvl1pPr>
              <a:defRPr/>
            </a:lvl1pPr>
          </a:lstStyle>
          <a:p>
            <a:fld id="{8F419596-2646-4952-84D4-942AF7ED3BA2}" type="slidenum">
              <a:rPr lang="es-ES" altLang="es-ES"/>
              <a:pPr/>
              <a:t>‹Nº›</a:t>
            </a:fld>
            <a:endParaRPr lang="es-ES" altLang="es-ES"/>
          </a:p>
        </p:txBody>
      </p:sp>
    </p:spTree>
    <p:extLst>
      <p:ext uri="{BB962C8B-B14F-4D97-AF65-F5344CB8AC3E}">
        <p14:creationId xmlns:p14="http://schemas.microsoft.com/office/powerpoint/2010/main" val="359721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602" name="Group 2"/>
          <p:cNvGrpSpPr>
            <a:grpSpLocks/>
          </p:cNvGrpSpPr>
          <p:nvPr/>
        </p:nvGrpSpPr>
        <p:grpSpPr bwMode="auto">
          <a:xfrm>
            <a:off x="-3238500" y="0"/>
            <a:ext cx="11925300" cy="3810000"/>
            <a:chOff x="-2040" y="0"/>
            <a:chExt cx="7512" cy="2400"/>
          </a:xfrm>
        </p:grpSpPr>
        <p:sp>
          <p:nvSpPr>
            <p:cNvPr id="25603"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296 -32000"/>
                <a:gd name="T13" fmla="*/ T12 w 64000"/>
                <a:gd name="T14" fmla="+- 0 -26254 -32000"/>
                <a:gd name="T15" fmla="*/ -26254 h 64000"/>
                <a:gd name="T16" fmla="+- 0 32000 -32000"/>
                <a:gd name="T17" fmla="*/ T16 w 64000"/>
                <a:gd name="T18" fmla="+- 0 0 -32000"/>
                <a:gd name="T19" fmla="*/ 0 h 64000"/>
                <a:gd name="T20" fmla="+- 0 18296 -32000"/>
                <a:gd name="T21" fmla="*/ T20 w 64000"/>
                <a:gd name="T22" fmla="+- 0 26253 -32000"/>
                <a:gd name="T23" fmla="*/ 26253 h 64000"/>
                <a:gd name="T24" fmla="+- 0 18296 -32000"/>
                <a:gd name="T25" fmla="*/ T24 w 64000"/>
                <a:gd name="T26" fmla="+- 0 26253 -32000"/>
                <a:gd name="T27" fmla="*/ 26253 h 64000"/>
                <a:gd name="T28" fmla="+- 0 18295 -32000"/>
                <a:gd name="T29" fmla="*/ T28 w 64000"/>
                <a:gd name="T30" fmla="+- 0 26253 -32000"/>
                <a:gd name="T31" fmla="*/ 26253 h 64000"/>
                <a:gd name="T32" fmla="+- 0 18296 -32000"/>
                <a:gd name="T33" fmla="*/ T32 w 64000"/>
                <a:gd name="T34" fmla="+- 0 26254 -32000"/>
                <a:gd name="T35" fmla="*/ 26254 h 64000"/>
                <a:gd name="T36" fmla="+- 0 18296 -32000"/>
                <a:gd name="T37" fmla="*/ T36 w 64000"/>
                <a:gd name="T38" fmla="+- 0 -26254 -32000"/>
                <a:gd name="T39" fmla="*/ -26254 h 64000"/>
                <a:gd name="T40" fmla="+- 0 18295 -32000"/>
                <a:gd name="T41" fmla="*/ T40 w 64000"/>
                <a:gd name="T42" fmla="+- 0 -26254 -32000"/>
                <a:gd name="T43" fmla="*/ -26254 h 64000"/>
                <a:gd name="T44" fmla="+- 0 18296 -32000"/>
                <a:gd name="T45" fmla="*/ T44 w 64000"/>
                <a:gd name="T46" fmla="+- 0 -26254 -32000"/>
                <a:gd name="T47" fmla="*/ -262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sz="2400">
                <a:latin typeface="Times New Roman" panose="02020603050405020304" pitchFamily="18" charset="0"/>
              </a:endParaRPr>
            </a:p>
          </p:txBody>
        </p:sp>
        <p:sp>
          <p:nvSpPr>
            <p:cNvPr id="25604"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077 -32000"/>
                <a:gd name="T13" fmla="*/ T12 w 64000"/>
                <a:gd name="T14" fmla="+- 0 -26405 -32000"/>
                <a:gd name="T15" fmla="*/ -26405 h 64000"/>
                <a:gd name="T16" fmla="+- 0 32000 -32000"/>
                <a:gd name="T17" fmla="*/ T16 w 64000"/>
                <a:gd name="T18" fmla="+- 0 0 -32000"/>
                <a:gd name="T19" fmla="*/ 0 h 64000"/>
                <a:gd name="T20" fmla="+- 0 18077 -32000"/>
                <a:gd name="T21" fmla="*/ T20 w 64000"/>
                <a:gd name="T22" fmla="+- 0 26404 -32000"/>
                <a:gd name="T23" fmla="*/ 26404 h 64000"/>
                <a:gd name="T24" fmla="+- 0 18077 -32000"/>
                <a:gd name="T25" fmla="*/ T24 w 64000"/>
                <a:gd name="T26" fmla="+- 0 26404 -32000"/>
                <a:gd name="T27" fmla="*/ 26404 h 64000"/>
                <a:gd name="T28" fmla="+- 0 18076 -32000"/>
                <a:gd name="T29" fmla="*/ T28 w 64000"/>
                <a:gd name="T30" fmla="+- 0 26404 -32000"/>
                <a:gd name="T31" fmla="*/ 26404 h 64000"/>
                <a:gd name="T32" fmla="+- 0 18077 -32000"/>
                <a:gd name="T33" fmla="*/ T32 w 64000"/>
                <a:gd name="T34" fmla="+- 0 26405 -32000"/>
                <a:gd name="T35" fmla="*/ 26405 h 64000"/>
                <a:gd name="T36" fmla="+- 0 18077 -32000"/>
                <a:gd name="T37" fmla="*/ T36 w 64000"/>
                <a:gd name="T38" fmla="+- 0 -26405 -32000"/>
                <a:gd name="T39" fmla="*/ -26405 h 64000"/>
                <a:gd name="T40" fmla="+- 0 18076 -32000"/>
                <a:gd name="T41" fmla="*/ T40 w 64000"/>
                <a:gd name="T42" fmla="+- 0 -26405 -32000"/>
                <a:gd name="T43" fmla="*/ -26405 h 64000"/>
                <a:gd name="T44" fmla="+- 0 18077 -32000"/>
                <a:gd name="T45" fmla="*/ T44 w 64000"/>
                <a:gd name="T46" fmla="+- 0 -26405 -32000"/>
                <a:gd name="T47" fmla="*/ -26405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latin typeface="Arial" panose="020B0604020202020204" pitchFamily="34" charset="0"/>
              </a:endParaRPr>
            </a:p>
          </p:txBody>
        </p:sp>
        <p:sp>
          <p:nvSpPr>
            <p:cNvPr id="25605"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25606"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s-ES" smtClean="0"/>
              <a:t>Haga clic para cambiar el estilo de título	</a:t>
            </a:r>
          </a:p>
        </p:txBody>
      </p:sp>
      <p:sp>
        <p:nvSpPr>
          <p:cNvPr id="25607"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25608"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s-ES" altLang="es-ES"/>
          </a:p>
        </p:txBody>
      </p:sp>
      <p:sp>
        <p:nvSpPr>
          <p:cNvPr id="25609"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es-ES" altLang="es-ES"/>
          </a:p>
        </p:txBody>
      </p:sp>
      <p:sp>
        <p:nvSpPr>
          <p:cNvPr id="25610"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3A0127D-3FDC-4664-A9B5-030DBF2239D1}" type="slidenum">
              <a:rPr lang="es-ES" altLang="es-ES"/>
              <a:pPr/>
              <a:t>‹Nº›</a:t>
            </a:fld>
            <a:endParaRPr lang="es-ES" altLang="es-E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fontAlgn="base">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bailii.org/database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F:\AIETI\TABLA%202.doc" TargetMode="External"/><Relationship Id="rId2" Type="http://schemas.openxmlformats.org/officeDocument/2006/relationships/hyperlink" Target="file:///F:\AIETI\TABLA%201.doc" TargetMode="External"/><Relationship Id="rId1" Type="http://schemas.openxmlformats.org/officeDocument/2006/relationships/slideLayout" Target="../slideLayouts/slideLayout2.xml"/><Relationship Id="rId5" Type="http://schemas.openxmlformats.org/officeDocument/2006/relationships/hyperlink" Target="file:///F:\AIETI\TABLA%204.doc" TargetMode="External"/><Relationship Id="rId4" Type="http://schemas.openxmlformats.org/officeDocument/2006/relationships/hyperlink" Target="file:///F:\AIETI\TABLA%203.doc"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6013" y="260350"/>
            <a:ext cx="7310437" cy="2592388"/>
          </a:xfrm>
        </p:spPr>
        <p:txBody>
          <a:bodyPr/>
          <a:lstStyle/>
          <a:p>
            <a:r>
              <a:rPr lang="es-ES" altLang="es-ES" sz="3200"/>
              <a:t>Elementos cohesivos en el lenguaje jurídico: análisis contrastivo de las sentencias judiciales en lengua inglesa y española.</a:t>
            </a:r>
            <a:br>
              <a:rPr lang="es-ES" altLang="es-ES" sz="3200"/>
            </a:br>
            <a:endParaRPr lang="es-ES" altLang="es-ES" sz="3200"/>
          </a:p>
        </p:txBody>
      </p:sp>
      <p:sp>
        <p:nvSpPr>
          <p:cNvPr id="2051" name="Rectangle 3"/>
          <p:cNvSpPr>
            <a:spLocks noGrp="1" noChangeArrowheads="1"/>
          </p:cNvSpPr>
          <p:nvPr>
            <p:ph type="subTitle" idx="1"/>
          </p:nvPr>
        </p:nvSpPr>
        <p:spPr>
          <a:xfrm>
            <a:off x="1476375" y="3429000"/>
            <a:ext cx="7239000" cy="1752600"/>
          </a:xfrm>
        </p:spPr>
        <p:txBody>
          <a:bodyPr/>
          <a:lstStyle/>
          <a:p>
            <a:pPr algn="r">
              <a:lnSpc>
                <a:spcPct val="90000"/>
              </a:lnSpc>
            </a:pPr>
            <a:endParaRPr lang="es-ES" altLang="es-ES" sz="1600"/>
          </a:p>
          <a:p>
            <a:pPr algn="r">
              <a:lnSpc>
                <a:spcPct val="90000"/>
              </a:lnSpc>
            </a:pPr>
            <a:endParaRPr lang="es-ES" altLang="es-ES" sz="1600"/>
          </a:p>
          <a:p>
            <a:pPr algn="r">
              <a:lnSpc>
                <a:spcPct val="90000"/>
              </a:lnSpc>
            </a:pPr>
            <a:endParaRPr lang="es-ES" altLang="es-ES" sz="1600"/>
          </a:p>
          <a:p>
            <a:pPr algn="r">
              <a:lnSpc>
                <a:spcPct val="90000"/>
              </a:lnSpc>
            </a:pPr>
            <a:r>
              <a:rPr lang="es-ES" altLang="es-ES" sz="1600"/>
              <a:t>Susana Álvarez Álvarez</a:t>
            </a:r>
          </a:p>
          <a:p>
            <a:pPr algn="r">
              <a:lnSpc>
                <a:spcPct val="90000"/>
              </a:lnSpc>
            </a:pPr>
            <a:r>
              <a:rPr lang="es-ES" altLang="es-ES" sz="1600"/>
              <a:t>Universidad de Valladolid</a:t>
            </a:r>
          </a:p>
          <a:p>
            <a:pPr algn="r">
              <a:lnSpc>
                <a:spcPct val="90000"/>
              </a:lnSpc>
            </a:pPr>
            <a:r>
              <a:rPr lang="es-ES" altLang="es-ES" sz="1600"/>
              <a:t>susanalv@lesp.uva.es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 altLang="es-ES" sz="3200"/>
              <a:t>Elementos cohesivos en el lenguaje jurídico. Subcorpora.</a:t>
            </a:r>
          </a:p>
        </p:txBody>
      </p:sp>
      <p:sp>
        <p:nvSpPr>
          <p:cNvPr id="35843" name="Rectangle 3"/>
          <p:cNvSpPr>
            <a:spLocks noGrp="1" noChangeArrowheads="1"/>
          </p:cNvSpPr>
          <p:nvPr>
            <p:ph type="body" idx="1"/>
          </p:nvPr>
        </p:nvSpPr>
        <p:spPr/>
        <p:txBody>
          <a:bodyPr/>
          <a:lstStyle/>
          <a:p>
            <a:pPr>
              <a:lnSpc>
                <a:spcPct val="80000"/>
              </a:lnSpc>
            </a:pPr>
            <a:r>
              <a:rPr lang="es-ES" altLang="es-ES" sz="2500"/>
              <a:t> Subcorpus EJ (</a:t>
            </a:r>
            <a:r>
              <a:rPr lang="es-ES" altLang="es-ES" sz="2400"/>
              <a:t>14368 palabras</a:t>
            </a:r>
            <a:r>
              <a:rPr lang="es-ES" altLang="es-ES"/>
              <a:t>)</a:t>
            </a:r>
            <a:r>
              <a:rPr lang="es-ES" altLang="es-ES" sz="2500"/>
              <a:t>:</a:t>
            </a:r>
          </a:p>
          <a:p>
            <a:pPr lvl="1">
              <a:lnSpc>
                <a:spcPct val="80000"/>
              </a:lnSpc>
            </a:pPr>
            <a:r>
              <a:rPr lang="es-ES" altLang="es-ES" sz="2100"/>
              <a:t>Sentencias dictadas por </a:t>
            </a:r>
            <a:r>
              <a:rPr lang="es-ES" altLang="es-ES" sz="2100" i="1"/>
              <a:t>Family Division </a:t>
            </a:r>
            <a:r>
              <a:rPr lang="es-ES" altLang="es-ES" sz="2100"/>
              <a:t> del </a:t>
            </a:r>
            <a:r>
              <a:rPr lang="es-ES" altLang="es-ES" sz="2100" i="1"/>
              <a:t>HCJ (High Court of Justice)</a:t>
            </a:r>
            <a:r>
              <a:rPr lang="es-ES" altLang="es-ES" sz="2100"/>
              <a:t>.</a:t>
            </a:r>
          </a:p>
          <a:p>
            <a:pPr lvl="1">
              <a:lnSpc>
                <a:spcPct val="80000"/>
              </a:lnSpc>
            </a:pPr>
            <a:r>
              <a:rPr lang="es-ES" altLang="es-ES" sz="2100"/>
              <a:t>Extraídas de forma aleatoria de la base de datos jurídica BAILII (</a:t>
            </a:r>
            <a:r>
              <a:rPr lang="es-ES" altLang="es-ES" sz="2100">
                <a:hlinkClick r:id="rId2"/>
              </a:rPr>
              <a:t>http://www.bailii.org/databases.html</a:t>
            </a:r>
            <a:r>
              <a:rPr lang="es-ES" altLang="es-ES" sz="2100"/>
              <a:t>) </a:t>
            </a:r>
          </a:p>
          <a:p>
            <a:pPr>
              <a:lnSpc>
                <a:spcPct val="80000"/>
              </a:lnSpc>
            </a:pPr>
            <a:r>
              <a:rPr lang="es-ES" altLang="es-ES" sz="2500"/>
              <a:t>Subcorpus SE </a:t>
            </a:r>
            <a:r>
              <a:rPr lang="es-ES" altLang="es-ES" sz="2400"/>
              <a:t>(11489 palabras</a:t>
            </a:r>
            <a:r>
              <a:rPr lang="es-ES" altLang="es-ES"/>
              <a:t>)</a:t>
            </a:r>
            <a:r>
              <a:rPr lang="es-ES" altLang="es-ES" sz="2500"/>
              <a:t>:</a:t>
            </a:r>
          </a:p>
          <a:p>
            <a:pPr lvl="1">
              <a:lnSpc>
                <a:spcPct val="80000"/>
              </a:lnSpc>
            </a:pPr>
            <a:r>
              <a:rPr lang="es-ES" altLang="es-ES" sz="2100"/>
              <a:t>Dictadas por diferentes Audiencias Provinciales españolas.</a:t>
            </a:r>
          </a:p>
          <a:p>
            <a:pPr lvl="1">
              <a:lnSpc>
                <a:spcPct val="80000"/>
              </a:lnSpc>
            </a:pPr>
            <a:r>
              <a:rPr lang="es-ES" altLang="es-ES" sz="2100"/>
              <a:t>Extraídas aleatoriamente de la base de datos jurídica WESTLAW (http://www.westlaw.es/acceso/index.html). </a:t>
            </a:r>
          </a:p>
          <a:p>
            <a:pPr>
              <a:lnSpc>
                <a:spcPct val="80000"/>
              </a:lnSpc>
            </a:pPr>
            <a:endParaRPr lang="es-ES" altLang="es-ES" sz="2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s-ES" altLang="es-ES" sz="3200"/>
              <a:t>Elementos cohesivos en el lenguaje jurídico. Resultados</a:t>
            </a:r>
          </a:p>
        </p:txBody>
      </p:sp>
      <p:sp>
        <p:nvSpPr>
          <p:cNvPr id="36867" name="Rectangle 3"/>
          <p:cNvSpPr>
            <a:spLocks noGrp="1" noChangeArrowheads="1"/>
          </p:cNvSpPr>
          <p:nvPr>
            <p:ph type="body" idx="1"/>
          </p:nvPr>
        </p:nvSpPr>
        <p:spPr/>
        <p:txBody>
          <a:bodyPr/>
          <a:lstStyle/>
          <a:p>
            <a:r>
              <a:rPr lang="es-ES" altLang="es-ES"/>
              <a:t>Resultados del análisis.</a:t>
            </a:r>
          </a:p>
          <a:p>
            <a:pPr lvl="1"/>
            <a:r>
              <a:rPr lang="es-ES" altLang="es-ES">
                <a:hlinkClick r:id="rId2" action="ppaction://hlinkfile"/>
              </a:rPr>
              <a:t>TABLA 1</a:t>
            </a:r>
            <a:r>
              <a:rPr lang="es-ES" altLang="es-ES"/>
              <a:t>. Elementos cohesivos referenciales en los subcorpora. </a:t>
            </a:r>
          </a:p>
          <a:p>
            <a:pPr lvl="1"/>
            <a:r>
              <a:rPr lang="es-ES" altLang="es-ES">
                <a:hlinkClick r:id="rId3" action="ppaction://hlinkfile"/>
              </a:rPr>
              <a:t>TABLA 2</a:t>
            </a:r>
            <a:r>
              <a:rPr lang="es-ES" altLang="es-ES"/>
              <a:t>. Elementos cohesivos de sustitución. </a:t>
            </a:r>
          </a:p>
          <a:p>
            <a:pPr lvl="1"/>
            <a:r>
              <a:rPr lang="es-ES" altLang="es-ES">
                <a:hlinkClick r:id="rId4" action="ppaction://hlinkfile"/>
              </a:rPr>
              <a:t>TABLA 3</a:t>
            </a:r>
            <a:r>
              <a:rPr lang="es-ES" altLang="es-ES"/>
              <a:t>. Elementos cohesivos conjuntivos. </a:t>
            </a:r>
          </a:p>
          <a:p>
            <a:pPr lvl="1"/>
            <a:r>
              <a:rPr lang="es-ES" altLang="es-ES">
                <a:hlinkClick r:id="rId5" action="ppaction://hlinkfile"/>
              </a:rPr>
              <a:t>TABLA 4</a:t>
            </a:r>
            <a:r>
              <a:rPr lang="es-ES" altLang="es-ES"/>
              <a:t>. Cohesión léxica.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s-ES" altLang="es-ES" sz="3200"/>
              <a:t>Elementos cohesivos en el lenguaje jurídico. Conclusiones</a:t>
            </a:r>
          </a:p>
        </p:txBody>
      </p:sp>
      <p:sp>
        <p:nvSpPr>
          <p:cNvPr id="37891" name="Rectangle 3"/>
          <p:cNvSpPr>
            <a:spLocks noGrp="1" noChangeArrowheads="1"/>
          </p:cNvSpPr>
          <p:nvPr>
            <p:ph type="body" idx="1"/>
          </p:nvPr>
        </p:nvSpPr>
        <p:spPr/>
        <p:txBody>
          <a:bodyPr/>
          <a:lstStyle/>
          <a:p>
            <a:r>
              <a:rPr lang="es-ES" altLang="es-ES"/>
              <a:t>1. Observamos que el elemento cohesivo más utilizado en ambos subcorpora es la cohesión léxica (44’90% vs 43’96%)</a:t>
            </a:r>
            <a:r>
              <a:rPr lang="es-ES" altLang="es-ES">
                <a:sym typeface="Wingdings" panose="05000000000000000000" pitchFamily="2" charset="2"/>
              </a:rPr>
              <a:t> los términos son usados como elementos cohesivos.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p:txBody>
          <a:bodyPr/>
          <a:lstStyle/>
          <a:p>
            <a:r>
              <a:rPr lang="es-ES" altLang="es-ES" sz="3200"/>
              <a:t>Elementos cohesivos en el lenguaje jurídico. Conclusiones</a:t>
            </a:r>
          </a:p>
        </p:txBody>
      </p:sp>
      <p:sp>
        <p:nvSpPr>
          <p:cNvPr id="38917" name="Rectangle 5"/>
          <p:cNvSpPr>
            <a:spLocks noGrp="1" noChangeArrowheads="1"/>
          </p:cNvSpPr>
          <p:nvPr>
            <p:ph type="body" sz="half" idx="1"/>
          </p:nvPr>
        </p:nvSpPr>
        <p:spPr/>
        <p:txBody>
          <a:bodyPr/>
          <a:lstStyle/>
          <a:p>
            <a:pPr>
              <a:lnSpc>
                <a:spcPct val="80000"/>
              </a:lnSpc>
            </a:pPr>
            <a:r>
              <a:rPr lang="es-ES" altLang="es-ES" sz="1900"/>
              <a:t>EJ:</a:t>
            </a:r>
          </a:p>
          <a:p>
            <a:pPr algn="just">
              <a:lnSpc>
                <a:spcPct val="80000"/>
              </a:lnSpc>
            </a:pPr>
            <a:r>
              <a:rPr lang="es-ES" altLang="es-ES" sz="1600"/>
              <a:t>Utilización del mismo término a lo largo de la sentencia (20’10%) o la sustitución por un sinónimo (9’40%).</a:t>
            </a:r>
          </a:p>
          <a:p>
            <a:pPr algn="just">
              <a:lnSpc>
                <a:spcPct val="80000"/>
              </a:lnSpc>
            </a:pPr>
            <a:r>
              <a:rPr lang="es-ES" altLang="es-ES" sz="1600"/>
              <a:t>Gran presencia de colocaciones (8’46%).</a:t>
            </a:r>
          </a:p>
          <a:p>
            <a:pPr algn="just">
              <a:lnSpc>
                <a:spcPct val="80000"/>
              </a:lnSpc>
            </a:pPr>
            <a:r>
              <a:rPr lang="es-ES" altLang="es-ES" sz="1600"/>
              <a:t>No es tan habitual la sustitución de los términos por hiperónimos o términos más generales (4’30% vs 2’64%).</a:t>
            </a:r>
          </a:p>
          <a:p>
            <a:pPr lvl="1">
              <a:lnSpc>
                <a:spcPct val="80000"/>
              </a:lnSpc>
            </a:pPr>
            <a:endParaRPr lang="es-ES" altLang="es-ES" sz="1600"/>
          </a:p>
          <a:p>
            <a:pPr>
              <a:lnSpc>
                <a:spcPct val="80000"/>
              </a:lnSpc>
            </a:pPr>
            <a:endParaRPr lang="es-ES" altLang="es-ES" sz="1900"/>
          </a:p>
        </p:txBody>
      </p:sp>
      <p:sp>
        <p:nvSpPr>
          <p:cNvPr id="38918" name="Rectangle 6"/>
          <p:cNvSpPr>
            <a:spLocks noGrp="1" noChangeArrowheads="1"/>
          </p:cNvSpPr>
          <p:nvPr>
            <p:ph type="body" sz="half" idx="2"/>
          </p:nvPr>
        </p:nvSpPr>
        <p:spPr/>
        <p:txBody>
          <a:bodyPr/>
          <a:lstStyle/>
          <a:p>
            <a:pPr>
              <a:lnSpc>
                <a:spcPct val="80000"/>
              </a:lnSpc>
            </a:pPr>
            <a:r>
              <a:rPr lang="es-ES" altLang="es-ES" sz="1900"/>
              <a:t>SE:</a:t>
            </a:r>
          </a:p>
          <a:p>
            <a:pPr>
              <a:lnSpc>
                <a:spcPct val="80000"/>
              </a:lnSpc>
            </a:pPr>
            <a:r>
              <a:rPr lang="es-ES" altLang="es-ES" sz="1800"/>
              <a:t>Repetición del mismo término a lo largo de todo el texto (17’30%).</a:t>
            </a:r>
          </a:p>
          <a:p>
            <a:pPr>
              <a:lnSpc>
                <a:spcPct val="80000"/>
              </a:lnSpc>
            </a:pPr>
            <a:r>
              <a:rPr lang="es-ES" altLang="es-ES" sz="1800"/>
              <a:t>Sin embargo, es más frecuente la sustitución por sinónimos (15’60%).</a:t>
            </a:r>
          </a:p>
          <a:p>
            <a:pPr>
              <a:lnSpc>
                <a:spcPct val="80000"/>
              </a:lnSpc>
            </a:pPr>
            <a:r>
              <a:rPr lang="es-ES" altLang="es-ES" sz="1800"/>
              <a:t>No son tan frecuentes como en inglés las colocaciones (4’36%).</a:t>
            </a:r>
          </a:p>
          <a:p>
            <a:pPr>
              <a:lnSpc>
                <a:spcPct val="80000"/>
              </a:lnSpc>
            </a:pPr>
            <a:r>
              <a:rPr lang="es-ES" altLang="es-ES" sz="1800"/>
              <a:t>Los recursos menos utilizados son la sustitución por hiperónimos (3’94%) y la utilización de términos generales (2’76%).</a:t>
            </a:r>
          </a:p>
          <a:p>
            <a:pPr>
              <a:lnSpc>
                <a:spcPct val="80000"/>
              </a:lnSpc>
            </a:pPr>
            <a:endParaRPr lang="es-ES" altLang="es-ES" sz="19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s-ES" altLang="es-ES" sz="3200"/>
              <a:t>Elementos cohesivos en el lenguaje jurídico. Conclusiones</a:t>
            </a:r>
          </a:p>
        </p:txBody>
      </p:sp>
      <p:sp>
        <p:nvSpPr>
          <p:cNvPr id="40963" name="Rectangle 3"/>
          <p:cNvSpPr>
            <a:spLocks noGrp="1" noChangeArrowheads="1"/>
          </p:cNvSpPr>
          <p:nvPr>
            <p:ph type="body" idx="1"/>
          </p:nvPr>
        </p:nvSpPr>
        <p:spPr/>
        <p:txBody>
          <a:bodyPr/>
          <a:lstStyle/>
          <a:p>
            <a:pPr>
              <a:lnSpc>
                <a:spcPct val="90000"/>
              </a:lnSpc>
            </a:pPr>
            <a:r>
              <a:rPr lang="es-ES" altLang="es-ES" sz="2100"/>
              <a:t>2. En ambos subcorpora encontramos una gran presencia de elementos referenciales (pronominales y demostrativos), aunque es más destacada en lengua inglesa.</a:t>
            </a:r>
          </a:p>
          <a:p>
            <a:pPr>
              <a:lnSpc>
                <a:spcPct val="90000"/>
              </a:lnSpc>
            </a:pPr>
            <a:r>
              <a:rPr lang="es-ES" altLang="es-ES" sz="2100"/>
              <a:t>3.Con respecto a la sustitución nos encontramos mayor utilización en las sentencias españolas que en las inglesas (6’80% vs 2’30%). Sobre todo unidades como “el mismo, la misma” o “así”.</a:t>
            </a:r>
          </a:p>
          <a:p>
            <a:pPr>
              <a:lnSpc>
                <a:spcPct val="90000"/>
              </a:lnSpc>
            </a:pPr>
            <a:r>
              <a:rPr lang="es-ES" altLang="es-ES" sz="2100"/>
              <a:t>4. No se encuentran diferencias significativas entre las conjunciones encontradas en EJ y SE</a:t>
            </a:r>
            <a:r>
              <a:rPr lang="es-ES" altLang="es-ES" sz="2100">
                <a:sym typeface="Wingdings" panose="05000000000000000000" pitchFamily="2" charset="2"/>
              </a:rPr>
              <a:t> gran presencia de oraciones coordinadas.</a:t>
            </a:r>
            <a:endParaRPr lang="es-ES" altLang="es-ES" sz="21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 altLang="es-ES" sz="3200"/>
              <a:t>Elementos cohesivos en el lenguaje jurídico. Conclusiones</a:t>
            </a:r>
          </a:p>
        </p:txBody>
      </p:sp>
      <p:sp>
        <p:nvSpPr>
          <p:cNvPr id="41987" name="Rectangle 3"/>
          <p:cNvSpPr>
            <a:spLocks noGrp="1" noChangeArrowheads="1"/>
          </p:cNvSpPr>
          <p:nvPr>
            <p:ph type="body" idx="1"/>
          </p:nvPr>
        </p:nvSpPr>
        <p:spPr>
          <a:xfrm>
            <a:off x="1370013" y="1827213"/>
            <a:ext cx="7313612" cy="4554537"/>
          </a:xfrm>
        </p:spPr>
        <p:txBody>
          <a:bodyPr/>
          <a:lstStyle/>
          <a:p>
            <a:pPr>
              <a:lnSpc>
                <a:spcPct val="80000"/>
              </a:lnSpc>
            </a:pPr>
            <a:r>
              <a:rPr lang="es-ES" altLang="es-ES" sz="2100"/>
              <a:t>Este trabajo es una primera aproximación a este tipo de textos</a:t>
            </a:r>
            <a:r>
              <a:rPr lang="es-ES" altLang="es-ES" sz="2100">
                <a:sym typeface="Wingdings" panose="05000000000000000000" pitchFamily="2" charset="2"/>
              </a:rPr>
              <a:t>. Necesitaríamos una investigación más profunda.</a:t>
            </a:r>
            <a:endParaRPr lang="es-ES" altLang="es-ES" sz="2100"/>
          </a:p>
          <a:p>
            <a:pPr>
              <a:lnSpc>
                <a:spcPct val="80000"/>
              </a:lnSpc>
            </a:pPr>
            <a:r>
              <a:rPr lang="es-ES" altLang="es-ES" sz="2100"/>
              <a:t>Sin embargo, podemos concluir que existen ciertas disimetrías cohesivas entre las sentencias en inglés y en español.</a:t>
            </a:r>
          </a:p>
          <a:p>
            <a:pPr>
              <a:lnSpc>
                <a:spcPct val="80000"/>
              </a:lnSpc>
            </a:pPr>
            <a:r>
              <a:rPr lang="es-ES" altLang="es-ES" sz="2100"/>
              <a:t>Estas diferencias habrán de tenerse en cuenta para una mejor comprensión de este género textual.</a:t>
            </a:r>
          </a:p>
          <a:p>
            <a:pPr>
              <a:lnSpc>
                <a:spcPct val="80000"/>
              </a:lnSpc>
            </a:pPr>
            <a:r>
              <a:rPr lang="es-ES" altLang="es-ES" sz="2100"/>
              <a:t>Posibles aplicaciones del estudio:</a:t>
            </a:r>
          </a:p>
          <a:p>
            <a:pPr lvl="1">
              <a:lnSpc>
                <a:spcPct val="80000"/>
              </a:lnSpc>
            </a:pPr>
            <a:r>
              <a:rPr lang="es-ES" altLang="es-ES" sz="1900"/>
              <a:t>Mundo de la traducción: la comprensión y análisis de los patrones fundamentales que rigen el género (TO y TM) son imprescindibles.</a:t>
            </a:r>
          </a:p>
          <a:p>
            <a:pPr lvl="1">
              <a:lnSpc>
                <a:spcPct val="80000"/>
              </a:lnSpc>
            </a:pPr>
            <a:r>
              <a:rPr lang="es-ES" altLang="es-ES" sz="1900"/>
              <a:t>Diseño de programas de composición textual en el ámbito jurídico (</a:t>
            </a:r>
            <a:r>
              <a:rPr lang="es-ES" altLang="es-ES" sz="1900" i="1"/>
              <a:t>English for Legal Purposes</a:t>
            </a:r>
            <a:r>
              <a:rPr lang="es-ES" altLang="es-ES" sz="1900"/>
              <a:t> vs Español jurídico).</a:t>
            </a:r>
          </a:p>
          <a:p>
            <a:pPr>
              <a:lnSpc>
                <a:spcPct val="80000"/>
              </a:lnSpc>
            </a:pPr>
            <a:endParaRPr lang="es-ES" altLang="es-ES" sz="2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 altLang="es-ES" sz="3200"/>
              <a:t>Elementos cohesivos en el lenguaje jurídico. ÍNDICE</a:t>
            </a:r>
          </a:p>
        </p:txBody>
      </p:sp>
      <p:sp>
        <p:nvSpPr>
          <p:cNvPr id="27651" name="Rectangle 3"/>
          <p:cNvSpPr>
            <a:spLocks noGrp="1" noChangeArrowheads="1"/>
          </p:cNvSpPr>
          <p:nvPr>
            <p:ph type="body" idx="1"/>
          </p:nvPr>
        </p:nvSpPr>
        <p:spPr/>
        <p:txBody>
          <a:bodyPr/>
          <a:lstStyle/>
          <a:p>
            <a:pPr>
              <a:lnSpc>
                <a:spcPct val="90000"/>
              </a:lnSpc>
            </a:pPr>
            <a:r>
              <a:rPr lang="es-ES" altLang="es-ES" sz="2500"/>
              <a:t>Presentación general del trabajo.</a:t>
            </a:r>
          </a:p>
          <a:p>
            <a:pPr>
              <a:lnSpc>
                <a:spcPct val="90000"/>
              </a:lnSpc>
            </a:pPr>
            <a:r>
              <a:rPr lang="es-ES" altLang="es-ES" sz="2500"/>
              <a:t>¿Qué es cohesión?</a:t>
            </a:r>
          </a:p>
          <a:p>
            <a:pPr>
              <a:lnSpc>
                <a:spcPct val="90000"/>
              </a:lnSpc>
            </a:pPr>
            <a:r>
              <a:rPr lang="es-ES" altLang="es-ES" sz="2500"/>
              <a:t>Los géneros jurídicos</a:t>
            </a:r>
          </a:p>
          <a:p>
            <a:pPr lvl="1">
              <a:lnSpc>
                <a:spcPct val="90000"/>
              </a:lnSpc>
            </a:pPr>
            <a:r>
              <a:rPr lang="es-ES" altLang="es-ES" sz="2100"/>
              <a:t>La sentencia judicial.</a:t>
            </a:r>
          </a:p>
          <a:p>
            <a:pPr lvl="2">
              <a:lnSpc>
                <a:spcPct val="90000"/>
              </a:lnSpc>
            </a:pPr>
            <a:r>
              <a:rPr lang="es-ES" altLang="es-ES" sz="2000"/>
              <a:t>Estructura general de la sentencia.</a:t>
            </a:r>
          </a:p>
          <a:p>
            <a:pPr>
              <a:lnSpc>
                <a:spcPct val="90000"/>
              </a:lnSpc>
            </a:pPr>
            <a:r>
              <a:rPr lang="es-ES" altLang="es-ES" sz="2500"/>
              <a:t>Materiales y métodos utilizados: corpus comparable “Ad hoc”.</a:t>
            </a:r>
          </a:p>
          <a:p>
            <a:pPr>
              <a:lnSpc>
                <a:spcPct val="90000"/>
              </a:lnSpc>
            </a:pPr>
            <a:r>
              <a:rPr lang="es-ES" altLang="es-ES" sz="2500"/>
              <a:t>Resultados: elementos cohesivos encontrados en los subcorpora.</a:t>
            </a:r>
          </a:p>
          <a:p>
            <a:pPr>
              <a:lnSpc>
                <a:spcPct val="90000"/>
              </a:lnSpc>
            </a:pPr>
            <a:r>
              <a:rPr lang="es-ES" altLang="es-ES" sz="2500"/>
              <a:t>Conclusiones y aplicaciones didácticas.</a:t>
            </a:r>
          </a:p>
          <a:p>
            <a:pPr>
              <a:lnSpc>
                <a:spcPct val="90000"/>
              </a:lnSpc>
            </a:pPr>
            <a:endParaRPr lang="es-ES" altLang="es-ES" sz="2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 altLang="es-ES" sz="3200"/>
              <a:t>Elementos cohesivos en el lenguaje jurídico. Presentación del trabajo</a:t>
            </a:r>
          </a:p>
        </p:txBody>
      </p:sp>
      <p:sp>
        <p:nvSpPr>
          <p:cNvPr id="28675" name="Rectangle 3"/>
          <p:cNvSpPr>
            <a:spLocks noGrp="1" noChangeArrowheads="1"/>
          </p:cNvSpPr>
          <p:nvPr>
            <p:ph type="body" idx="1"/>
          </p:nvPr>
        </p:nvSpPr>
        <p:spPr>
          <a:xfrm>
            <a:off x="1187450" y="1827213"/>
            <a:ext cx="7496175" cy="4697412"/>
          </a:xfrm>
        </p:spPr>
        <p:txBody>
          <a:bodyPr/>
          <a:lstStyle/>
          <a:p>
            <a:r>
              <a:rPr lang="es-ES" altLang="es-ES" sz="2500"/>
              <a:t>Ideas generales del presente trabajo:</a:t>
            </a:r>
          </a:p>
          <a:p>
            <a:pPr lvl="1"/>
            <a:r>
              <a:rPr lang="es-ES" altLang="es-ES" sz="2100"/>
              <a:t>Objetivo</a:t>
            </a:r>
          </a:p>
          <a:p>
            <a:pPr lvl="2"/>
            <a:r>
              <a:rPr lang="es-ES" altLang="es-ES" sz="2000"/>
              <a:t>Ofrecer un análisis contrastivo (inglés-español) de un género textual concreto desde una perspectiva fundamentalmente semántica </a:t>
            </a:r>
            <a:r>
              <a:rPr lang="es-ES" altLang="es-ES" sz="2000">
                <a:sym typeface="Wingdings" panose="05000000000000000000" pitchFamily="2" charset="2"/>
              </a:rPr>
              <a:t> analizar los elementos</a:t>
            </a:r>
            <a:r>
              <a:rPr lang="es-ES" altLang="es-ES" sz="2000"/>
              <a:t> que ayudan a definir </a:t>
            </a:r>
            <a:r>
              <a:rPr lang="es-ES" altLang="es-ES" sz="2000" b="1"/>
              <a:t>la textura</a:t>
            </a:r>
            <a:r>
              <a:rPr lang="es-ES" altLang="es-ES" sz="2000"/>
              <a:t> y la </a:t>
            </a:r>
            <a:r>
              <a:rPr lang="es-ES" altLang="es-ES" sz="2000" b="1"/>
              <a:t>coherencia </a:t>
            </a:r>
            <a:r>
              <a:rPr lang="es-ES" altLang="es-ES" sz="2000"/>
              <a:t>de un género jurídico concreto.</a:t>
            </a:r>
          </a:p>
          <a:p>
            <a:pPr lvl="2"/>
            <a:r>
              <a:rPr lang="es-ES" altLang="es-ES" sz="2000"/>
              <a:t>Pretende ser una primera toma de contacto con este género textual </a:t>
            </a:r>
            <a:r>
              <a:rPr lang="es-ES" altLang="es-ES" sz="2000">
                <a:sym typeface="Wingdings" panose="05000000000000000000" pitchFamily="2" charset="2"/>
              </a:rPr>
              <a:t> observar regularidades.</a:t>
            </a:r>
            <a:endParaRPr lang="es-ES" altLang="es-ES" sz="2000"/>
          </a:p>
          <a:p>
            <a:pPr lvl="1"/>
            <a:r>
              <a:rPr lang="es-ES" altLang="es-ES" sz="2100"/>
              <a:t>Finalidad: profesional y didáctica.</a:t>
            </a:r>
          </a:p>
          <a:p>
            <a:pPr lvl="2">
              <a:buFont typeface="Wingdings" panose="05000000000000000000" pitchFamily="2" charset="2"/>
              <a:buNone/>
            </a:pPr>
            <a:endParaRPr lang="es-ES" altLang="es-ES" sz="2000"/>
          </a:p>
          <a:p>
            <a:pPr lvl="2">
              <a:buFont typeface="Wingdings" panose="05000000000000000000" pitchFamily="2" charset="2"/>
              <a:buNone/>
            </a:pPr>
            <a:endParaRPr lang="es-ES" altLang="es-E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 altLang="es-ES" sz="3200"/>
              <a:t>Elementos cohesivos en el lenguaje jurídico. Algunos conceptos básicos</a:t>
            </a:r>
          </a:p>
        </p:txBody>
      </p:sp>
      <p:sp>
        <p:nvSpPr>
          <p:cNvPr id="29699" name="Rectangle 3"/>
          <p:cNvSpPr>
            <a:spLocks noGrp="1" noChangeArrowheads="1"/>
          </p:cNvSpPr>
          <p:nvPr>
            <p:ph type="body" idx="1"/>
          </p:nvPr>
        </p:nvSpPr>
        <p:spPr>
          <a:xfrm>
            <a:off x="1370013" y="1827213"/>
            <a:ext cx="7313612" cy="4770437"/>
          </a:xfrm>
        </p:spPr>
        <p:txBody>
          <a:bodyPr/>
          <a:lstStyle/>
          <a:p>
            <a:r>
              <a:rPr lang="es-ES" altLang="es-ES" sz="2500"/>
              <a:t>¿Qué es cohesión?</a:t>
            </a:r>
          </a:p>
          <a:p>
            <a:pPr lvl="1"/>
            <a:r>
              <a:rPr lang="es-ES" altLang="es-ES" sz="2100"/>
              <a:t>Halliday and Hasan (1976:4):</a:t>
            </a:r>
            <a:endParaRPr lang="en-GB" altLang="es-ES" sz="2100"/>
          </a:p>
          <a:p>
            <a:pPr lvl="1">
              <a:buFont typeface="Wingdings" panose="05000000000000000000" pitchFamily="2" charset="2"/>
              <a:buNone/>
            </a:pPr>
            <a:r>
              <a:rPr lang="en-GB" altLang="es-ES" sz="2100"/>
              <a:t>	</a:t>
            </a:r>
            <a:r>
              <a:rPr lang="en-GB" altLang="es-ES" sz="2100" i="1"/>
              <a:t>(…) it refers to the </a:t>
            </a:r>
            <a:r>
              <a:rPr lang="en-GB" altLang="es-ES" sz="2100" b="1" i="1"/>
              <a:t>relations of meaning</a:t>
            </a:r>
            <a:r>
              <a:rPr lang="en-GB" altLang="es-ES" sz="2100" i="1"/>
              <a:t> that exist within the text and that define it as a text. Cohesion occurs where the </a:t>
            </a:r>
            <a:r>
              <a:rPr lang="en-GB" altLang="es-ES" sz="2100" b="1" i="1"/>
              <a:t>INTERPRETATION </a:t>
            </a:r>
            <a:r>
              <a:rPr lang="en-GB" altLang="es-ES" sz="2100" i="1"/>
              <a:t>of some element in the discourse is dependent on that of another. The one </a:t>
            </a:r>
            <a:r>
              <a:rPr lang="en-GB" altLang="es-ES" sz="2100" b="1" i="1"/>
              <a:t>PRESUPPOSES </a:t>
            </a:r>
            <a:r>
              <a:rPr lang="en-GB" altLang="es-ES" sz="2100" i="1"/>
              <a:t>the other, in the sense that it cannot effectively decoded except by recourse to it. When this happens, a relation of cohesion is set up, and the two elements, the presupposing and the presupposed are thereby at least potentially integrated into a text. </a:t>
            </a:r>
            <a:endParaRPr lang="es-ES" altLang="es-ES" sz="2100" i="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58888" y="260350"/>
            <a:ext cx="7313612" cy="1143000"/>
          </a:xfrm>
        </p:spPr>
        <p:txBody>
          <a:bodyPr/>
          <a:lstStyle/>
          <a:p>
            <a:r>
              <a:rPr lang="es-ES" altLang="es-ES" sz="3200"/>
              <a:t>Elementos cohesivos en el lenguaje jurídico. CATEGORIAS</a:t>
            </a:r>
          </a:p>
        </p:txBody>
      </p:sp>
      <p:sp>
        <p:nvSpPr>
          <p:cNvPr id="30723" name="Rectangle 3"/>
          <p:cNvSpPr>
            <a:spLocks noGrp="1" noChangeArrowheads="1"/>
          </p:cNvSpPr>
          <p:nvPr>
            <p:ph type="body" idx="1"/>
          </p:nvPr>
        </p:nvSpPr>
        <p:spPr/>
        <p:txBody>
          <a:bodyPr/>
          <a:lstStyle/>
          <a:p>
            <a:r>
              <a:rPr lang="es-ES" altLang="es-ES"/>
              <a:t>Estos autores identifican 5 tipos de categorías cohesivas: </a:t>
            </a:r>
          </a:p>
          <a:p>
            <a:pPr lvl="1"/>
            <a:r>
              <a:rPr lang="es-ES" altLang="es-ES"/>
              <a:t>Referencia.</a:t>
            </a:r>
          </a:p>
          <a:p>
            <a:pPr lvl="1"/>
            <a:r>
              <a:rPr lang="es-ES" altLang="es-ES"/>
              <a:t>Elipsis.</a:t>
            </a:r>
          </a:p>
          <a:p>
            <a:pPr lvl="1"/>
            <a:r>
              <a:rPr lang="es-ES" altLang="es-ES"/>
              <a:t>Sustitución.</a:t>
            </a:r>
          </a:p>
          <a:p>
            <a:pPr lvl="1"/>
            <a:r>
              <a:rPr lang="es-ES" altLang="es-ES"/>
              <a:t>Conjunción.</a:t>
            </a:r>
          </a:p>
          <a:p>
            <a:pPr lvl="1"/>
            <a:r>
              <a:rPr lang="es-ES" altLang="es-ES"/>
              <a:t>Cohesión léxica.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s-ES" altLang="es-ES" sz="3200"/>
              <a:t>Elementos cohesivos en el lenguaje jurídico. Géneros</a:t>
            </a:r>
          </a:p>
        </p:txBody>
      </p:sp>
      <p:sp>
        <p:nvSpPr>
          <p:cNvPr id="31747" name="Rectangle 3"/>
          <p:cNvSpPr>
            <a:spLocks noGrp="1" noChangeArrowheads="1"/>
          </p:cNvSpPr>
          <p:nvPr>
            <p:ph type="body" idx="1"/>
          </p:nvPr>
        </p:nvSpPr>
        <p:spPr>
          <a:xfrm>
            <a:off x="1370013" y="1827213"/>
            <a:ext cx="7313612" cy="4625975"/>
          </a:xfrm>
        </p:spPr>
        <p:txBody>
          <a:bodyPr/>
          <a:lstStyle/>
          <a:p>
            <a:pPr>
              <a:lnSpc>
                <a:spcPct val="80000"/>
              </a:lnSpc>
            </a:pPr>
            <a:r>
              <a:rPr lang="es-ES" altLang="es-ES" sz="2100"/>
              <a:t>Bathia (1993:13) define la noción de género desde una perspectiva fundamentalmente comunicativa:</a:t>
            </a:r>
          </a:p>
          <a:p>
            <a:pPr>
              <a:lnSpc>
                <a:spcPct val="80000"/>
              </a:lnSpc>
              <a:buFont typeface="Wingdings" panose="05000000000000000000" pitchFamily="2" charset="2"/>
              <a:buNone/>
            </a:pPr>
            <a:endParaRPr lang="en-GB" altLang="es-ES" sz="2100"/>
          </a:p>
          <a:p>
            <a:pPr algn="just">
              <a:lnSpc>
                <a:spcPct val="80000"/>
              </a:lnSpc>
            </a:pPr>
            <a:r>
              <a:rPr lang="en-GB" altLang="es-ES" sz="2100" i="1"/>
              <a:t>It is a recognizable communicative event characterized by a set of communicative purposes identified and mutually understood by the members of the professional or academic community in which it regularly occurs. Most often it is highly structured and conventionalized with constraints on allowable contributions in terms of their intent, positioning, form and functional value. These constraints, however, are often exploited by the expert members of the discourse community to achieve private intentions within the framework of socially recognized purposes.</a:t>
            </a:r>
            <a:endParaRPr lang="es-ES" altLang="es-ES" sz="2100" i="1"/>
          </a:p>
          <a:p>
            <a:pPr algn="just">
              <a:lnSpc>
                <a:spcPct val="80000"/>
              </a:lnSpc>
            </a:pPr>
            <a:endParaRPr lang="es-ES" altLang="es-ES" sz="2100"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31913" y="260350"/>
            <a:ext cx="7313612" cy="1143000"/>
          </a:xfrm>
        </p:spPr>
        <p:txBody>
          <a:bodyPr/>
          <a:lstStyle/>
          <a:p>
            <a:r>
              <a:rPr lang="es-ES" altLang="es-ES" sz="3200"/>
              <a:t>Elementos cohesivos en el lenguaje jurídico. Las sentencias judiciales</a:t>
            </a:r>
          </a:p>
        </p:txBody>
      </p:sp>
      <p:sp>
        <p:nvSpPr>
          <p:cNvPr id="32771" name="Rectangle 3"/>
          <p:cNvSpPr>
            <a:spLocks noGrp="1" noChangeArrowheads="1"/>
          </p:cNvSpPr>
          <p:nvPr>
            <p:ph type="body" idx="1"/>
          </p:nvPr>
        </p:nvSpPr>
        <p:spPr>
          <a:xfrm>
            <a:off x="1370013" y="1827213"/>
            <a:ext cx="7313612" cy="4770437"/>
          </a:xfrm>
        </p:spPr>
        <p:txBody>
          <a:bodyPr/>
          <a:lstStyle/>
          <a:p>
            <a:pPr>
              <a:lnSpc>
                <a:spcPct val="90000"/>
              </a:lnSpc>
            </a:pPr>
            <a:r>
              <a:rPr lang="es-ES" altLang="es-ES" sz="2100"/>
              <a:t>Bathia (1993:135 y ss) establece que las sentencias presentan una estructura general de 4 movimientos (</a:t>
            </a:r>
            <a:r>
              <a:rPr lang="es-ES" altLang="es-ES" sz="2100" i="1"/>
              <a:t>moves)</a:t>
            </a:r>
            <a:r>
              <a:rPr lang="es-ES" altLang="es-ES" sz="2100"/>
              <a:t>:</a:t>
            </a:r>
          </a:p>
          <a:p>
            <a:pPr>
              <a:lnSpc>
                <a:spcPct val="90000"/>
              </a:lnSpc>
              <a:buFont typeface="Wingdings" panose="05000000000000000000" pitchFamily="2" charset="2"/>
              <a:buNone/>
            </a:pPr>
            <a:endParaRPr lang="es-ES" altLang="es-ES" sz="2100"/>
          </a:p>
          <a:p>
            <a:pPr lvl="1">
              <a:lnSpc>
                <a:spcPct val="90000"/>
              </a:lnSpc>
            </a:pPr>
            <a:r>
              <a:rPr lang="es-ES" altLang="es-ES" sz="1900"/>
              <a:t>Identificación del caso (encabezamiento)</a:t>
            </a:r>
          </a:p>
          <a:p>
            <a:pPr lvl="1">
              <a:lnSpc>
                <a:spcPct val="90000"/>
              </a:lnSpc>
            </a:pPr>
            <a:r>
              <a:rPr lang="es-ES" altLang="es-ES" sz="1900"/>
              <a:t>Enunciación de los hechos (antecedentes de hecho)</a:t>
            </a:r>
          </a:p>
          <a:p>
            <a:pPr lvl="1">
              <a:lnSpc>
                <a:spcPct val="90000"/>
              </a:lnSpc>
            </a:pPr>
            <a:r>
              <a:rPr lang="es-ES" altLang="es-ES" sz="1900"/>
              <a:t>Argumentación del caso</a:t>
            </a:r>
          </a:p>
          <a:p>
            <a:pPr lvl="2">
              <a:lnSpc>
                <a:spcPct val="90000"/>
              </a:lnSpc>
            </a:pPr>
            <a:r>
              <a:rPr lang="es-ES" altLang="es-ES" sz="1800"/>
              <a:t>Presentación del historial del caso.</a:t>
            </a:r>
          </a:p>
          <a:p>
            <a:pPr lvl="2">
              <a:lnSpc>
                <a:spcPct val="90000"/>
              </a:lnSpc>
            </a:pPr>
            <a:r>
              <a:rPr lang="es-ES" altLang="es-ES" sz="1800"/>
              <a:t>Exposición de argumentos.</a:t>
            </a:r>
          </a:p>
          <a:p>
            <a:pPr lvl="2">
              <a:lnSpc>
                <a:spcPct val="90000"/>
              </a:lnSpc>
            </a:pPr>
            <a:r>
              <a:rPr lang="es-ES" altLang="es-ES" sz="1800" i="1"/>
              <a:t>Ratio decidendi.</a:t>
            </a:r>
            <a:endParaRPr lang="es-ES" altLang="es-ES" sz="1800"/>
          </a:p>
          <a:p>
            <a:pPr lvl="1">
              <a:lnSpc>
                <a:spcPct val="90000"/>
              </a:lnSpc>
            </a:pPr>
            <a:r>
              <a:rPr lang="es-ES" altLang="es-ES" sz="1900"/>
              <a:t>Fallo</a:t>
            </a:r>
          </a:p>
          <a:p>
            <a:pPr>
              <a:lnSpc>
                <a:spcPct val="90000"/>
              </a:lnSpc>
              <a:buFont typeface="Wingdings" panose="05000000000000000000" pitchFamily="2" charset="2"/>
              <a:buNone/>
            </a:pPr>
            <a:r>
              <a:rPr lang="es-ES" altLang="es-ES" sz="2100"/>
              <a:t/>
            </a:r>
            <a:br>
              <a:rPr lang="es-ES" altLang="es-ES" sz="2100"/>
            </a:br>
            <a:r>
              <a:rPr lang="es-ES" altLang="es-ES" sz="2100"/>
              <a:t>- Diferencias en cuanto a los sistemas jurídicos.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S" altLang="es-ES" sz="3200"/>
              <a:t>Elementos cohesivos en el lenguaje jurídico. Materiales y métodos</a:t>
            </a:r>
          </a:p>
        </p:txBody>
      </p:sp>
      <p:sp>
        <p:nvSpPr>
          <p:cNvPr id="33795" name="Rectangle 3"/>
          <p:cNvSpPr>
            <a:spLocks noGrp="1" noChangeArrowheads="1"/>
          </p:cNvSpPr>
          <p:nvPr>
            <p:ph type="body" idx="1"/>
          </p:nvPr>
        </p:nvSpPr>
        <p:spPr/>
        <p:txBody>
          <a:bodyPr/>
          <a:lstStyle/>
          <a:p>
            <a:r>
              <a:rPr lang="es-ES" altLang="es-ES"/>
              <a:t>Modelo cohesivo definido por Halliday y Hasan (1976); </a:t>
            </a:r>
          </a:p>
          <a:p>
            <a:r>
              <a:rPr lang="es-ES" altLang="es-ES"/>
              <a:t>Comparación de distintos parámetros:referencia (R), sustitución (S), conjunción (C) y cohesión léxica (CL).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s-ES" altLang="es-ES" sz="3200"/>
              <a:t>Elementos cohesivos en el lenguaje jurídico. Compilación del corpus</a:t>
            </a:r>
          </a:p>
        </p:txBody>
      </p:sp>
      <p:sp>
        <p:nvSpPr>
          <p:cNvPr id="34819" name="Rectangle 3"/>
          <p:cNvSpPr>
            <a:spLocks noGrp="1" noChangeArrowheads="1"/>
          </p:cNvSpPr>
          <p:nvPr>
            <p:ph type="body" idx="1"/>
          </p:nvPr>
        </p:nvSpPr>
        <p:spPr/>
        <p:txBody>
          <a:bodyPr/>
          <a:lstStyle/>
          <a:p>
            <a:r>
              <a:rPr lang="es-ES" altLang="es-ES" sz="2500"/>
              <a:t>Corpus comparable, bilingüe y sincrónico (las sentencias incluidas fueron dictadas y publicadas entre enero de 2006 y marzo de 2007).</a:t>
            </a:r>
          </a:p>
          <a:p>
            <a:pPr algn="just"/>
            <a:r>
              <a:rPr lang="es-ES" altLang="es-ES" sz="2500"/>
              <a:t>Corpus formado por dos subcorpora (EJ y SE): incluyen el movimiento 2 (Antecedentes de hecho) de 20 sentencias que abordan la misma temática: divorcio y convenio regulador.</a:t>
            </a:r>
          </a:p>
          <a:p>
            <a:pPr lvl="1">
              <a:buFont typeface="Wingdings" panose="05000000000000000000" pitchFamily="2" charset="2"/>
              <a:buNone/>
            </a:pPr>
            <a:endParaRPr lang="es-ES" altLang="es-ES" sz="2100"/>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Eclipse</Template>
  <TotalTime>91</TotalTime>
  <Words>962</Words>
  <Application>Microsoft Office PowerPoint</Application>
  <PresentationFormat>Presentación en pantalla (4:3)</PresentationFormat>
  <Paragraphs>90</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Times New Roman</vt:lpstr>
      <vt:lpstr>Verdana</vt:lpstr>
      <vt:lpstr>Wingdings</vt:lpstr>
      <vt:lpstr>Eclipse</vt:lpstr>
      <vt:lpstr>Elementos cohesivos en el lenguaje jurídico: análisis contrastivo de las sentencias judiciales en lengua inglesa y española. </vt:lpstr>
      <vt:lpstr>Elementos cohesivos en el lenguaje jurídico. ÍNDICE</vt:lpstr>
      <vt:lpstr>Elementos cohesivos en el lenguaje jurídico. Presentación del trabajo</vt:lpstr>
      <vt:lpstr>Elementos cohesivos en el lenguaje jurídico. Algunos conceptos básicos</vt:lpstr>
      <vt:lpstr>Elementos cohesivos en el lenguaje jurídico. CATEGORIAS</vt:lpstr>
      <vt:lpstr>Elementos cohesivos en el lenguaje jurídico. Géneros</vt:lpstr>
      <vt:lpstr>Elementos cohesivos en el lenguaje jurídico. Las sentencias judiciales</vt:lpstr>
      <vt:lpstr>Elementos cohesivos en el lenguaje jurídico. Materiales y métodos</vt:lpstr>
      <vt:lpstr>Elementos cohesivos en el lenguaje jurídico. Compilación del corpus</vt:lpstr>
      <vt:lpstr>Elementos cohesivos en el lenguaje jurídico. Subcorpora.</vt:lpstr>
      <vt:lpstr>Elementos cohesivos en el lenguaje jurídico. Resultados</vt:lpstr>
      <vt:lpstr>Elementos cohesivos en el lenguaje jurídico. Conclusiones</vt:lpstr>
      <vt:lpstr>Elementos cohesivos en el lenguaje jurídico. Conclusiones</vt:lpstr>
      <vt:lpstr>Elementos cohesivos en el lenguaje jurídico. Conclusiones</vt:lpstr>
      <vt:lpstr>Elementos cohesivos en el lenguaje jurídico. Conclusiones</vt:lpstr>
    </vt:vector>
  </TitlesOfParts>
  <Company>Dark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cohesivos en el lenguaje jurídico: análisis contrastivo de las sentencias judiciales en lengua inglesa y española.</dc:title>
  <dc:creator>Usuario</dc:creator>
  <cp:lastModifiedBy>revisor</cp:lastModifiedBy>
  <cp:revision>13</cp:revision>
  <dcterms:created xsi:type="dcterms:W3CDTF">2007-03-21T18:39:11Z</dcterms:created>
  <dcterms:modified xsi:type="dcterms:W3CDTF">2019-02-16T16:49:11Z</dcterms:modified>
</cp:coreProperties>
</file>