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9" r:id="rId4"/>
    <p:sldId id="257" r:id="rId5"/>
    <p:sldId id="259" r:id="rId6"/>
    <p:sldId id="260" r:id="rId7"/>
    <p:sldId id="261" r:id="rId8"/>
    <p:sldId id="262" r:id="rId9"/>
    <p:sldId id="266" r:id="rId10"/>
    <p:sldId id="263" r:id="rId11"/>
    <p:sldId id="270" r:id="rId12"/>
    <p:sldId id="268" r:id="rId13"/>
    <p:sldId id="267" r:id="rId14"/>
    <p:sldId id="264" r:id="rId15"/>
    <p:sldId id="271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31452F"/>
    <a:srgbClr val="CC0000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3133" autoAdjust="0"/>
  </p:normalViewPr>
  <p:slideViewPr>
    <p:cSldViewPr>
      <p:cViewPr>
        <p:scale>
          <a:sx n="90" d="100"/>
          <a:sy n="90" d="100"/>
        </p:scale>
        <p:origin x="-1002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D2C2528-6AD0-45FD-BAEF-8261EED80EF5}" type="datetimeFigureOut">
              <a:rPr lang="es-ES" smtClean="0"/>
              <a:pPr/>
              <a:t>01/07/2013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B1C4E14-59BC-4BE6-90C2-9884EE69341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britishcouncil.org/spain/sites/default/files/Parents_How_Children_Learn_ESP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528976">
            <a:off x="5861619" y="3272401"/>
            <a:ext cx="2524700" cy="1685237"/>
          </a:xfrm>
          <a:prstGeom prst="rect">
            <a:avLst/>
          </a:prstGeom>
          <a:ln w="38100">
            <a:solidFill>
              <a:srgbClr val="FF9933"/>
            </a:solidFill>
            <a:prstDash val="lgDashDotDot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500034" y="4643446"/>
            <a:ext cx="6400800" cy="1752600"/>
          </a:xfrm>
        </p:spPr>
        <p:txBody>
          <a:bodyPr/>
          <a:lstStyle/>
          <a:p>
            <a:r>
              <a:rPr lang="es-ES" i="1" cap="none" dirty="0" smtClean="0"/>
              <a:t>Grado Primaria.  Trabajo Fin de Grado</a:t>
            </a:r>
          </a:p>
          <a:p>
            <a:endParaRPr lang="es-ES" i="1" cap="none" dirty="0" smtClean="0"/>
          </a:p>
          <a:p>
            <a:r>
              <a:rPr lang="es-ES" i="1" cap="none" dirty="0" smtClean="0"/>
              <a:t>Sara Sanz Rubio</a:t>
            </a:r>
          </a:p>
          <a:p>
            <a:r>
              <a:rPr lang="es-ES" i="1" cap="none" dirty="0" smtClean="0"/>
              <a:t>Tutor: Carlos </a:t>
            </a:r>
            <a:r>
              <a:rPr lang="es-ES" i="1" cap="none" dirty="0" smtClean="0"/>
              <a:t>Moriyón</a:t>
            </a:r>
            <a:r>
              <a:rPr lang="es-ES" i="1" cap="none" dirty="0" smtClean="0"/>
              <a:t> </a:t>
            </a:r>
            <a:r>
              <a:rPr lang="es-ES" i="1" cap="none" dirty="0" smtClean="0"/>
              <a:t>Mojica</a:t>
            </a:r>
            <a:endParaRPr lang="es-ES" i="1" cap="none" dirty="0" smtClean="0"/>
          </a:p>
          <a:p>
            <a:r>
              <a:rPr lang="es-ES" i="1" cap="none" dirty="0" smtClean="0"/>
              <a:t>Valladolid 2013</a:t>
            </a: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s-ES" sz="5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Proceso de Aprendizaje de una Lengua Extranjera</a:t>
            </a:r>
            <a:endParaRPr lang="es-ES" sz="5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  <p:pic>
        <p:nvPicPr>
          <p:cNvPr id="8" name="7 Imagen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603472"/>
            <a:ext cx="3845956" cy="1851362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5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</a:t>
            </a:r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Propuesta de intervención</a:t>
            </a:r>
            <a:endParaRPr lang="es-ES" sz="5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 vert="horz">
            <a:normAutofit/>
          </a:bodyPr>
          <a:lstStyle/>
          <a:p>
            <a:pPr algn="just">
              <a:lnSpc>
                <a:spcPct val="140000"/>
              </a:lnSpc>
              <a:buNone/>
            </a:pPr>
            <a:r>
              <a:rPr lang="es-ES" sz="17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METODOLOGÍA</a:t>
            </a:r>
          </a:p>
          <a:p>
            <a:pPr algn="just">
              <a:lnSpc>
                <a:spcPct val="140000"/>
              </a:lnSpc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Eje principal para el desarrollo de la intervención: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TICs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 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 cómo influyen en los resultados de aprendizaje de una lengua extranjera.</a:t>
            </a:r>
          </a:p>
          <a:p>
            <a:pPr algn="just">
              <a:lnSpc>
                <a:spcPct val="140000"/>
              </a:lnSpc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1er Ciclo, las TICs  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canal 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idóneo para la presentación del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input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 de cada unidad +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imágenes reales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. </a:t>
            </a:r>
          </a:p>
          <a:p>
            <a:pPr algn="just">
              <a:lnSpc>
                <a:spcPct val="140000"/>
              </a:lnSpc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Método = 3 partes. 1) Observación directa 2) Recogida de datos en una parrilla 3) Análisis de la información recogida.</a:t>
            </a:r>
          </a:p>
          <a:p>
            <a:pPr algn="just">
              <a:lnSpc>
                <a:spcPct val="140000"/>
              </a:lnSpc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Instrumento utilizado es una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parrilla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 con indicadores relacionados con las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TICs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 en el área de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inglés.</a:t>
            </a:r>
          </a:p>
          <a:p>
            <a:pPr algn="just">
              <a:lnSpc>
                <a:spcPct val="140000"/>
              </a:lnSpc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A partir de la  información  recogida se analizará:</a:t>
            </a:r>
          </a:p>
          <a:p>
            <a:pPr lvl="1" algn="just">
              <a:lnSpc>
                <a:spcPct val="140000"/>
              </a:lnSpc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Ventajas e inconvenientes.</a:t>
            </a:r>
          </a:p>
          <a:p>
            <a:pPr lvl="1" algn="just">
              <a:lnSpc>
                <a:spcPct val="140000"/>
              </a:lnSpc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Impacto en el alumnado.</a:t>
            </a:r>
          </a:p>
          <a:p>
            <a:pPr lvl="1" algn="just">
              <a:lnSpc>
                <a:spcPct val="140000"/>
              </a:lnSpc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Cómo influyen  las TICs en el proceso de aprendizaje de una L.E.</a:t>
            </a:r>
          </a:p>
          <a:p>
            <a:pPr lvl="1" algn="just">
              <a:lnSpc>
                <a:spcPct val="140000"/>
              </a:lnSpc>
            </a:pPr>
            <a:endParaRPr lang="es-ES" sz="10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pPr lvl="1" algn="just">
              <a:lnSpc>
                <a:spcPct val="140000"/>
              </a:lnSpc>
            </a:pPr>
            <a:endParaRPr lang="es-ES" sz="10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</p:txBody>
      </p:sp>
      <p:pic>
        <p:nvPicPr>
          <p:cNvPr id="4" name="3 Imagen" descr="engranaj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52500">
            <a:off x="6778068" y="4607415"/>
            <a:ext cx="1706553" cy="2341308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la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30107">
            <a:off x="5765167" y="4566633"/>
            <a:ext cx="2476116" cy="1857087"/>
          </a:xfrm>
          <a:prstGeom prst="rect">
            <a:avLst/>
          </a:prstGeom>
          <a:ln w="38100">
            <a:solidFill>
              <a:srgbClr val="00B0F0"/>
            </a:solidFill>
            <a:prstDash val="lgDashDotDot"/>
          </a:ln>
        </p:spPr>
      </p:pic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428736"/>
            <a:ext cx="8503920" cy="4973786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s-ES" sz="17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CONTEXTUALIZACIÓN</a:t>
            </a:r>
          </a:p>
          <a:p>
            <a:pPr algn="just">
              <a:lnSpc>
                <a:spcPct val="150000"/>
              </a:lnSpc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Colegio San Fernando 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 público, bilingüe  y situado en la ciudad de Valladolid.</a:t>
            </a:r>
          </a:p>
          <a:p>
            <a:pPr algn="just">
              <a:lnSpc>
                <a:spcPct val="150000"/>
              </a:lnSpc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6 unidades de E.P. (1 línea), 3 unidades  de E.I. (1 para 3 años, 1 para 4 años y 1 para 5 años).</a:t>
            </a:r>
          </a:p>
          <a:p>
            <a:pPr algn="just">
              <a:lnSpc>
                <a:spcPct val="150000"/>
              </a:lnSpc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Recursos personales: 14 maestros + personal administrativo y auxiliar.</a:t>
            </a:r>
          </a:p>
          <a:p>
            <a:pPr algn="just">
              <a:lnSpc>
                <a:spcPct val="150000"/>
              </a:lnSpc>
            </a:pP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Aula de lengua extranjera: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 17 niños (11 y 12 años) de clase social media-baja. 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	Organización en grupo de 4 ó 5 alumnos. Trabajo cooperativo y a través de la experimentación.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	Aula amplia, luminosa, 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	con armarios y vitrinas para organizar el material.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	Recursos del aula: pizarra digital, 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	pizarra tradicional y corchera. Espacio para  asamblea. 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5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</a:t>
            </a:r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Propuesta de intervención</a:t>
            </a:r>
            <a:endParaRPr lang="es-ES" sz="5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Exposición y análisis de los resultados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8715436" cy="5072098"/>
          </a:xfrm>
        </p:spPr>
        <p:txBody>
          <a:bodyPr vert="horz"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s-ES" sz="1800" b="1" dirty="0" smtClean="0">
                <a:solidFill>
                  <a:srgbClr val="31452F"/>
                </a:solidFill>
                <a:latin typeface="Papyrus" pitchFamily="66" charset="0"/>
              </a:rPr>
              <a:t>Enfoque constructivista, trabajo autónomo (experimentación), profesor = guía.</a:t>
            </a:r>
          </a:p>
          <a:p>
            <a:pPr algn="just">
              <a:lnSpc>
                <a:spcPct val="140000"/>
              </a:lnSpc>
            </a:pPr>
            <a:r>
              <a:rPr lang="es-ES" sz="2000" b="1" u="sng" dirty="0" smtClean="0">
                <a:solidFill>
                  <a:srgbClr val="31452F"/>
                </a:solidFill>
                <a:latin typeface="Papyrus" pitchFamily="66" charset="0"/>
              </a:rPr>
              <a:t>Perfil del profesor:</a:t>
            </a:r>
            <a:r>
              <a:rPr lang="es-ES" sz="2000" b="1" dirty="0" smtClean="0">
                <a:solidFill>
                  <a:srgbClr val="31452F"/>
                </a:solidFill>
                <a:latin typeface="Papyrus" pitchFamily="66" charset="0"/>
              </a:rPr>
              <a:t> </a:t>
            </a:r>
            <a:r>
              <a:rPr lang="es-ES" sz="1800" b="1" dirty="0" smtClean="0">
                <a:solidFill>
                  <a:srgbClr val="31452F"/>
                </a:solidFill>
                <a:latin typeface="Papyrus" pitchFamily="66" charset="0"/>
              </a:rPr>
              <a:t>dinámico </a:t>
            </a:r>
            <a:r>
              <a:rPr lang="es-ES" sz="1800" b="1" dirty="0" smtClean="0">
                <a:solidFill>
                  <a:srgbClr val="31452F"/>
                </a:solidFill>
                <a:latin typeface="Papyrus" pitchFamily="66" charset="0"/>
                <a:sym typeface="Wingdings" pitchFamily="2" charset="2"/>
              </a:rPr>
              <a:t> alumnos con buena predisposición.</a:t>
            </a:r>
            <a:endParaRPr lang="es-ES" sz="2000" b="1" u="sng" dirty="0" smtClean="0">
              <a:solidFill>
                <a:srgbClr val="31452F"/>
              </a:solidFill>
              <a:latin typeface="Papyrus" pitchFamily="66" charset="0"/>
            </a:endParaRPr>
          </a:p>
          <a:p>
            <a:pPr algn="just">
              <a:lnSpc>
                <a:spcPct val="140000"/>
              </a:lnSpc>
            </a:pPr>
            <a:r>
              <a:rPr lang="es-ES" sz="2000" b="1" u="sng" dirty="0" smtClean="0">
                <a:solidFill>
                  <a:srgbClr val="31452F"/>
                </a:solidFill>
                <a:latin typeface="Papyrus" pitchFamily="66" charset="0"/>
              </a:rPr>
              <a:t>Finalidad del aprendizaje:</a:t>
            </a:r>
            <a:r>
              <a:rPr lang="es-ES" sz="2000" b="1" dirty="0" smtClean="0">
                <a:solidFill>
                  <a:srgbClr val="31452F"/>
                </a:solidFill>
                <a:latin typeface="Papyrus" pitchFamily="66" charset="0"/>
              </a:rPr>
              <a:t> </a:t>
            </a:r>
            <a:r>
              <a:rPr lang="es-ES" sz="1800" b="1" dirty="0" smtClean="0">
                <a:solidFill>
                  <a:srgbClr val="31452F"/>
                </a:solidFill>
                <a:latin typeface="Papyrus" pitchFamily="66" charset="0"/>
              </a:rPr>
              <a:t>Educación Obligatoria.</a:t>
            </a:r>
            <a:endParaRPr lang="es-ES" sz="2000" b="1" u="sng" dirty="0" smtClean="0">
              <a:solidFill>
                <a:srgbClr val="31452F"/>
              </a:solidFill>
              <a:latin typeface="Papyrus" pitchFamily="66" charset="0"/>
            </a:endParaRPr>
          </a:p>
          <a:p>
            <a:pPr algn="just">
              <a:lnSpc>
                <a:spcPct val="140000"/>
              </a:lnSpc>
            </a:pPr>
            <a:r>
              <a:rPr lang="es-ES" sz="2000" b="1" u="sng" dirty="0" smtClean="0">
                <a:solidFill>
                  <a:srgbClr val="31452F"/>
                </a:solidFill>
                <a:latin typeface="Papyrus" pitchFamily="66" charset="0"/>
              </a:rPr>
              <a:t>TICs:</a:t>
            </a:r>
            <a:r>
              <a:rPr lang="es-ES" sz="2000" b="1" dirty="0" smtClean="0">
                <a:solidFill>
                  <a:srgbClr val="31452F"/>
                </a:solidFill>
                <a:latin typeface="Papyrus" pitchFamily="66" charset="0"/>
              </a:rPr>
              <a:t> </a:t>
            </a:r>
            <a:r>
              <a:rPr lang="es-ES" sz="1800" b="1" dirty="0" smtClean="0">
                <a:solidFill>
                  <a:srgbClr val="31452F"/>
                </a:solidFill>
                <a:latin typeface="Papyrus" pitchFamily="66" charset="0"/>
              </a:rPr>
              <a:t>alto conocimiento y uso de las </a:t>
            </a:r>
            <a:r>
              <a:rPr lang="es-ES" sz="1800" b="1" u="sng" dirty="0" smtClean="0">
                <a:solidFill>
                  <a:srgbClr val="31452F"/>
                </a:solidFill>
                <a:latin typeface="Papyrus" pitchFamily="66" charset="0"/>
              </a:rPr>
              <a:t>pantallas digitales.</a:t>
            </a:r>
          </a:p>
          <a:p>
            <a:pPr lvl="2" algn="just">
              <a:lnSpc>
                <a:spcPct val="140000"/>
              </a:lnSpc>
            </a:pPr>
            <a:r>
              <a:rPr lang="es-ES" b="1" dirty="0" smtClean="0">
                <a:solidFill>
                  <a:srgbClr val="31452F"/>
                </a:solidFill>
                <a:latin typeface="Papyrus" pitchFamily="66" charset="0"/>
              </a:rPr>
              <a:t>uso cotidiano de los </a:t>
            </a:r>
            <a:r>
              <a:rPr lang="es-ES" b="1" u="sng" dirty="0" smtClean="0">
                <a:solidFill>
                  <a:srgbClr val="31452F"/>
                </a:solidFill>
                <a:latin typeface="Papyrus" pitchFamily="66" charset="0"/>
              </a:rPr>
              <a:t>ordenadores</a:t>
            </a:r>
            <a:r>
              <a:rPr lang="es-ES" b="1" dirty="0" smtClean="0">
                <a:solidFill>
                  <a:srgbClr val="31452F"/>
                </a:solidFill>
                <a:latin typeface="Papyrus" pitchFamily="66" charset="0"/>
              </a:rPr>
              <a:t> para los “deberes”.</a:t>
            </a:r>
          </a:p>
          <a:p>
            <a:pPr lvl="2" algn="just">
              <a:lnSpc>
                <a:spcPct val="140000"/>
              </a:lnSpc>
            </a:pPr>
            <a:r>
              <a:rPr lang="es-ES" sz="1800" b="1" dirty="0" smtClean="0">
                <a:solidFill>
                  <a:srgbClr val="31452F"/>
                </a:solidFill>
                <a:latin typeface="Papyrus" pitchFamily="66" charset="0"/>
              </a:rPr>
              <a:t>Uso inexistente de </a:t>
            </a:r>
            <a:r>
              <a:rPr lang="es-ES" sz="1800" b="1" u="sng" dirty="0" smtClean="0">
                <a:solidFill>
                  <a:srgbClr val="31452F"/>
                </a:solidFill>
                <a:latin typeface="Papyrus" pitchFamily="66" charset="0"/>
              </a:rPr>
              <a:t>foros, blogs, wikis o videoconferencias.</a:t>
            </a:r>
          </a:p>
          <a:p>
            <a:pPr algn="just">
              <a:lnSpc>
                <a:spcPct val="140000"/>
              </a:lnSpc>
            </a:pPr>
            <a:r>
              <a:rPr lang="es-ES" sz="1800" b="1" dirty="0" smtClean="0">
                <a:solidFill>
                  <a:srgbClr val="31452F"/>
                </a:solidFill>
                <a:latin typeface="Papyrus" pitchFamily="66" charset="0"/>
              </a:rPr>
              <a:t>Mejores resultados y mayor interés hacia la asignatura de inglés, la cual está vehiculizada a través de las TICs.</a:t>
            </a:r>
          </a:p>
          <a:p>
            <a:pPr algn="just">
              <a:lnSpc>
                <a:spcPct val="140000"/>
              </a:lnSpc>
            </a:pPr>
            <a:endParaRPr lang="es-ES" sz="1800" b="1" dirty="0" smtClean="0">
              <a:solidFill>
                <a:srgbClr val="31452F"/>
              </a:solidFill>
              <a:latin typeface="Papyrus" pitchFamily="66" charset="0"/>
            </a:endParaRPr>
          </a:p>
          <a:p>
            <a:pPr algn="just">
              <a:lnSpc>
                <a:spcPct val="140000"/>
              </a:lnSpc>
              <a:buNone/>
            </a:pPr>
            <a:r>
              <a:rPr lang="es-ES" sz="1200" b="1" u="sng" dirty="0" smtClean="0">
                <a:solidFill>
                  <a:srgbClr val="31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PROPUESTA DE MEJORA</a:t>
            </a:r>
          </a:p>
          <a:p>
            <a:pPr algn="just">
              <a:lnSpc>
                <a:spcPct val="140000"/>
              </a:lnSpc>
              <a:buNone/>
            </a:pPr>
            <a:r>
              <a:rPr lang="es-ES" sz="1400" b="1" dirty="0" smtClean="0">
                <a:latin typeface="Papyrus" pitchFamily="66" charset="0"/>
              </a:rPr>
              <a:t>Ampliar tiempo dedicado a las TICs (visitas a la sala de informática)</a:t>
            </a:r>
            <a:r>
              <a:rPr lang="es-ES" sz="1400" b="1" dirty="0" smtClean="0">
                <a:latin typeface="Papyrus" pitchFamily="66" charset="0"/>
                <a:sym typeface="Wingdings" pitchFamily="2" charset="2"/>
              </a:rPr>
              <a:t> ejercicios de investigación, blogs, foros, etc. alumnos construir aprendizaje autónomo y el profesor sólo como guía.</a:t>
            </a:r>
            <a:endParaRPr lang="es-ES" sz="1400" b="1" dirty="0" smtClean="0">
              <a:latin typeface="Papyrus" pitchFamily="66" charset="0"/>
            </a:endParaRPr>
          </a:p>
          <a:p>
            <a:pPr lvl="4" algn="just">
              <a:lnSpc>
                <a:spcPct val="140000"/>
              </a:lnSpc>
            </a:pPr>
            <a:endParaRPr lang="es-ES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pPr lvl="4" algn="just">
              <a:lnSpc>
                <a:spcPct val="140000"/>
              </a:lnSpc>
            </a:pPr>
            <a:endParaRPr lang="es-ES" b="1" u="sng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</p:txBody>
      </p:sp>
      <p:pic>
        <p:nvPicPr>
          <p:cNvPr id="5" name="4 Imagen" descr="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2643182"/>
            <a:ext cx="1361115" cy="1379425"/>
          </a:xfrm>
          <a:prstGeom prst="rect">
            <a:avLst/>
          </a:prstGeom>
          <a:ln w="38100">
            <a:solidFill>
              <a:srgbClr val="FF99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	Consideraciones finales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 vert="horz"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Proceso de aprendizaje de una L.E. ≠ receta, sino una intervención específica basada en las necesidades de los alumnos.</a:t>
            </a:r>
          </a:p>
          <a:p>
            <a:pPr algn="just">
              <a:lnSpc>
                <a:spcPct val="140000"/>
              </a:lnSpc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Aprender una L.E. supone:</a:t>
            </a:r>
          </a:p>
          <a:p>
            <a:pPr lvl="1" algn="just">
              <a:lnSpc>
                <a:spcPct val="140000"/>
              </a:lnSpc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Organización previa.</a:t>
            </a:r>
          </a:p>
          <a:p>
            <a:pPr lvl="1" algn="just">
              <a:lnSpc>
                <a:spcPct val="140000"/>
              </a:lnSpc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Labor del docente.</a:t>
            </a:r>
          </a:p>
          <a:p>
            <a:pPr lvl="1" algn="just">
              <a:lnSpc>
                <a:spcPct val="140000"/>
              </a:lnSpc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Multiculturalidad.</a:t>
            </a:r>
          </a:p>
          <a:p>
            <a:pPr lvl="1" algn="just">
              <a:lnSpc>
                <a:spcPct val="140000"/>
              </a:lnSpc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Actividades basadas en las 4 destrezas.</a:t>
            </a:r>
          </a:p>
          <a:p>
            <a:pPr lvl="1" algn="just">
              <a:lnSpc>
                <a:spcPct val="140000"/>
              </a:lnSpc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Uso continuado de las nuevas tecnologías.</a:t>
            </a:r>
          </a:p>
          <a:p>
            <a:pPr lvl="1" algn="just">
              <a:lnSpc>
                <a:spcPct val="140000"/>
              </a:lnSpc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Considerar factores (contexto, personalidad del alumno, perfil del profesor/alumno, etc.)</a:t>
            </a:r>
          </a:p>
          <a:p>
            <a:pPr lvl="1" algn="just">
              <a:lnSpc>
                <a:spcPct val="140000"/>
              </a:lnSpc>
            </a:pPr>
            <a:endParaRPr lang="es-ES" sz="23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</p:txBody>
      </p:sp>
      <p:pic>
        <p:nvPicPr>
          <p:cNvPr id="5" name="4 Imagen" descr="F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83874">
            <a:off x="5548823" y="2880806"/>
            <a:ext cx="2669625" cy="1847380"/>
          </a:xfrm>
          <a:prstGeom prst="snip2DiagRect">
            <a:avLst>
              <a:gd name="adj1" fmla="val 5418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			Apéndice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42844" y="1285860"/>
          <a:ext cx="8858312" cy="53644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12855"/>
                <a:gridCol w="1035275"/>
                <a:gridCol w="1123770"/>
                <a:gridCol w="1357322"/>
                <a:gridCol w="1071570"/>
                <a:gridCol w="1303393"/>
                <a:gridCol w="1554127"/>
              </a:tblGrid>
              <a:tr h="500068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Indicador</a:t>
                      </a:r>
                      <a:endParaRPr lang="es-ES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s-E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(Nunca)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(Rara</a:t>
                      </a:r>
                      <a:r>
                        <a:rPr lang="es-ES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vez)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(Casi</a:t>
                      </a:r>
                      <a:r>
                        <a:rPr lang="es-ES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siempre)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(Siempre)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Observaciones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3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Uso</a:t>
                      </a:r>
                      <a:r>
                        <a:rPr lang="es-ES" sz="1200" baseline="0" dirty="0" smtClean="0">
                          <a:solidFill>
                            <a:schemeClr val="bg1"/>
                          </a:solidFill>
                        </a:rPr>
                        <a:t> del ordenador</a:t>
                      </a:r>
                      <a:endParaRPr lang="es-ES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Ejecución de programas</a:t>
                      </a:r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3994">
                <a:tc>
                  <a:txBody>
                    <a:bodyPr/>
                    <a:lstStyle/>
                    <a:p>
                      <a:endParaRPr lang="es-ES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Se trabaja</a:t>
                      </a:r>
                      <a:r>
                        <a:rPr lang="es-ES" sz="1200" baseline="0" dirty="0" smtClean="0">
                          <a:solidFill>
                            <a:schemeClr val="bg1"/>
                          </a:solidFill>
                        </a:rPr>
                        <a:t> con 2 ó más programas (…)</a:t>
                      </a:r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3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Empleo de  Internet</a:t>
                      </a:r>
                    </a:p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Manejo de listas</a:t>
                      </a:r>
                      <a:r>
                        <a:rPr lang="es-ES" sz="1200" baseline="0" dirty="0" smtClean="0">
                          <a:solidFill>
                            <a:schemeClr val="bg1"/>
                          </a:solidFill>
                        </a:rPr>
                        <a:t> de recursos </a:t>
                      </a:r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(…)</a:t>
                      </a:r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3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Uso de la pizarra</a:t>
                      </a:r>
                      <a:r>
                        <a:rPr lang="es-ES" sz="1200" baseline="0" dirty="0" smtClean="0">
                          <a:solidFill>
                            <a:schemeClr val="bg1"/>
                          </a:solidFill>
                        </a:rPr>
                        <a:t> digital</a:t>
                      </a:r>
                      <a:endParaRPr lang="es-ES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Empleo en todas las sesiones </a:t>
                      </a:r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3994"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Manejo por</a:t>
                      </a:r>
                      <a:r>
                        <a:rPr lang="es-ES" sz="1200" baseline="0" dirty="0" smtClean="0">
                          <a:solidFill>
                            <a:schemeClr val="bg1"/>
                          </a:solidFill>
                        </a:rPr>
                        <a:t>  los alumnos (…)</a:t>
                      </a:r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3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Uso de blogs y foros</a:t>
                      </a:r>
                    </a:p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Uso puntual (…)</a:t>
                      </a:r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3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Realización de videoconferencias</a:t>
                      </a:r>
                    </a:p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dirty="0" smtClean="0">
                          <a:solidFill>
                            <a:schemeClr val="bg1"/>
                          </a:solidFill>
                        </a:rPr>
                        <a:t>Visionado</a:t>
                      </a:r>
                      <a:r>
                        <a:rPr lang="es-ES" sz="1200" baseline="0" dirty="0" smtClean="0">
                          <a:solidFill>
                            <a:schemeClr val="bg1"/>
                          </a:solidFill>
                        </a:rPr>
                        <a:t> dirigido por el profesor (…)</a:t>
                      </a:r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Referencias bibliográficas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88100"/>
          </a:xfrm>
        </p:spPr>
        <p:txBody>
          <a:bodyPr vert="horz"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s-ES" sz="12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BLANCO  PICADO, </a:t>
            </a: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Ana Isabel. (1999). </a:t>
            </a:r>
            <a:r>
              <a:rPr lang="es-ES" sz="1400" b="1" i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La Adquisición de una L.E. y sus implicaciones didácticas.</a:t>
            </a: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 Itinerarios 2. Cátedra de Estudios Ibéricos, Universidad de Varsovia.</a:t>
            </a:r>
          </a:p>
          <a:p>
            <a:pPr algn="just">
              <a:lnSpc>
                <a:spcPct val="140000"/>
              </a:lnSpc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BROWN, H. Douglas. (1993). </a:t>
            </a:r>
            <a:r>
              <a:rPr lang="es-ES" sz="1400" b="1" i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Principles of Language Learning and Teaching.</a:t>
            </a: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 Pearson Longman. 2007.</a:t>
            </a:r>
          </a:p>
          <a:p>
            <a:pPr algn="just">
              <a:lnSpc>
                <a:spcPct val="140000"/>
              </a:lnSpc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KRASHEN, Stephen. (1981). </a:t>
            </a:r>
            <a:r>
              <a:rPr lang="es-ES" sz="1400" b="1" i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Second Language Acquisition and second Language Learning. </a:t>
            </a: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Oxford: Preagmon.</a:t>
            </a:r>
          </a:p>
          <a:p>
            <a:pPr algn="just">
              <a:lnSpc>
                <a:spcPct val="140000"/>
              </a:lnSpc>
              <a:buNone/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	(…)</a:t>
            </a:r>
          </a:p>
          <a:p>
            <a:pPr algn="just">
              <a:lnSpc>
                <a:spcPct val="140000"/>
              </a:lnSpc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hlinkClick r:id="rId2"/>
              </a:rPr>
              <a:t>http://www.britishcouncil.org/spain/sites/default/files/Parents_How_Children_Learn_ESP.pdf</a:t>
            </a:r>
            <a:endParaRPr lang="es-ES" sz="14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pPr algn="just">
              <a:lnSpc>
                <a:spcPct val="140000"/>
              </a:lnSpc>
              <a:buNone/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	(…)</a:t>
            </a:r>
          </a:p>
          <a:p>
            <a:pPr algn="just">
              <a:lnSpc>
                <a:spcPct val="140000"/>
              </a:lnSpc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Real Decreto 1393/2007, de 29 de octubre, por el que se establece la ordenación de las enseñanzas universitarias.</a:t>
            </a:r>
          </a:p>
          <a:p>
            <a:pPr algn="just">
              <a:lnSpc>
                <a:spcPct val="140000"/>
              </a:lnSpc>
              <a:buNone/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	(…)</a:t>
            </a:r>
          </a:p>
          <a:p>
            <a:pPr algn="just">
              <a:lnSpc>
                <a:spcPct val="140000"/>
              </a:lnSpc>
              <a:buNone/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	</a:t>
            </a:r>
          </a:p>
          <a:p>
            <a:pPr algn="just">
              <a:lnSpc>
                <a:spcPct val="140000"/>
              </a:lnSpc>
              <a:buNone/>
            </a:pPr>
            <a:endParaRPr lang="es-ES" sz="14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</p:txBody>
      </p:sp>
      <p:pic>
        <p:nvPicPr>
          <p:cNvPr id="4" name="3 Imagen" descr="bibliografi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4955334"/>
            <a:ext cx="3643338" cy="1688376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				Índice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Introducción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Objetivos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Justificación del tema elegido</a:t>
            </a:r>
          </a:p>
          <a:p>
            <a:pPr marL="514350" indent="-514350">
              <a:buFont typeface="+mj-lt"/>
              <a:buAutoNum type="arabicPeriod"/>
            </a:pPr>
            <a:endParaRPr lang="es-ES" sz="20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Competencias del Grado en Educación Primaria</a:t>
            </a:r>
          </a:p>
          <a:p>
            <a:pPr marL="788670" lvl="1" indent="-514350">
              <a:buFont typeface="+mj-lt"/>
              <a:buAutoNum type="arabicPeriod"/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Generales</a:t>
            </a:r>
          </a:p>
          <a:p>
            <a:pPr marL="788670" lvl="1" indent="-514350">
              <a:buFont typeface="+mj-lt"/>
              <a:buAutoNum type="arabicPeriod"/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Específicas </a:t>
            </a:r>
          </a:p>
          <a:p>
            <a:pPr marL="788670" lvl="1" indent="-514350">
              <a:buFont typeface="+mj-lt"/>
              <a:buAutoNum type="arabicPeriod"/>
            </a:pPr>
            <a:endParaRPr lang="es-ES" sz="14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Fundamentación teórica</a:t>
            </a:r>
          </a:p>
          <a:p>
            <a:pPr marL="788670" lvl="1" indent="-514350">
              <a:buFont typeface="+mj-lt"/>
              <a:buAutoNum type="arabicPeriod"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Concepto</a:t>
            </a:r>
          </a:p>
          <a:p>
            <a:pPr marL="788670" lvl="1" indent="-514350">
              <a:buFont typeface="+mj-lt"/>
              <a:buAutoNum type="arabicPeriod"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Etapas del aprendizaje de una L.E.</a:t>
            </a:r>
          </a:p>
          <a:p>
            <a:pPr marL="788670" lvl="1" indent="-514350">
              <a:buFont typeface="+mj-lt"/>
              <a:buAutoNum type="arabicPeriod"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Factores que afectan a la enseñanza/aprendizaje de una L.E.</a:t>
            </a:r>
          </a:p>
          <a:p>
            <a:pPr marL="788670" lvl="1" indent="-514350">
              <a:buFont typeface="+mj-lt"/>
              <a:buAutoNum type="arabicPeriod"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TICs como recurso en el aprendizaje de una L.E.</a:t>
            </a:r>
          </a:p>
          <a:p>
            <a:pPr marL="788670" lvl="1" indent="-514350">
              <a:buFont typeface="+mj-lt"/>
              <a:buAutoNum type="arabicPeriod"/>
            </a:pP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Teorías sobre el proceso de aprendizaje.</a:t>
            </a:r>
            <a:endParaRPr lang="es-ES" sz="15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</p:txBody>
      </p:sp>
      <p:pic>
        <p:nvPicPr>
          <p:cNvPr id="4" name="3 Imagen" descr="indi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266">
            <a:off x="6355488" y="1898234"/>
            <a:ext cx="2221311" cy="323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				Índice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Propuesta de intervención</a:t>
            </a:r>
          </a:p>
          <a:p>
            <a:pPr marL="788670" lvl="1" indent="-514350">
              <a:buFont typeface="+mj-lt"/>
              <a:buAutoNum type="arabicPeriod"/>
            </a:pP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Metodología específica</a:t>
            </a:r>
          </a:p>
          <a:p>
            <a:pPr marL="788670" lvl="1" indent="-514350">
              <a:buFont typeface="+mj-lt"/>
              <a:buAutoNum type="arabicPeriod"/>
            </a:pP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Contextualización </a:t>
            </a:r>
          </a:p>
          <a:p>
            <a:pPr marL="788670" lvl="1" indent="-514350">
              <a:buFont typeface="+mj-lt"/>
              <a:buAutoNum type="arabicPeriod"/>
            </a:pPr>
            <a:endParaRPr lang="es-ES" sz="15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pPr marL="514350" indent="-514350">
              <a:buFont typeface="+mj-lt"/>
              <a:buAutoNum type="arabicPeriod" startAt="6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Exposición y análisis de los resultados</a:t>
            </a:r>
          </a:p>
          <a:p>
            <a:pPr marL="788670" lvl="1" indent="-514350">
              <a:buFont typeface="+mj-lt"/>
              <a:buAutoNum type="arabicPeriod" startAt="6"/>
            </a:pP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Propuesta de mejora</a:t>
            </a:r>
          </a:p>
          <a:p>
            <a:pPr marL="788670" lvl="1" indent="-514350">
              <a:buFont typeface="+mj-lt"/>
              <a:buAutoNum type="arabicPeriod" startAt="6"/>
            </a:pPr>
            <a:endParaRPr lang="es-ES" sz="15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pPr marL="514350" indent="-514350">
              <a:buFont typeface="+mj-lt"/>
              <a:buAutoNum type="arabicPeriod" startAt="6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Consideraciones finales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Apéndices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s-ES" sz="20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Referencias bibliográficas</a:t>
            </a:r>
          </a:p>
          <a:p>
            <a:pPr marL="514350" indent="-514350">
              <a:buFont typeface="+mj-lt"/>
              <a:buAutoNum type="arabicPeriod" startAt="6"/>
            </a:pPr>
            <a:endParaRPr lang="es-ES" sz="18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endParaRPr lang="es-ES" dirty="0"/>
          </a:p>
        </p:txBody>
      </p:sp>
      <p:pic>
        <p:nvPicPr>
          <p:cNvPr id="8" name="7 Imagen" descr="indi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266">
            <a:off x="5422984" y="2224480"/>
            <a:ext cx="2573804" cy="3744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			Introducción</a:t>
            </a:r>
            <a:endParaRPr lang="es-ES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El proceso de aprendizaje de una lengua extranjera se fundamenta, necesariamente, en la importancia del concepto “permanente”.</a:t>
            </a:r>
          </a:p>
          <a:p>
            <a:pPr algn="just">
              <a:lnSpc>
                <a:spcPct val="150000"/>
              </a:lnSpc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Proceso de Enseñanza Aprendizaje de una L.E. = profesor-conocimientos-estudiante +  </a:t>
            </a:r>
            <a:r>
              <a:rPr lang="es-ES" sz="18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factores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( entorno, contexto,  finalidad del aprendizaje y perfil del estudiante que se desea conseguir) + </a:t>
            </a:r>
            <a:r>
              <a:rPr lang="es-ES" sz="18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teorías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 (conductismo, cognitivismo, modelo del monitor, constructivismo,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etc.)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+ </a:t>
            </a:r>
            <a:r>
              <a:rPr lang="es-ES" sz="18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recursos.</a:t>
            </a:r>
            <a:endParaRPr lang="es-ES" sz="1800" b="1" u="sng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TICs 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  recurso para comprobar si mejoran la adquisición de una lengua extranjera y la manera en que lo hacen.</a:t>
            </a:r>
            <a:endParaRPr lang="es-ES" sz="1800" b="1" dirty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</p:txBody>
      </p:sp>
      <p:pic>
        <p:nvPicPr>
          <p:cNvPr id="8" name="7 Imagen" descr="ide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4929198"/>
            <a:ext cx="2714644" cy="1628786"/>
          </a:xfrm>
          <a:prstGeom prst="rect">
            <a:avLst/>
          </a:prstGeom>
          <a:ln w="28575">
            <a:solidFill>
              <a:srgbClr val="FF0000"/>
            </a:solidFill>
            <a:prstDash val="dashDot"/>
          </a:ln>
          <a:scene3d>
            <a:camera prst="isometricOffAxis2Lef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ti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000240"/>
            <a:ext cx="5857896" cy="464347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Adquirir conocimientos teóricos sobre el concepto, factores y etapas que afectan al proceso de aprendizaje de una lengua extranjera.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Extrapolar y aplicar información a casos prácticos de la vida profesional.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Alcanzar unas competencias básicas, para desarrollar trabajos de investigación.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Resolver con éxito los actuales y cambiantes retos que la docencia implica.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Elaborar instrumentos de recogida de información, así como saber interpretarla y elaborar informes sobre la misma.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Ser consciente de la atención a la diversidad y de las nuevas tecnologías.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Desarrollar capacidades de reflexión y sentido crítico.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Adquirir un compromiso moral, para lograr una calidad en la labor docente.</a:t>
            </a:r>
          </a:p>
        </p:txBody>
      </p:sp>
      <p:sp>
        <p:nvSpPr>
          <p:cNvPr id="4" name="5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s-ES" sz="5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			</a:t>
            </a:r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Objetivos</a:t>
            </a:r>
            <a:endParaRPr lang="es-ES" sz="5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5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</a:t>
            </a:r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Justificación del tema elegido</a:t>
            </a:r>
            <a:endParaRPr lang="es-ES" sz="60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La  actual situación política, laboral y social 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 nuestros jóvenes desempeñen servicios en otros países y con lenguas diferentes.</a:t>
            </a:r>
          </a:p>
          <a:p>
            <a:pPr algn="just">
              <a:lnSpc>
                <a:spcPct val="150000"/>
              </a:lnSpc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Segunda lengua, en nuestro país, se imparte dentro del sistema educativo  alumnos poseen conocimientos muy elementales acerca del idioma e insuficientes para el ingreso universitario. </a:t>
            </a:r>
            <a:r>
              <a:rPr lang="es-ES" sz="18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Profesor clave: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“un docente motivado es igual a alumnos motivados”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(Amat, O, 1994).</a:t>
            </a:r>
          </a:p>
          <a:p>
            <a:pPr algn="just">
              <a:lnSpc>
                <a:spcPct val="150000"/>
              </a:lnSpc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Perspectiva externa  el aprendizaje pasa por sencillo y lineal, 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	pero exige de una rigurosa metodología :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	“acciones concretas dentro de la estructura didáctica”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	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(Gimeno Sacristán, 1981:124) 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  <a:sym typeface="Wingdings" pitchFamily="2" charset="2"/>
              </a:rPr>
              <a:t>	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  <a:sym typeface="Wingdings" pitchFamily="2" charset="2"/>
              </a:rPr>
              <a:t>y entraña una serie de dificultades que pueden ser superadas si planteamos actividades alternativas.</a:t>
            </a:r>
          </a:p>
          <a:p>
            <a:pPr algn="just">
              <a:lnSpc>
                <a:spcPct val="150000"/>
              </a:lnSpc>
            </a:pPr>
            <a:endParaRPr lang="es-ES" sz="18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</p:txBody>
      </p:sp>
      <p:pic>
        <p:nvPicPr>
          <p:cNvPr id="4" name="3 Imagen" descr="lup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31515">
            <a:off x="6572264" y="3786190"/>
            <a:ext cx="2041701" cy="135732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143116"/>
            <a:ext cx="3800475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Competencias del Grado de Maestro en Educación Primaria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 vert="horz">
            <a:normAutofit lnSpcReduction="10000"/>
          </a:bodyPr>
          <a:lstStyle/>
          <a:p>
            <a:pPr algn="just">
              <a:lnSpc>
                <a:spcPct val="160000"/>
              </a:lnSpc>
            </a:pP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Deben ser adquiridas durante los 4 años de titulación según el Plan  de Estudios de Grado de Maestro en Educación Primaria de la Universidad de Valladolid regulado según el </a:t>
            </a: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Real Decreto 1393/2007, de 29 de octubre.</a:t>
            </a:r>
          </a:p>
          <a:p>
            <a:pPr algn="just">
              <a:lnSpc>
                <a:spcPct val="140000"/>
              </a:lnSpc>
            </a:pPr>
            <a:endParaRPr lang="es-ES" sz="17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algn="just">
              <a:lnSpc>
                <a:spcPct val="140000"/>
              </a:lnSpc>
            </a:pPr>
            <a:r>
              <a:rPr lang="es-ES" sz="11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GENERALES:</a:t>
            </a:r>
          </a:p>
          <a:p>
            <a:pPr algn="just">
              <a:lnSpc>
                <a:spcPct val="140000"/>
              </a:lnSpc>
              <a:buFont typeface="+mj-lt"/>
              <a:buAutoNum type="arabicPeriod"/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Poseer unos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conocimientos teórico-prácticos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</a:t>
            </a: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(conceptos educativos, características psicológicas, sociológicas y pedagógicas del alumnado y partes básicas del currículo).</a:t>
            </a:r>
          </a:p>
          <a:p>
            <a:pPr algn="just">
              <a:lnSpc>
                <a:spcPct val="140000"/>
              </a:lnSpc>
              <a:buFont typeface="+mj-lt"/>
              <a:buAutoNum type="arabicPeriod"/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Saber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cómo intervenir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(</a:t>
            </a: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organizar, contrastar, defender, resolver, trabajar de manera autónoma, investigar, etc.).</a:t>
            </a:r>
            <a:endParaRPr lang="es-ES" sz="16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algn="just">
              <a:lnSpc>
                <a:spcPct val="140000"/>
              </a:lnSpc>
              <a:buFont typeface="+mj-lt"/>
              <a:buAutoNum type="arabicPeriod"/>
            </a:pP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Obtener e interpretar datos</a:t>
            </a: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(fuentes de información primarias y secundarias, herramientas diversas).</a:t>
            </a:r>
          </a:p>
          <a:p>
            <a:pPr algn="just">
              <a:lnSpc>
                <a:spcPct val="140000"/>
              </a:lnSpc>
              <a:buFont typeface="+mj-lt"/>
              <a:buAutoNum type="arabicPeriod"/>
            </a:pP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Transmitir</a:t>
            </a: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información, pensamientos, problemas y decisiones tomadas (expresión oral y escrita, trabajo en grupo y recursos tecnológicos en línea).</a:t>
            </a:r>
          </a:p>
          <a:p>
            <a:pPr algn="just">
              <a:lnSpc>
                <a:spcPct val="140000"/>
              </a:lnSpc>
              <a:buFont typeface="+mj-lt"/>
              <a:buAutoNum type="arabicPeriod"/>
            </a:pP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Actuar bajo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criterios</a:t>
            </a:r>
            <a:r>
              <a:rPr lang="es-ES" sz="17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éticos</a:t>
            </a:r>
            <a:r>
              <a:rPr lang="es-ES" sz="1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(discapacidad, orientación sexual,  religión y fomentar igualdad de oportunidades).</a:t>
            </a:r>
            <a:endParaRPr lang="es-ES" sz="1400" b="1" u="sng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algn="just">
              <a:lnSpc>
                <a:spcPct val="140000"/>
              </a:lnSpc>
              <a:buFont typeface="+mj-lt"/>
              <a:buAutoNum type="arabicPeriod"/>
            </a:pPr>
            <a:endParaRPr lang="es-ES" sz="14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  <a:p>
            <a:pPr algn="just">
              <a:lnSpc>
                <a:spcPct val="140000"/>
              </a:lnSpc>
              <a:buNone/>
            </a:pPr>
            <a:endParaRPr lang="es-ES" sz="1100" b="1" u="sng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1357298"/>
            <a:ext cx="3800475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Competencias del Grado de Maestro en Educación Primaria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500174"/>
            <a:ext cx="8503920" cy="4830910"/>
          </a:xfrm>
        </p:spPr>
        <p:txBody>
          <a:bodyPr vert="horz"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ES" sz="11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ESPECÍFICAS:</a:t>
            </a:r>
          </a:p>
          <a:p>
            <a:pPr algn="just">
              <a:lnSpc>
                <a:spcPct val="150000"/>
              </a:lnSpc>
              <a:buNone/>
            </a:pPr>
            <a:endParaRPr lang="es-ES" sz="1100" b="1" u="sng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Módulo de Formación Básica (A)</a:t>
            </a:r>
          </a:p>
          <a:p>
            <a:pPr marL="61722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Aprendizaje y desarrollo de la personalidad.</a:t>
            </a:r>
          </a:p>
          <a:p>
            <a:pPr marL="61722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Crear habilidades comunicativas con familias y contexto escolar.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Módulo  Didáctico-Disciplinar (B)</a:t>
            </a:r>
          </a:p>
          <a:p>
            <a:pPr marL="61722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Utilizar la segunda lengua como herramienta comunicativa, creando un </a:t>
            </a:r>
            <a:r>
              <a:rPr lang="es-ES" sz="15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código </a:t>
            </a: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comunicativo constante.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Módulo de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Practicum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y Trabajo Fin de Grado (C)</a:t>
            </a:r>
          </a:p>
          <a:p>
            <a:pPr marL="61722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Conocer, participar, reflexionar y colaborar  en la práctica diaria del </a:t>
            </a:r>
            <a:r>
              <a:rPr lang="es-ES" sz="15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aula </a:t>
            </a: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y con la </a:t>
            </a:r>
            <a:r>
              <a:rPr lang="es-ES" sz="15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comunidad educativa.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Módulo de 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Optatividad</a:t>
            </a:r>
            <a:r>
              <a:rPr lang="es-ES" sz="1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(D)</a:t>
            </a:r>
          </a:p>
          <a:p>
            <a:pPr marL="61722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5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Fomentar la lectura y comentario crítico de textos contenidos en el currículo escolar.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endParaRPr lang="es-ES" sz="1500" b="1" dirty="0" smtClean="0">
              <a:solidFill>
                <a:schemeClr val="accent5">
                  <a:lumMod val="50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vert="horz" anchor="b">
            <a:noAutofit/>
          </a:bodyPr>
          <a:lstStyle/>
          <a:p>
            <a:r>
              <a:rPr lang="es-ES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			Marco teórico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 vert="horz">
            <a:normAutofit/>
          </a:bodyPr>
          <a:lstStyle/>
          <a:p>
            <a:pPr algn="just">
              <a:lnSpc>
                <a:spcPct val="140000"/>
              </a:lnSpc>
            </a:pPr>
            <a:r>
              <a:rPr lang="es-ES" sz="18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Concepto de aprendizaje de una L.E.: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Actividad basada en procesos cognitivos. Proceso dinámico, nunca acabado y que funciona en espiral.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(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Krashen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, 1983)</a:t>
            </a:r>
            <a:endParaRPr lang="es-ES" sz="22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algn="just">
              <a:lnSpc>
                <a:spcPct val="140000"/>
              </a:lnSpc>
            </a:pPr>
            <a:r>
              <a:rPr lang="es-ES" sz="18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Etapas del aprendizaje de una L.E</a:t>
            </a:r>
            <a:r>
              <a:rPr lang="es-ES" sz="22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: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 pre-producción, producción temprana, emergencia del lenguaje, fluidez intermedia y fluidez avanzada.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(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Krashen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y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Terrel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, 1983).</a:t>
            </a:r>
            <a:endParaRPr lang="es-ES" sz="2200" b="1" u="sng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algn="just">
              <a:lnSpc>
                <a:spcPct val="140000"/>
              </a:lnSpc>
            </a:pPr>
            <a:r>
              <a:rPr lang="es-ES" sz="18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Factores que afectan: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 perfil del profesor, perfil del estudiante, contexto, finalidad del aprendizaje y biológicos ( edad, personalidad, inteligencia, memoria).</a:t>
            </a:r>
            <a:endParaRPr lang="es-ES" sz="2200" b="1" u="sng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algn="just">
              <a:lnSpc>
                <a:spcPct val="140000"/>
              </a:lnSpc>
            </a:pPr>
            <a:r>
              <a:rPr lang="es-ES" sz="18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Teorías sobre el proceso de aprendizaje: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 conductismo, cognitivismo, modelo del monitor, constructivismo, Modelo de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Schuman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, teorías ambientales.</a:t>
            </a:r>
          </a:p>
          <a:p>
            <a:pPr algn="just">
              <a:lnSpc>
                <a:spcPct val="140000"/>
              </a:lnSpc>
            </a:pPr>
            <a:r>
              <a:rPr lang="es-ES" sz="18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TICs como recurso en el aprendizaje de una L.E: </a:t>
            </a:r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eje de la propuesta de intervención, pantalla digital, herramientas (foros, blogs, wikis, etc.).</a:t>
            </a:r>
            <a:endParaRPr lang="es-ES" sz="2200" b="1" u="sng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546</TotalTime>
  <Words>1299</Words>
  <Application>Microsoft Office PowerPoint</Application>
  <PresentationFormat>Presentación en pantalla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Civil</vt:lpstr>
      <vt:lpstr>Proceso de Aprendizaje de una Lengua Extranjera</vt:lpstr>
      <vt:lpstr>      Índice</vt:lpstr>
      <vt:lpstr>      Índice</vt:lpstr>
      <vt:lpstr>     Introducción</vt:lpstr>
      <vt:lpstr>     Objetivos</vt:lpstr>
      <vt:lpstr> Justificación del tema elegido</vt:lpstr>
      <vt:lpstr>Competencias del Grado de Maestro en Educación Primaria</vt:lpstr>
      <vt:lpstr>Competencias del Grado de Maestro en Educación Primaria</vt:lpstr>
      <vt:lpstr>   Marco teórico</vt:lpstr>
      <vt:lpstr>  Propuesta de intervención</vt:lpstr>
      <vt:lpstr>  Propuesta de intervención</vt:lpstr>
      <vt:lpstr>Exposición y análisis de los resultados</vt:lpstr>
      <vt:lpstr>   Consideraciones finales</vt:lpstr>
      <vt:lpstr>     Apéndice</vt:lpstr>
      <vt:lpstr>  Referencias bibliográficas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 de Aprendizaje de una Lengua Extranjera</dc:title>
  <dc:creator>a</dc:creator>
  <cp:lastModifiedBy>a</cp:lastModifiedBy>
  <cp:revision>93</cp:revision>
  <dcterms:created xsi:type="dcterms:W3CDTF">2013-06-26T09:56:52Z</dcterms:created>
  <dcterms:modified xsi:type="dcterms:W3CDTF">2013-06-30T23:37:28Z</dcterms:modified>
</cp:coreProperties>
</file>