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7"/>
  </p:notesMasterIdLst>
  <p:sldIdLst>
    <p:sldId id="256" r:id="rId5"/>
    <p:sldId id="265" r:id="rId6"/>
    <p:sldId id="266" r:id="rId7"/>
    <p:sldId id="263" r:id="rId8"/>
    <p:sldId id="261" r:id="rId9"/>
    <p:sldId id="257" r:id="rId10"/>
    <p:sldId id="273" r:id="rId11"/>
    <p:sldId id="267"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979" autoAdjust="0"/>
  </p:normalViewPr>
  <p:slideViewPr>
    <p:cSldViewPr snapToGrid="0">
      <p:cViewPr varScale="1">
        <p:scale>
          <a:sx n="77" d="100"/>
          <a:sy n="77" d="100"/>
        </p:scale>
        <p:origin x="835" y="67"/>
      </p:cViewPr>
      <p:guideLst/>
    </p:cSldViewPr>
  </p:slideViewPr>
  <p:notesTextViewPr>
    <p:cViewPr>
      <p:scale>
        <a:sx n="1" d="1"/>
        <a:sy n="1" d="1"/>
      </p:scale>
      <p:origin x="0" y="0"/>
    </p:cViewPr>
  </p:notesTextViewPr>
  <p:notesViewPr>
    <p:cSldViewPr snapToGrid="0">
      <p:cViewPr varScale="1">
        <p:scale>
          <a:sx n="50" d="100"/>
          <a:sy n="50" d="100"/>
        </p:scale>
        <p:origin x="1868" y="2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O FRANCISCO SAN JOSE ALONSO" userId="fafab04b-a45e-48a0-8a54-5757e629024e" providerId="ADAL" clId="{77014176-A8BE-4BF9-9013-1EB97049DA01}"/>
    <pc:docChg chg="modSld">
      <pc:chgData name="JULIO FRANCISCO SAN JOSE ALONSO" userId="fafab04b-a45e-48a0-8a54-5757e629024e" providerId="ADAL" clId="{77014176-A8BE-4BF9-9013-1EB97049DA01}" dt="2023-08-07T10:14:52.279" v="41" actId="20577"/>
      <pc:docMkLst>
        <pc:docMk/>
      </pc:docMkLst>
      <pc:sldChg chg="modSp mod">
        <pc:chgData name="JULIO FRANCISCO SAN JOSE ALONSO" userId="fafab04b-a45e-48a0-8a54-5757e629024e" providerId="ADAL" clId="{77014176-A8BE-4BF9-9013-1EB97049DA01}" dt="2023-08-07T10:14:52.279" v="41" actId="20577"/>
        <pc:sldMkLst>
          <pc:docMk/>
          <pc:sldMk cId="991454234" sldId="257"/>
        </pc:sldMkLst>
        <pc:spChg chg="mod">
          <ac:chgData name="JULIO FRANCISCO SAN JOSE ALONSO" userId="fafab04b-a45e-48a0-8a54-5757e629024e" providerId="ADAL" clId="{77014176-A8BE-4BF9-9013-1EB97049DA01}" dt="2023-08-07T10:14:52.279" v="41" actId="20577"/>
          <ac:spMkLst>
            <pc:docMk/>
            <pc:sldMk cId="991454234" sldId="257"/>
            <ac:spMk id="2" creationId="{00000000-0000-0000-0000-000000000000}"/>
          </ac:spMkLst>
        </pc:spChg>
      </pc:sldChg>
    </pc:docChg>
  </pc:docChgLst>
  <pc:docChgLst>
    <pc:chgData name="JULIO FRANCISCO SAN JOSE ALONSO" userId="fafab04b-a45e-48a0-8a54-5757e629024e" providerId="ADAL" clId="{CDBE3335-DE53-4A0F-984E-1E667F48CB84}"/>
    <pc:docChg chg="modSld">
      <pc:chgData name="JULIO FRANCISCO SAN JOSE ALONSO" userId="fafab04b-a45e-48a0-8a54-5757e629024e" providerId="ADAL" clId="{CDBE3335-DE53-4A0F-984E-1E667F48CB84}" dt="2023-08-23T10:53:11.672" v="1" actId="20577"/>
      <pc:docMkLst>
        <pc:docMk/>
      </pc:docMkLst>
      <pc:sldChg chg="modSp mod">
        <pc:chgData name="JULIO FRANCISCO SAN JOSE ALONSO" userId="fafab04b-a45e-48a0-8a54-5757e629024e" providerId="ADAL" clId="{CDBE3335-DE53-4A0F-984E-1E667F48CB84}" dt="2023-08-23T10:53:11.672" v="1" actId="20577"/>
        <pc:sldMkLst>
          <pc:docMk/>
          <pc:sldMk cId="583738372" sldId="265"/>
        </pc:sldMkLst>
        <pc:spChg chg="mod">
          <ac:chgData name="JULIO FRANCISCO SAN JOSE ALONSO" userId="fafab04b-a45e-48a0-8a54-5757e629024e" providerId="ADAL" clId="{CDBE3335-DE53-4A0F-984E-1E667F48CB84}" dt="2023-08-23T10:53:11.672" v="1" actId="20577"/>
          <ac:spMkLst>
            <pc:docMk/>
            <pc:sldMk cId="583738372" sldId="265"/>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830E8A-AA00-417B-93F2-70966CB6125A}" type="datetimeFigureOut">
              <a:rPr lang="en-GB" smtClean="0"/>
              <a:t>23/08/2023</a:t>
            </a:fld>
            <a:endParaRPr lang="en-GB"/>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8F5F58-C051-45D1-949F-A1E026FB5851}" type="slidenum">
              <a:rPr lang="en-GB" smtClean="0"/>
              <a:t>‹Nº›</a:t>
            </a:fld>
            <a:endParaRPr lang="en-GB"/>
          </a:p>
        </p:txBody>
      </p:sp>
    </p:spTree>
    <p:extLst>
      <p:ext uri="{BB962C8B-B14F-4D97-AF65-F5344CB8AC3E}">
        <p14:creationId xmlns:p14="http://schemas.microsoft.com/office/powerpoint/2010/main" val="3559350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a:xfrm>
            <a:off x="2255573" y="6414967"/>
            <a:ext cx="6432715" cy="365125"/>
          </a:xfrm>
          <a:prstGeom prst="rect">
            <a:avLst/>
          </a:prstGeom>
        </p:spPr>
        <p:txBody>
          <a:bodyPr/>
          <a:lstStyle/>
          <a:p>
            <a:pPr algn="ctr"/>
            <a:r>
              <a:rPr lang="es-ES" dirty="0">
                <a:solidFill>
                  <a:prstClr val="black"/>
                </a:solidFill>
              </a:rPr>
              <a:t>Instalaciones Hospitalarias</a:t>
            </a:r>
          </a:p>
          <a:p>
            <a:endParaRPr lang="es-ES" dirty="0">
              <a:solidFill>
                <a:prstClr val="black"/>
              </a:solidFill>
            </a:endParaRPr>
          </a:p>
        </p:txBody>
      </p:sp>
      <p:sp>
        <p:nvSpPr>
          <p:cNvPr id="6" name="5 Marcador de número de diapositiva"/>
          <p:cNvSpPr>
            <a:spLocks noGrp="1"/>
          </p:cNvSpPr>
          <p:nvPr>
            <p:ph type="sldNum" sz="quarter" idx="12"/>
          </p:nvPr>
        </p:nvSpPr>
        <p:spPr/>
        <p:txBody>
          <a:bodyPr/>
          <a:lstStyle/>
          <a:p>
            <a:fld id="{849CCA26-C73F-449C-ACA1-4F86218B4067}" type="slidenum">
              <a:rPr lang="es-ES" smtClean="0">
                <a:solidFill>
                  <a:prstClr val="black">
                    <a:tint val="75000"/>
                  </a:prstClr>
                </a:solidFill>
              </a:rPr>
              <a:pPr/>
              <a:t>‹Nº›</a:t>
            </a:fld>
            <a:endParaRPr lang="es-ES" dirty="0">
              <a:solidFill>
                <a:prstClr val="black">
                  <a:tint val="75000"/>
                </a:prstClr>
              </a:solidFill>
            </a:endParaRPr>
          </a:p>
        </p:txBody>
      </p:sp>
      <p:cxnSp>
        <p:nvCxnSpPr>
          <p:cNvPr id="18" name="17 Conector recto"/>
          <p:cNvCxnSpPr/>
          <p:nvPr/>
        </p:nvCxnSpPr>
        <p:spPr>
          <a:xfrm flipH="1">
            <a:off x="1967541" y="692696"/>
            <a:ext cx="8308187"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11 Conector recto"/>
          <p:cNvCxnSpPr/>
          <p:nvPr/>
        </p:nvCxnSpPr>
        <p:spPr>
          <a:xfrm flipH="1">
            <a:off x="1967541" y="692696"/>
            <a:ext cx="8308187"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4611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sp>
        <p:nvSpPr>
          <p:cNvPr id="8" name="5 Marcador de número de diapositiva"/>
          <p:cNvSpPr>
            <a:spLocks noGrp="1"/>
          </p:cNvSpPr>
          <p:nvPr>
            <p:ph type="sldNum" sz="quarter" idx="12"/>
          </p:nvPr>
        </p:nvSpPr>
        <p:spPr>
          <a:xfrm>
            <a:off x="11280577" y="6462421"/>
            <a:ext cx="723324" cy="365125"/>
          </a:xfrm>
        </p:spPr>
        <p:txBody>
          <a:bodyPr/>
          <a:lstStyle/>
          <a:p>
            <a:fld id="{849CCA26-C73F-449C-ACA1-4F86218B4067}" type="slidenum">
              <a:rPr lang="es-ES" smtClean="0">
                <a:solidFill>
                  <a:prstClr val="black">
                    <a:tint val="75000"/>
                  </a:prstClr>
                </a:solidFill>
              </a:rPr>
              <a:pPr/>
              <a:t>‹Nº›</a:t>
            </a:fld>
            <a:endParaRPr lang="es-ES" dirty="0">
              <a:solidFill>
                <a:prstClr val="black">
                  <a:tint val="75000"/>
                </a:prstClr>
              </a:solidFill>
            </a:endParaRPr>
          </a:p>
        </p:txBody>
      </p:sp>
      <p:sp>
        <p:nvSpPr>
          <p:cNvPr id="9" name="4 Marcador de pie de página"/>
          <p:cNvSpPr>
            <a:spLocks noGrp="1"/>
          </p:cNvSpPr>
          <p:nvPr>
            <p:ph type="ftr" sz="quarter" idx="11"/>
          </p:nvPr>
        </p:nvSpPr>
        <p:spPr>
          <a:xfrm>
            <a:off x="2687373" y="6462420"/>
            <a:ext cx="6432715" cy="365125"/>
          </a:xfrm>
          <a:prstGeom prst="rect">
            <a:avLst/>
          </a:prstGeom>
        </p:spPr>
        <p:txBody>
          <a:bodyPr/>
          <a:lstStyle/>
          <a:p>
            <a:pPr algn="ctr"/>
            <a:r>
              <a:rPr lang="es-ES" dirty="0">
                <a:solidFill>
                  <a:prstClr val="black"/>
                </a:solidFill>
              </a:rPr>
              <a:t>Instalaciones Hospitalarias</a:t>
            </a:r>
          </a:p>
          <a:p>
            <a:endParaRPr lang="es-ES" dirty="0">
              <a:solidFill>
                <a:prstClr val="black"/>
              </a:solidFill>
            </a:endParaRPr>
          </a:p>
        </p:txBody>
      </p:sp>
    </p:spTree>
    <p:extLst>
      <p:ext uri="{BB962C8B-B14F-4D97-AF65-F5344CB8AC3E}">
        <p14:creationId xmlns:p14="http://schemas.microsoft.com/office/powerpoint/2010/main" val="3238830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
        <p:cNvGrpSpPr/>
        <p:nvPr/>
      </p:nvGrpSpPr>
      <p:grpSpPr>
        <a:xfrm>
          <a:off x="0" y="0"/>
          <a:ext cx="0" cy="0"/>
          <a:chOff x="0" y="0"/>
          <a:chExt cx="0" cy="0"/>
        </a:xfrm>
      </p:grpSpPr>
      <p:sp>
        <p:nvSpPr>
          <p:cNvPr id="2" name="Rectangle 16"/>
          <p:cNvSpPr>
            <a:spLocks noGrp="1" noChangeArrowheads="1"/>
          </p:cNvSpPr>
          <p:nvPr>
            <p:ph type="sldNum" sz="quarter" idx="10"/>
          </p:nvPr>
        </p:nvSpPr>
        <p:spPr>
          <a:ln/>
        </p:spPr>
        <p:txBody>
          <a:bodyPr/>
          <a:lstStyle>
            <a:lvl1pPr>
              <a:defRPr/>
            </a:lvl1pPr>
          </a:lstStyle>
          <a:p>
            <a:fld id="{1E8EB9CC-E286-42F7-80CA-D0405AE4053E}" type="slidenum">
              <a:rPr lang="es-ES" altLang="en-US"/>
              <a:pPr/>
              <a:t>‹Nº›</a:t>
            </a:fld>
            <a:endParaRPr lang="es-ES" altLang="en-US"/>
          </a:p>
        </p:txBody>
      </p:sp>
      <p:sp>
        <p:nvSpPr>
          <p:cNvPr id="3" name="4 Marcador de pie de página"/>
          <p:cNvSpPr>
            <a:spLocks noGrp="1"/>
          </p:cNvSpPr>
          <p:nvPr>
            <p:ph type="ftr" sz="quarter" idx="11"/>
          </p:nvPr>
        </p:nvSpPr>
        <p:spPr>
          <a:xfrm>
            <a:off x="2255573" y="6414967"/>
            <a:ext cx="6432715" cy="365125"/>
          </a:xfrm>
          <a:prstGeom prst="rect">
            <a:avLst/>
          </a:prstGeom>
        </p:spPr>
        <p:txBody>
          <a:bodyPr/>
          <a:lstStyle/>
          <a:p>
            <a:pPr algn="ctr"/>
            <a:r>
              <a:rPr lang="es-ES" dirty="0">
                <a:solidFill>
                  <a:prstClr val="black"/>
                </a:solidFill>
              </a:rPr>
              <a:t>Instalaciones Hospitalarias</a:t>
            </a:r>
          </a:p>
          <a:p>
            <a:endParaRPr lang="es-ES" dirty="0">
              <a:solidFill>
                <a:prstClr val="black"/>
              </a:solidFill>
            </a:endParaRPr>
          </a:p>
        </p:txBody>
      </p:sp>
    </p:spTree>
    <p:extLst>
      <p:ext uri="{BB962C8B-B14F-4D97-AF65-F5344CB8AC3E}">
        <p14:creationId xmlns:p14="http://schemas.microsoft.com/office/powerpoint/2010/main" val="2921787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em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4"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667055" y="2134"/>
            <a:ext cx="1679509" cy="778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Marcador de número de diapositiva"/>
          <p:cNvSpPr>
            <a:spLocks noGrp="1"/>
          </p:cNvSpPr>
          <p:nvPr>
            <p:ph type="sldNum" sz="quarter" idx="4"/>
          </p:nvPr>
        </p:nvSpPr>
        <p:spPr>
          <a:xfrm>
            <a:off x="11280577" y="6462421"/>
            <a:ext cx="72332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CCA26-C73F-449C-ACA1-4F86218B4067}" type="slidenum">
              <a:rPr lang="es-ES" smtClean="0">
                <a:solidFill>
                  <a:prstClr val="black">
                    <a:tint val="75000"/>
                  </a:prstClr>
                </a:solidFill>
              </a:rPr>
              <a:pPr/>
              <a:t>‹Nº›</a:t>
            </a:fld>
            <a:endParaRPr lang="es-ES" dirty="0">
              <a:solidFill>
                <a:prstClr val="black">
                  <a:tint val="75000"/>
                </a:prstClr>
              </a:solidFill>
            </a:endParaRPr>
          </a:p>
        </p:txBody>
      </p:sp>
      <p:cxnSp>
        <p:nvCxnSpPr>
          <p:cNvPr id="10" name="9 Conector recto"/>
          <p:cNvCxnSpPr/>
          <p:nvPr/>
        </p:nvCxnSpPr>
        <p:spPr>
          <a:xfrm flipH="1">
            <a:off x="1967541" y="692696"/>
            <a:ext cx="8308187"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pic>
        <p:nvPicPr>
          <p:cNvPr id="16" name="Picture 3" descr="C:\Users\Ana\Pictures\logotipos eii y UVa\1201514551700_uva_roj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484" y="158098"/>
            <a:ext cx="1174499" cy="520516"/>
          </a:xfrm>
          <a:prstGeom prst="rect">
            <a:avLst/>
          </a:prstGeom>
          <a:noFill/>
          <a:extLst>
            <a:ext uri="{909E8E84-426E-40DD-AFC4-6F175D3DCCD1}">
              <a14:hiddenFill xmlns:a14="http://schemas.microsoft.com/office/drawing/2010/main">
                <a:solidFill>
                  <a:srgbClr val="FFFFFF"/>
                </a:solidFill>
              </a14:hiddenFill>
            </a:ext>
          </a:extLst>
        </p:spPr>
      </p:pic>
      <p:cxnSp>
        <p:nvCxnSpPr>
          <p:cNvPr id="17" name="16 Conector recto"/>
          <p:cNvCxnSpPr/>
          <p:nvPr/>
        </p:nvCxnSpPr>
        <p:spPr>
          <a:xfrm flipH="1">
            <a:off x="1295468" y="692696"/>
            <a:ext cx="9563609"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pic>
        <p:nvPicPr>
          <p:cNvPr id="18" name="Picture 5" descr="C:\Users\Ana\Pictures\logotipos eii y UVa\logotipobn eii letra.jpg"/>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a:stretch/>
        </p:blipFill>
        <p:spPr bwMode="auto">
          <a:xfrm>
            <a:off x="0" y="6414967"/>
            <a:ext cx="2043373" cy="443033"/>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22 Conector recto"/>
          <p:cNvCxnSpPr/>
          <p:nvPr/>
        </p:nvCxnSpPr>
        <p:spPr>
          <a:xfrm flipH="1">
            <a:off x="1295468" y="6431140"/>
            <a:ext cx="9563609" cy="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4 Marcador de pie de página"/>
          <p:cNvSpPr>
            <a:spLocks noGrp="1"/>
          </p:cNvSpPr>
          <p:nvPr>
            <p:ph type="ftr" sz="quarter" idx="3"/>
          </p:nvPr>
        </p:nvSpPr>
        <p:spPr>
          <a:xfrm>
            <a:off x="2255573" y="6414967"/>
            <a:ext cx="6432715" cy="365125"/>
          </a:xfrm>
          <a:prstGeom prst="rect">
            <a:avLst/>
          </a:prstGeom>
        </p:spPr>
        <p:txBody>
          <a:bodyPr/>
          <a:lstStyle/>
          <a:p>
            <a:pPr algn="ctr"/>
            <a:r>
              <a:rPr lang="es-ES" dirty="0">
                <a:solidFill>
                  <a:prstClr val="black"/>
                </a:solidFill>
              </a:rPr>
              <a:t>Instalaciones Hospitalarias</a:t>
            </a:r>
          </a:p>
          <a:p>
            <a:endParaRPr lang="es-ES" dirty="0">
              <a:solidFill>
                <a:prstClr val="black"/>
              </a:solidFill>
            </a:endParaRPr>
          </a:p>
        </p:txBody>
      </p:sp>
    </p:spTree>
    <p:extLst>
      <p:ext uri="{BB962C8B-B14F-4D97-AF65-F5344CB8AC3E}">
        <p14:creationId xmlns:p14="http://schemas.microsoft.com/office/powerpoint/2010/main" val="10200031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dt="0"/>
  <p:txStyles>
    <p:titleStyle>
      <a:lvl1pPr algn="ctr" defTabSz="914400" rtl="0" eaLnBrk="1" latinLnBrk="0" hangingPunct="1">
        <a:spcBef>
          <a:spcPct val="0"/>
        </a:spcBef>
        <a:buNone/>
        <a:defRPr sz="360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ulio.sanjose.alonso@uva.es" TargetMode="External"/><Relationship Id="rId2" Type="http://schemas.openxmlformats.org/officeDocument/2006/relationships/hyperlink" Target="mailto:julsan@eii.uva.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ie de página 3"/>
          <p:cNvSpPr>
            <a:spLocks noGrp="1"/>
          </p:cNvSpPr>
          <p:nvPr>
            <p:ph type="ftr" sz="quarter" idx="11"/>
          </p:nvPr>
        </p:nvSpPr>
        <p:spPr/>
        <p:txBody>
          <a:bodyPr/>
          <a:lstStyle/>
          <a:p>
            <a:pPr algn="ctr"/>
            <a:r>
              <a:rPr lang="es-ES" dirty="0">
                <a:solidFill>
                  <a:prstClr val="black"/>
                </a:solidFill>
              </a:rPr>
              <a:t>Organización e instalaciones hospitalarias</a:t>
            </a:r>
          </a:p>
          <a:p>
            <a:endParaRPr lang="es-ES" dirty="0">
              <a:solidFill>
                <a:prstClr val="black"/>
              </a:solidFill>
            </a:endParaRPr>
          </a:p>
        </p:txBody>
      </p:sp>
      <p:sp>
        <p:nvSpPr>
          <p:cNvPr id="5" name="Marcador de número de diapositiva 4"/>
          <p:cNvSpPr>
            <a:spLocks noGrp="1"/>
          </p:cNvSpPr>
          <p:nvPr>
            <p:ph type="sldNum" sz="quarter" idx="12"/>
          </p:nvPr>
        </p:nvSpPr>
        <p:spPr/>
        <p:txBody>
          <a:bodyPr/>
          <a:lstStyle/>
          <a:p>
            <a:fld id="{849CCA26-C73F-449C-ACA1-4F86218B4067}" type="slidenum">
              <a:rPr lang="es-ES" sz="1400" b="1" smtClean="0">
                <a:solidFill>
                  <a:prstClr val="black">
                    <a:tint val="75000"/>
                  </a:prstClr>
                </a:solidFill>
              </a:rPr>
              <a:pPr/>
              <a:t>1</a:t>
            </a:fld>
            <a:endParaRPr lang="es-ES" sz="1400" b="1" dirty="0">
              <a:solidFill>
                <a:prstClr val="black">
                  <a:tint val="75000"/>
                </a:prstClr>
              </a:solidFill>
            </a:endParaRPr>
          </a:p>
        </p:txBody>
      </p:sp>
      <p:sp>
        <p:nvSpPr>
          <p:cNvPr id="10" name="CuadroTexto 9"/>
          <p:cNvSpPr txBox="1"/>
          <p:nvPr/>
        </p:nvSpPr>
        <p:spPr>
          <a:xfrm>
            <a:off x="8202168" y="5866327"/>
            <a:ext cx="2542032" cy="369332"/>
          </a:xfrm>
          <a:prstGeom prst="rect">
            <a:avLst/>
          </a:prstGeom>
          <a:noFill/>
        </p:spPr>
        <p:txBody>
          <a:bodyPr wrap="square" rtlCol="0">
            <a:spAutoFit/>
          </a:bodyPr>
          <a:lstStyle/>
          <a:p>
            <a:pPr algn="ctr"/>
            <a:r>
              <a:rPr lang="es-ES" b="1" dirty="0"/>
              <a:t>Septiembre 2023</a:t>
            </a:r>
            <a:endParaRPr lang="en-GB" b="1" dirty="0"/>
          </a:p>
        </p:txBody>
      </p:sp>
      <p:sp>
        <p:nvSpPr>
          <p:cNvPr id="7" name="CuadroTexto 6"/>
          <p:cNvSpPr txBox="1"/>
          <p:nvPr/>
        </p:nvSpPr>
        <p:spPr>
          <a:xfrm>
            <a:off x="178676" y="834331"/>
            <a:ext cx="11825224" cy="584775"/>
          </a:xfrm>
          <a:prstGeom prst="rect">
            <a:avLst/>
          </a:prstGeom>
          <a:noFill/>
        </p:spPr>
        <p:txBody>
          <a:bodyPr wrap="square" rtlCol="0">
            <a:spAutoFit/>
          </a:bodyPr>
          <a:lstStyle/>
          <a:p>
            <a:pPr algn="ctr"/>
            <a:r>
              <a:rPr lang="es-ES" sz="3200" dirty="0">
                <a:latin typeface="Arial" panose="020B0604020202020204" pitchFamily="34" charset="0"/>
                <a:cs typeface="Arial" panose="020B0604020202020204" pitchFamily="34" charset="0"/>
              </a:rPr>
              <a:t>ORGANIZACIÓN E INSTALACIONES HOSPITALARIAS</a:t>
            </a:r>
            <a:endParaRPr lang="en-GB" sz="3200" dirty="0">
              <a:latin typeface="Arial" panose="020B0604020202020204" pitchFamily="34" charset="0"/>
              <a:cs typeface="Arial" panose="020B0604020202020204" pitchFamily="34" charset="0"/>
            </a:endParaRPr>
          </a:p>
        </p:txBody>
      </p:sp>
      <p:sp>
        <p:nvSpPr>
          <p:cNvPr id="9" name="Rectángulo 8"/>
          <p:cNvSpPr/>
          <p:nvPr/>
        </p:nvSpPr>
        <p:spPr>
          <a:xfrm>
            <a:off x="1282262" y="185824"/>
            <a:ext cx="9574923" cy="461665"/>
          </a:xfrm>
          <a:prstGeom prst="rect">
            <a:avLst/>
          </a:prstGeom>
        </p:spPr>
        <p:txBody>
          <a:bodyPr wrap="square">
            <a:spAutoFit/>
          </a:bodyPr>
          <a:lstStyle/>
          <a:p>
            <a:pPr algn="ctr"/>
            <a:r>
              <a:rPr lang="en-GB" sz="2400" b="1" dirty="0"/>
              <a:t>INTRODUCCIÓN DE LA ASIGNATURA</a:t>
            </a:r>
            <a:endParaRPr lang="en-GB" b="1" dirty="0"/>
          </a:p>
        </p:txBody>
      </p:sp>
      <p:pic>
        <p:nvPicPr>
          <p:cNvPr id="2" name="Imagen 1"/>
          <p:cNvPicPr>
            <a:picLocks noChangeAspect="1"/>
          </p:cNvPicPr>
          <p:nvPr/>
        </p:nvPicPr>
        <p:blipFill rotWithShape="1">
          <a:blip r:embed="rId2"/>
          <a:srcRect l="1526"/>
          <a:stretch/>
        </p:blipFill>
        <p:spPr>
          <a:xfrm>
            <a:off x="2585545" y="1372497"/>
            <a:ext cx="6102744" cy="4542325"/>
          </a:xfrm>
          <a:prstGeom prst="rect">
            <a:avLst/>
          </a:prstGeom>
        </p:spPr>
      </p:pic>
    </p:spTree>
    <p:extLst>
      <p:ext uri="{BB962C8B-B14F-4D97-AF65-F5344CB8AC3E}">
        <p14:creationId xmlns:p14="http://schemas.microsoft.com/office/powerpoint/2010/main" val="1780194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fld id="{849CCA26-C73F-449C-ACA1-4F86218B4067}" type="slidenum">
              <a:rPr lang="es-ES" sz="1400" b="1" smtClean="0">
                <a:solidFill>
                  <a:prstClr val="black">
                    <a:tint val="75000"/>
                  </a:prstClr>
                </a:solidFill>
              </a:rPr>
              <a:pPr/>
              <a:t>10</a:t>
            </a:fld>
            <a:endParaRPr lang="es-ES" sz="1400" b="1" dirty="0">
              <a:solidFill>
                <a:prstClr val="black">
                  <a:tint val="75000"/>
                </a:prstClr>
              </a:solidFill>
            </a:endParaRPr>
          </a:p>
        </p:txBody>
      </p:sp>
      <p:sp>
        <p:nvSpPr>
          <p:cNvPr id="4" name="CuadroTexto 3"/>
          <p:cNvSpPr txBox="1"/>
          <p:nvPr/>
        </p:nvSpPr>
        <p:spPr>
          <a:xfrm>
            <a:off x="249164" y="777766"/>
            <a:ext cx="11309131" cy="4385816"/>
          </a:xfrm>
          <a:prstGeom prst="rect">
            <a:avLst/>
          </a:prstGeom>
          <a:noFill/>
        </p:spPr>
        <p:txBody>
          <a:bodyPr wrap="square" rtlCol="0">
            <a:spAutoFit/>
          </a:bodyPr>
          <a:lstStyle/>
          <a:p>
            <a:r>
              <a:rPr lang="es-ES" b="1" dirty="0"/>
              <a:t>Normas:</a:t>
            </a:r>
          </a:p>
          <a:p>
            <a:pPr marL="285750" indent="-285750">
              <a:spcAft>
                <a:spcPts val="600"/>
              </a:spcAft>
              <a:buFont typeface="Wingdings" panose="05000000000000000000" pitchFamily="2" charset="2"/>
              <a:buChar char="Ø"/>
            </a:pPr>
            <a:r>
              <a:rPr lang="es-ES" dirty="0"/>
              <a:t>CTE-DB – Seguridad contra incendios (SI) Protección frente al ruido (HR) Ahorro de energía (HR) y Salubridad (HS)</a:t>
            </a:r>
          </a:p>
          <a:p>
            <a:pPr marL="285750" indent="-285750">
              <a:spcAft>
                <a:spcPts val="600"/>
              </a:spcAft>
              <a:buFont typeface="Wingdings" panose="05000000000000000000" pitchFamily="2" charset="2"/>
              <a:buChar char="Ø"/>
            </a:pPr>
            <a:r>
              <a:rPr lang="es-ES" dirty="0"/>
              <a:t>UNE 100713, Instalaciones de acondicionamiento de aire en hospitales, septiembre 2005.</a:t>
            </a:r>
          </a:p>
          <a:p>
            <a:pPr marL="285750" indent="-285750">
              <a:spcAft>
                <a:spcPts val="600"/>
              </a:spcAft>
              <a:buFont typeface="Wingdings" panose="05000000000000000000" pitchFamily="2" charset="2"/>
              <a:buChar char="Ø"/>
            </a:pPr>
            <a:r>
              <a:rPr lang="es-ES" dirty="0"/>
              <a:t>UNE-EN ISO 7730, Determinación analítica e interpretación del bienestar térmico mediante el cálculo de los índices PMV y PPD y los criterios de bienestar térmico local, octubre 2006.</a:t>
            </a:r>
          </a:p>
          <a:p>
            <a:pPr marL="285750" indent="-285750">
              <a:spcAft>
                <a:spcPts val="600"/>
              </a:spcAft>
              <a:buFont typeface="Wingdings" panose="05000000000000000000" pitchFamily="2" charset="2"/>
              <a:buChar char="Ø"/>
            </a:pPr>
            <a:r>
              <a:rPr lang="es-ES" dirty="0"/>
              <a:t>UNE 171340, Validación y cuantificación de salas de ambiente controlado en hospitales, Enero 2012.</a:t>
            </a:r>
          </a:p>
          <a:p>
            <a:pPr marL="285750" indent="-285750">
              <a:spcAft>
                <a:spcPts val="600"/>
              </a:spcAft>
              <a:buFont typeface="Wingdings" panose="05000000000000000000" pitchFamily="2" charset="2"/>
              <a:buChar char="Ø"/>
            </a:pPr>
            <a:r>
              <a:rPr lang="es-ES" dirty="0"/>
              <a:t>UNE 100012, Higienización de sistemas de climatización, enero 2005.</a:t>
            </a:r>
          </a:p>
          <a:p>
            <a:pPr marL="285750" indent="-285750">
              <a:spcAft>
                <a:spcPts val="600"/>
              </a:spcAft>
              <a:buFont typeface="Wingdings" panose="05000000000000000000" pitchFamily="2" charset="2"/>
              <a:buChar char="Ø"/>
            </a:pPr>
            <a:r>
              <a:rPr lang="es-ES" dirty="0"/>
              <a:t>UNE 100705, Climatización, medición del caudal de aire en rejillas o difusores. Método de compensación de la presión , febrero 1991.</a:t>
            </a:r>
          </a:p>
          <a:p>
            <a:pPr marL="285750" indent="-285750">
              <a:spcAft>
                <a:spcPts val="600"/>
              </a:spcAft>
              <a:buFont typeface="Wingdings" panose="05000000000000000000" pitchFamily="2" charset="2"/>
              <a:buChar char="Ø"/>
            </a:pPr>
            <a:r>
              <a:rPr lang="es-ES" dirty="0"/>
              <a:t>UNE 100030, Prevención y control de la proliferación y diseminación de </a:t>
            </a:r>
            <a:r>
              <a:rPr lang="es-ES" dirty="0" err="1"/>
              <a:t>Legionella</a:t>
            </a:r>
            <a:r>
              <a:rPr lang="es-ES" dirty="0"/>
              <a:t> en instalaciones, mayo 2017.</a:t>
            </a:r>
          </a:p>
          <a:p>
            <a:pPr marL="285750" indent="-285750">
              <a:spcAft>
                <a:spcPts val="600"/>
              </a:spcAft>
              <a:buFont typeface="Wingdings" panose="05000000000000000000" pitchFamily="2" charset="2"/>
              <a:buChar char="Ø"/>
            </a:pPr>
            <a:r>
              <a:rPr lang="es-ES" dirty="0"/>
              <a:t>UNE-EN ISO 14644- Salas limpias y locales anexos controlados</a:t>
            </a:r>
          </a:p>
          <a:p>
            <a:pPr marL="742950" lvl="1" indent="-285750">
              <a:spcAft>
                <a:spcPts val="600"/>
              </a:spcAft>
              <a:buFont typeface="Wingdings" panose="05000000000000000000" pitchFamily="2" charset="2"/>
              <a:buChar char="Ø"/>
            </a:pPr>
            <a:r>
              <a:rPr lang="es-ES" dirty="0"/>
              <a:t>Parte 1: Clasificación de la limpieza del aire mediante la concentración de partículas, Noviembre 2016.</a:t>
            </a:r>
          </a:p>
          <a:p>
            <a:pPr marL="742950" lvl="1" indent="-285750">
              <a:spcAft>
                <a:spcPts val="600"/>
              </a:spcAft>
              <a:buFont typeface="Wingdings" panose="05000000000000000000" pitchFamily="2" charset="2"/>
              <a:buChar char="Ø"/>
            </a:pPr>
            <a:r>
              <a:rPr lang="es-ES" dirty="0"/>
              <a:t>Parte 3: Método de ensayo (ISO 14644-3:2019, Versión corregida, junio de 2020).</a:t>
            </a:r>
          </a:p>
        </p:txBody>
      </p:sp>
      <p:sp>
        <p:nvSpPr>
          <p:cNvPr id="5" name="Rectángulo 4"/>
          <p:cNvSpPr/>
          <p:nvPr/>
        </p:nvSpPr>
        <p:spPr>
          <a:xfrm>
            <a:off x="1282262" y="185824"/>
            <a:ext cx="9574923" cy="461665"/>
          </a:xfrm>
          <a:prstGeom prst="rect">
            <a:avLst/>
          </a:prstGeom>
        </p:spPr>
        <p:txBody>
          <a:bodyPr wrap="square">
            <a:spAutoFit/>
          </a:bodyPr>
          <a:lstStyle/>
          <a:p>
            <a:pPr algn="ctr"/>
            <a:r>
              <a:rPr lang="en-GB" sz="2400" b="1" dirty="0"/>
              <a:t>INTRODUCCIÓN DE LA ASIGNATURA</a:t>
            </a:r>
            <a:endParaRPr lang="en-GB" b="1" dirty="0"/>
          </a:p>
        </p:txBody>
      </p:sp>
      <p:sp>
        <p:nvSpPr>
          <p:cNvPr id="6" name="Marcador de pie de página 3"/>
          <p:cNvSpPr>
            <a:spLocks noGrp="1"/>
          </p:cNvSpPr>
          <p:nvPr>
            <p:ph type="ftr" sz="quarter" idx="11"/>
          </p:nvPr>
        </p:nvSpPr>
        <p:spPr>
          <a:xfrm>
            <a:off x="2255573" y="6414967"/>
            <a:ext cx="6432715" cy="365125"/>
          </a:xfrm>
        </p:spPr>
        <p:txBody>
          <a:bodyPr/>
          <a:lstStyle/>
          <a:p>
            <a:pPr algn="ctr"/>
            <a:r>
              <a:rPr lang="es-ES" dirty="0">
                <a:solidFill>
                  <a:prstClr val="black"/>
                </a:solidFill>
              </a:rPr>
              <a:t>Organización e instalaciones hospitalarias</a:t>
            </a:r>
          </a:p>
          <a:p>
            <a:endParaRPr lang="es-ES" dirty="0">
              <a:solidFill>
                <a:prstClr val="black"/>
              </a:solidFill>
            </a:endParaRPr>
          </a:p>
        </p:txBody>
      </p:sp>
    </p:spTree>
    <p:extLst>
      <p:ext uri="{BB962C8B-B14F-4D97-AF65-F5344CB8AC3E}">
        <p14:creationId xmlns:p14="http://schemas.microsoft.com/office/powerpoint/2010/main" val="3123668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a:xfrm>
            <a:off x="11364660" y="6414967"/>
            <a:ext cx="723324" cy="365125"/>
          </a:xfrm>
        </p:spPr>
        <p:txBody>
          <a:bodyPr/>
          <a:lstStyle/>
          <a:p>
            <a:fld id="{849CCA26-C73F-449C-ACA1-4F86218B4067}" type="slidenum">
              <a:rPr lang="es-ES" sz="1400" b="1" smtClean="0">
                <a:solidFill>
                  <a:prstClr val="black">
                    <a:tint val="75000"/>
                  </a:prstClr>
                </a:solidFill>
              </a:rPr>
              <a:pPr/>
              <a:t>11</a:t>
            </a:fld>
            <a:endParaRPr lang="es-ES" sz="1400" b="1" dirty="0">
              <a:solidFill>
                <a:prstClr val="black">
                  <a:tint val="75000"/>
                </a:prstClr>
              </a:solidFill>
            </a:endParaRPr>
          </a:p>
        </p:txBody>
      </p:sp>
      <p:sp>
        <p:nvSpPr>
          <p:cNvPr id="4" name="Rectángulo 3"/>
          <p:cNvSpPr/>
          <p:nvPr/>
        </p:nvSpPr>
        <p:spPr>
          <a:xfrm>
            <a:off x="483474" y="761239"/>
            <a:ext cx="11172497" cy="4247317"/>
          </a:xfrm>
          <a:prstGeom prst="rect">
            <a:avLst/>
          </a:prstGeom>
        </p:spPr>
        <p:txBody>
          <a:bodyPr wrap="square">
            <a:spAutoFit/>
          </a:bodyPr>
          <a:lstStyle/>
          <a:p>
            <a:pPr algn="just">
              <a:spcAft>
                <a:spcPts val="0"/>
              </a:spcAft>
            </a:pPr>
            <a:r>
              <a:rPr lang="es-ES" sz="2400" b="1" u="sng" dirty="0">
                <a:latin typeface="Arial" panose="020B0604020202020204" pitchFamily="34" charset="0"/>
                <a:ea typeface="MS Mincho"/>
                <a:cs typeface="Arial" panose="020B0604020202020204" pitchFamily="34" charset="0"/>
              </a:rPr>
              <a:t>Evaluación</a:t>
            </a:r>
          </a:p>
          <a:p>
            <a:pPr marL="285750" indent="-285750" algn="just">
              <a:spcAft>
                <a:spcPts val="0"/>
              </a:spcAft>
              <a:buFont typeface="Wingdings" panose="05000000000000000000" pitchFamily="2" charset="2"/>
              <a:buChar char="Ø"/>
            </a:pPr>
            <a:endParaRPr lang="en-GB" sz="1200" b="1" dirty="0">
              <a:latin typeface="Arial" panose="020B0604020202020204" pitchFamily="34" charset="0"/>
              <a:ea typeface="Times New Roman" panose="02020603050405020304" pitchFamily="18" charset="0"/>
              <a:cs typeface="Arial" panose="020B0604020202020204" pitchFamily="34" charset="0"/>
            </a:endParaRPr>
          </a:p>
          <a:p>
            <a:pPr marL="1166813" indent="-1166813" algn="just">
              <a:spcAft>
                <a:spcPts val="0"/>
              </a:spcAft>
              <a:tabLst>
                <a:tab pos="1170305" algn="l"/>
              </a:tabLst>
            </a:pPr>
            <a:r>
              <a:rPr lang="es-ES" dirty="0">
                <a:latin typeface="Arial" panose="020B0604020202020204" pitchFamily="34" charset="0"/>
                <a:ea typeface="MS Mincho"/>
                <a:cs typeface="Arial" panose="020B0604020202020204" pitchFamily="34" charset="0"/>
              </a:rPr>
              <a:t>30 %   	Evaluación, ejercicios propuestos individuales, seminarios y actividades programadas (prácticas de campo).</a:t>
            </a:r>
            <a:endParaRPr lang="en-GB" sz="1200" dirty="0">
              <a:latin typeface="Arial" panose="020B0604020202020204" pitchFamily="34" charset="0"/>
              <a:ea typeface="Times New Roman" panose="02020603050405020304" pitchFamily="18" charset="0"/>
              <a:cs typeface="Arial" panose="020B0604020202020204" pitchFamily="34" charset="0"/>
            </a:endParaRPr>
          </a:p>
          <a:p>
            <a:pPr algn="just">
              <a:spcAft>
                <a:spcPts val="0"/>
              </a:spcAft>
              <a:tabLst>
                <a:tab pos="1170305" algn="l"/>
              </a:tabLst>
            </a:pPr>
            <a:r>
              <a:rPr lang="es-ES" dirty="0">
                <a:latin typeface="Arial" panose="020B0604020202020204" pitchFamily="34" charset="0"/>
                <a:ea typeface="MS Mincho"/>
                <a:cs typeface="Arial" panose="020B0604020202020204" pitchFamily="34" charset="0"/>
              </a:rPr>
              <a:t>70% 	Prueba escrita final. (Válido para convocatoria ordinaria y extraordinaria).</a:t>
            </a:r>
            <a:endParaRPr lang="en-GB" sz="1200" dirty="0">
              <a:latin typeface="Arial" panose="020B0604020202020204" pitchFamily="34" charset="0"/>
              <a:ea typeface="Times New Roman" panose="02020603050405020304" pitchFamily="18" charset="0"/>
              <a:cs typeface="Arial" panose="020B0604020202020204" pitchFamily="34" charset="0"/>
            </a:endParaRPr>
          </a:p>
          <a:p>
            <a:pPr algn="just">
              <a:spcAft>
                <a:spcPts val="0"/>
              </a:spcAft>
              <a:tabLst>
                <a:tab pos="1170305" algn="l"/>
              </a:tabLst>
            </a:pPr>
            <a:r>
              <a:rPr lang="es-ES" dirty="0">
                <a:latin typeface="Arial" panose="020B0604020202020204" pitchFamily="34" charset="0"/>
                <a:ea typeface="MS Mincho"/>
                <a:cs typeface="Arial" panose="020B0604020202020204" pitchFamily="34" charset="0"/>
              </a:rPr>
              <a:t>	</a:t>
            </a:r>
          </a:p>
          <a:p>
            <a:pPr algn="just">
              <a:spcAft>
                <a:spcPts val="0"/>
              </a:spcAft>
              <a:tabLst>
                <a:tab pos="1170305" algn="l"/>
              </a:tabLst>
            </a:pPr>
            <a:r>
              <a:rPr lang="es-ES" dirty="0">
                <a:latin typeface="Arial" panose="020B0604020202020204" pitchFamily="34" charset="0"/>
                <a:ea typeface="MS Mincho"/>
                <a:cs typeface="Arial" panose="020B0604020202020204" pitchFamily="34" charset="0"/>
              </a:rPr>
              <a:t>La no realización de alguna de las partes supondrá un cero en esa parte.</a:t>
            </a:r>
            <a:endParaRPr lang="en-GB" sz="1200" dirty="0">
              <a:latin typeface="Arial" panose="020B0604020202020204" pitchFamily="34" charset="0"/>
              <a:ea typeface="Times New Roman" panose="02020603050405020304" pitchFamily="18" charset="0"/>
              <a:cs typeface="Arial" panose="020B0604020202020204" pitchFamily="34" charset="0"/>
            </a:endParaRPr>
          </a:p>
          <a:p>
            <a:endParaRPr lang="es-ES" u="sng" dirty="0"/>
          </a:p>
          <a:p>
            <a:r>
              <a:rPr lang="es-ES" u="sng" dirty="0"/>
              <a:t>Trabajos personal y seminarios</a:t>
            </a:r>
            <a:endParaRPr lang="en-GB" dirty="0"/>
          </a:p>
          <a:p>
            <a:r>
              <a:rPr lang="es-ES" dirty="0"/>
              <a:t>Los trabajos personales se plantearán con una antelación suficiente, para que el alumno pueda entregar en el lugar y fecha que indique el profesor.</a:t>
            </a:r>
          </a:p>
          <a:p>
            <a:r>
              <a:rPr lang="es-ES" dirty="0"/>
              <a:t>Los seminarios se realizarán en sesión establecidas a lo largo del curso.</a:t>
            </a:r>
            <a:endParaRPr lang="en-GB" dirty="0"/>
          </a:p>
          <a:p>
            <a:endParaRPr lang="es-ES" u="sng" dirty="0"/>
          </a:p>
          <a:p>
            <a:r>
              <a:rPr lang="es-ES" u="sng" dirty="0"/>
              <a:t>Prácticas de campo</a:t>
            </a:r>
          </a:p>
          <a:p>
            <a:r>
              <a:rPr lang="es-ES" dirty="0"/>
              <a:t>Consistirán en visitas a instalaciones de hospitales, se plantearán con una antelación suficiente.</a:t>
            </a:r>
            <a:endParaRPr lang="en-GB" dirty="0"/>
          </a:p>
        </p:txBody>
      </p:sp>
      <p:sp>
        <p:nvSpPr>
          <p:cNvPr id="5" name="Rectángulo 4"/>
          <p:cNvSpPr/>
          <p:nvPr/>
        </p:nvSpPr>
        <p:spPr>
          <a:xfrm>
            <a:off x="1282262" y="185824"/>
            <a:ext cx="9574923" cy="461665"/>
          </a:xfrm>
          <a:prstGeom prst="rect">
            <a:avLst/>
          </a:prstGeom>
        </p:spPr>
        <p:txBody>
          <a:bodyPr wrap="square">
            <a:spAutoFit/>
          </a:bodyPr>
          <a:lstStyle/>
          <a:p>
            <a:pPr algn="ctr"/>
            <a:r>
              <a:rPr lang="en-GB" sz="2400" b="1" dirty="0"/>
              <a:t>INTRODUCCIÓN DE LA ASIGNATURA</a:t>
            </a:r>
            <a:endParaRPr lang="en-GB" b="1" dirty="0"/>
          </a:p>
        </p:txBody>
      </p:sp>
      <p:sp>
        <p:nvSpPr>
          <p:cNvPr id="6" name="Marcador de pie de página 3"/>
          <p:cNvSpPr>
            <a:spLocks noGrp="1"/>
          </p:cNvSpPr>
          <p:nvPr>
            <p:ph type="ftr" sz="quarter" idx="11"/>
          </p:nvPr>
        </p:nvSpPr>
        <p:spPr>
          <a:xfrm>
            <a:off x="2255573" y="6414967"/>
            <a:ext cx="6432715" cy="365125"/>
          </a:xfrm>
        </p:spPr>
        <p:txBody>
          <a:bodyPr/>
          <a:lstStyle/>
          <a:p>
            <a:pPr algn="ctr"/>
            <a:r>
              <a:rPr lang="es-ES" dirty="0">
                <a:solidFill>
                  <a:prstClr val="black"/>
                </a:solidFill>
              </a:rPr>
              <a:t>Organización e instalaciones hospitalarias</a:t>
            </a:r>
          </a:p>
          <a:p>
            <a:endParaRPr lang="es-ES" dirty="0">
              <a:solidFill>
                <a:prstClr val="black"/>
              </a:solidFill>
            </a:endParaRPr>
          </a:p>
        </p:txBody>
      </p:sp>
    </p:spTree>
    <p:extLst>
      <p:ext uri="{BB962C8B-B14F-4D97-AF65-F5344CB8AC3E}">
        <p14:creationId xmlns:p14="http://schemas.microsoft.com/office/powerpoint/2010/main" val="4240911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p:cNvSpPr>
            <a:spLocks noGrp="1"/>
          </p:cNvSpPr>
          <p:nvPr>
            <p:ph type="sldNum" sz="quarter" idx="12"/>
          </p:nvPr>
        </p:nvSpPr>
        <p:spPr/>
        <p:txBody>
          <a:bodyPr/>
          <a:lstStyle/>
          <a:p>
            <a:fld id="{849CCA26-C73F-449C-ACA1-4F86218B4067}" type="slidenum">
              <a:rPr lang="es-ES" sz="1400" b="1" smtClean="0">
                <a:solidFill>
                  <a:prstClr val="black">
                    <a:tint val="75000"/>
                  </a:prstClr>
                </a:solidFill>
              </a:rPr>
              <a:pPr/>
              <a:t>12</a:t>
            </a:fld>
            <a:endParaRPr lang="es-ES" sz="1400" b="1" dirty="0">
              <a:solidFill>
                <a:prstClr val="black">
                  <a:tint val="75000"/>
                </a:prstClr>
              </a:solidFill>
            </a:endParaRPr>
          </a:p>
        </p:txBody>
      </p:sp>
      <p:sp>
        <p:nvSpPr>
          <p:cNvPr id="8" name="Rectángulo 7"/>
          <p:cNvSpPr/>
          <p:nvPr/>
        </p:nvSpPr>
        <p:spPr>
          <a:xfrm>
            <a:off x="1282262" y="185824"/>
            <a:ext cx="9574923" cy="461665"/>
          </a:xfrm>
          <a:prstGeom prst="rect">
            <a:avLst/>
          </a:prstGeom>
        </p:spPr>
        <p:txBody>
          <a:bodyPr wrap="square">
            <a:spAutoFit/>
          </a:bodyPr>
          <a:lstStyle/>
          <a:p>
            <a:pPr algn="ctr"/>
            <a:r>
              <a:rPr lang="en-GB" sz="2400" b="1" dirty="0"/>
              <a:t>INTRODUCCIÓN DE LA ASIGNATURA</a:t>
            </a:r>
            <a:endParaRPr lang="en-GB" b="1" dirty="0"/>
          </a:p>
        </p:txBody>
      </p:sp>
      <p:graphicFrame>
        <p:nvGraphicFramePr>
          <p:cNvPr id="12" name="Tabla 11"/>
          <p:cNvGraphicFramePr>
            <a:graphicFrameLocks noGrp="1"/>
          </p:cNvGraphicFramePr>
          <p:nvPr>
            <p:extLst>
              <p:ext uri="{D42A27DB-BD31-4B8C-83A1-F6EECF244321}">
                <p14:modId xmlns:p14="http://schemas.microsoft.com/office/powerpoint/2010/main" val="3271322929"/>
              </p:ext>
            </p:extLst>
          </p:nvPr>
        </p:nvGraphicFramePr>
        <p:xfrm>
          <a:off x="633599" y="1598048"/>
          <a:ext cx="10646978" cy="3149600"/>
        </p:xfrm>
        <a:graphic>
          <a:graphicData uri="http://schemas.openxmlformats.org/drawingml/2006/table">
            <a:tbl>
              <a:tblPr/>
              <a:tblGrid>
                <a:gridCol w="10646978">
                  <a:extLst>
                    <a:ext uri="{9D8B030D-6E8A-4147-A177-3AD203B41FA5}">
                      <a16:colId xmlns:a16="http://schemas.microsoft.com/office/drawing/2014/main" val="4204298317"/>
                    </a:ext>
                  </a:extLst>
                </a:gridCol>
              </a:tblGrid>
              <a:tr h="264795">
                <a:tc>
                  <a:txBody>
                    <a:bodyPr/>
                    <a:lstStyle/>
                    <a:p>
                      <a:pPr algn="ctr">
                        <a:spcBef>
                          <a:spcPts val="300"/>
                        </a:spcBef>
                        <a:spcAft>
                          <a:spcPts val="300"/>
                        </a:spcAft>
                      </a:pPr>
                      <a:r>
                        <a:rPr lang="es-ES_tradnl" sz="1800" b="1" dirty="0">
                          <a:solidFill>
                            <a:srgbClr val="000000"/>
                          </a:solidFill>
                          <a:effectLst/>
                          <a:latin typeface="Arial" panose="020B0604020202020204" pitchFamily="34" charset="0"/>
                          <a:ea typeface="Times New Roman" panose="02020603050405020304" pitchFamily="18" charset="0"/>
                        </a:rPr>
                        <a:t>CRITERIOS DE CALIFICACIÓN PRUEBA ESCRITA FINAL</a:t>
                      </a:r>
                      <a:endParaRPr lang="en-GB"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0E0E0"/>
                    </a:solidFill>
                  </a:tcPr>
                </a:tc>
                <a:extLst>
                  <a:ext uri="{0D108BD9-81ED-4DB2-BD59-A6C34878D82A}">
                    <a16:rowId xmlns:a16="http://schemas.microsoft.com/office/drawing/2014/main" val="591684338"/>
                  </a:ext>
                </a:extLst>
              </a:tr>
              <a:tr h="38735">
                <a:tc>
                  <a:txBody>
                    <a:bodyPr/>
                    <a:lstStyle/>
                    <a:p>
                      <a:pPr marL="342900" lvl="0" indent="-342900" algn="just">
                        <a:spcBef>
                          <a:spcPts val="200"/>
                        </a:spcBef>
                        <a:spcAft>
                          <a:spcPts val="200"/>
                        </a:spcAft>
                        <a:buFont typeface="Symbol" panose="05050102010706020507" pitchFamily="18" charset="2"/>
                        <a:buChar char=""/>
                      </a:pPr>
                      <a:r>
                        <a:rPr lang="es-ES" sz="1800" b="1" dirty="0">
                          <a:effectLst/>
                          <a:latin typeface="Arial" panose="020B0604020202020204" pitchFamily="34" charset="0"/>
                          <a:ea typeface="Times New Roman" panose="02020603050405020304" pitchFamily="18" charset="0"/>
                        </a:rPr>
                        <a:t>Convocatoria ordinaria:</a:t>
                      </a:r>
                      <a:endParaRPr lang="en-GB" sz="1800" dirty="0">
                        <a:effectLst/>
                        <a:latin typeface="Times New Roman" panose="02020603050405020304" pitchFamily="18" charset="0"/>
                        <a:ea typeface="Times New Roman" panose="02020603050405020304" pitchFamily="18" charset="0"/>
                      </a:endParaRPr>
                    </a:p>
                    <a:p>
                      <a:pPr marL="742950" lvl="1" indent="-285750" algn="just">
                        <a:spcBef>
                          <a:spcPts val="200"/>
                        </a:spcBef>
                        <a:spcAft>
                          <a:spcPts val="200"/>
                        </a:spcAft>
                        <a:buFont typeface="Courier New" panose="02070309020205020404" pitchFamily="49" charset="0"/>
                        <a:buChar char="o"/>
                      </a:pPr>
                      <a:r>
                        <a:rPr lang="es-ES" sz="1800" dirty="0">
                          <a:effectLst/>
                          <a:latin typeface="Arial" panose="020B0604020202020204" pitchFamily="34" charset="0"/>
                          <a:ea typeface="Times New Roman" panose="02020603050405020304" pitchFamily="18" charset="0"/>
                        </a:rPr>
                        <a:t>10 Cuestiones teoría/practicas.</a:t>
                      </a:r>
                      <a:endParaRPr lang="en-GB" sz="1800" dirty="0">
                        <a:effectLst/>
                        <a:latin typeface="Times New Roman" panose="02020603050405020304" pitchFamily="18" charset="0"/>
                        <a:ea typeface="Times New Roman" panose="02020603050405020304" pitchFamily="18" charset="0"/>
                      </a:endParaRPr>
                    </a:p>
                    <a:p>
                      <a:pPr marL="742950" lvl="1" indent="-285750" algn="just">
                        <a:spcBef>
                          <a:spcPts val="200"/>
                        </a:spcBef>
                        <a:spcAft>
                          <a:spcPts val="200"/>
                        </a:spcAft>
                        <a:buFont typeface="Courier New" panose="02070309020205020404" pitchFamily="49" charset="0"/>
                        <a:buChar char="o"/>
                      </a:pPr>
                      <a:r>
                        <a:rPr lang="es-ES" sz="1800" dirty="0">
                          <a:effectLst/>
                          <a:latin typeface="Arial" panose="020B0604020202020204" pitchFamily="34" charset="0"/>
                          <a:ea typeface="Times New Roman" panose="02020603050405020304" pitchFamily="18" charset="0"/>
                        </a:rPr>
                        <a:t>Se evalúa sobre 10 puntos y se pondera sobre 7 (70 % de la nota final).</a:t>
                      </a:r>
                      <a:endParaRPr lang="en-GB" sz="1800" dirty="0">
                        <a:effectLst/>
                        <a:latin typeface="Times New Roman" panose="02020603050405020304" pitchFamily="18" charset="0"/>
                        <a:ea typeface="Times New Roman" panose="02020603050405020304" pitchFamily="18" charset="0"/>
                      </a:endParaRPr>
                    </a:p>
                    <a:p>
                      <a:pPr marL="742950" lvl="1" indent="-285750" algn="just">
                        <a:spcBef>
                          <a:spcPts val="200"/>
                        </a:spcBef>
                        <a:spcAft>
                          <a:spcPts val="200"/>
                        </a:spcAft>
                        <a:buFont typeface="Courier New" panose="02070309020205020404" pitchFamily="49" charset="0"/>
                        <a:buChar char="o"/>
                      </a:pPr>
                      <a:r>
                        <a:rPr lang="es-ES" sz="1800" dirty="0">
                          <a:effectLst/>
                          <a:latin typeface="Arial" panose="020B0604020202020204" pitchFamily="34" charset="0"/>
                          <a:ea typeface="Times New Roman" panose="02020603050405020304" pitchFamily="18" charset="0"/>
                        </a:rPr>
                        <a:t>Nota mínima de 4 sobre 10 puntos.</a:t>
                      </a:r>
                      <a:endParaRPr lang="en-GB" sz="1800" dirty="0">
                        <a:effectLst/>
                        <a:latin typeface="Times New Roman" panose="02020603050405020304" pitchFamily="18" charset="0"/>
                        <a:ea typeface="Times New Roman" panose="02020603050405020304" pitchFamily="18" charset="0"/>
                      </a:endParaRPr>
                    </a:p>
                    <a:p>
                      <a:pPr marL="342900" lvl="0" indent="-342900" algn="just">
                        <a:spcBef>
                          <a:spcPts val="200"/>
                        </a:spcBef>
                        <a:spcAft>
                          <a:spcPts val="200"/>
                        </a:spcAft>
                        <a:buFont typeface="Symbol" panose="05050102010706020507" pitchFamily="18" charset="2"/>
                        <a:buChar char=""/>
                      </a:pPr>
                      <a:r>
                        <a:rPr lang="es-ES" sz="1800" b="1" dirty="0">
                          <a:effectLst/>
                          <a:latin typeface="Arial" panose="020B0604020202020204" pitchFamily="34" charset="0"/>
                          <a:ea typeface="Times New Roman" panose="02020603050405020304" pitchFamily="18" charset="0"/>
                        </a:rPr>
                        <a:t>Convocatoria extraordinaria:</a:t>
                      </a:r>
                      <a:endParaRPr lang="en-GB" sz="1800" dirty="0">
                        <a:effectLst/>
                        <a:latin typeface="Times New Roman" panose="02020603050405020304" pitchFamily="18" charset="0"/>
                        <a:ea typeface="Times New Roman" panose="02020603050405020304" pitchFamily="18" charset="0"/>
                      </a:endParaRPr>
                    </a:p>
                    <a:p>
                      <a:pPr marL="742950" lvl="1" indent="-285750" algn="just">
                        <a:spcBef>
                          <a:spcPts val="200"/>
                        </a:spcBef>
                        <a:spcAft>
                          <a:spcPts val="200"/>
                        </a:spcAft>
                        <a:buFont typeface="Courier New" panose="02070309020205020404" pitchFamily="49" charset="0"/>
                        <a:buChar char="o"/>
                      </a:pPr>
                      <a:r>
                        <a:rPr lang="es-ES" sz="1800" dirty="0">
                          <a:effectLst/>
                          <a:latin typeface="Arial" panose="020B0604020202020204" pitchFamily="34" charset="0"/>
                          <a:ea typeface="Times New Roman" panose="02020603050405020304" pitchFamily="18" charset="0"/>
                        </a:rPr>
                        <a:t>Se mantienen los criterios del ordinario.</a:t>
                      </a:r>
                      <a:endParaRPr lang="en-GB" sz="1800" dirty="0">
                        <a:effectLst/>
                        <a:latin typeface="Times New Roman" panose="02020603050405020304" pitchFamily="18" charset="0"/>
                        <a:ea typeface="Times New Roman" panose="02020603050405020304" pitchFamily="18" charset="0"/>
                      </a:endParaRPr>
                    </a:p>
                    <a:p>
                      <a:pPr marL="742950" lvl="1" indent="-285750" algn="just">
                        <a:spcBef>
                          <a:spcPts val="200"/>
                        </a:spcBef>
                        <a:spcAft>
                          <a:spcPts val="200"/>
                        </a:spcAft>
                        <a:buFont typeface="Courier New" panose="02070309020205020404" pitchFamily="49" charset="0"/>
                        <a:buChar char="o"/>
                      </a:pPr>
                      <a:r>
                        <a:rPr lang="es-ES" sz="1800" dirty="0">
                          <a:effectLst/>
                          <a:latin typeface="Arial" panose="020B0604020202020204" pitchFamily="34" charset="0"/>
                          <a:ea typeface="Times New Roman" panose="02020603050405020304" pitchFamily="18" charset="0"/>
                        </a:rPr>
                        <a:t>10 Cuestiones de teoría/practicas.</a:t>
                      </a:r>
                      <a:endParaRPr lang="en-GB" sz="1800" dirty="0">
                        <a:effectLst/>
                        <a:latin typeface="Times New Roman" panose="02020603050405020304" pitchFamily="18" charset="0"/>
                        <a:ea typeface="Times New Roman" panose="02020603050405020304" pitchFamily="18" charset="0"/>
                      </a:endParaRPr>
                    </a:p>
                    <a:p>
                      <a:pPr marL="742950" lvl="1" indent="-285750" algn="just">
                        <a:spcBef>
                          <a:spcPts val="200"/>
                        </a:spcBef>
                        <a:spcAft>
                          <a:spcPts val="200"/>
                        </a:spcAft>
                        <a:buFont typeface="Courier New" panose="02070309020205020404" pitchFamily="49" charset="0"/>
                        <a:buChar char="o"/>
                      </a:pPr>
                      <a:r>
                        <a:rPr lang="es-ES" sz="1800" dirty="0">
                          <a:effectLst/>
                          <a:latin typeface="Arial" panose="020B0604020202020204" pitchFamily="34" charset="0"/>
                          <a:ea typeface="Times New Roman" panose="02020603050405020304" pitchFamily="18" charset="0"/>
                        </a:rPr>
                        <a:t>Se evalúa sobre 10 puntos y se pondera sobre 7 (70 % de la nota final).</a:t>
                      </a:r>
                      <a:endParaRPr lang="en-GB" sz="1800" dirty="0">
                        <a:effectLst/>
                        <a:latin typeface="Times New Roman" panose="02020603050405020304" pitchFamily="18" charset="0"/>
                        <a:ea typeface="Times New Roman" panose="02020603050405020304" pitchFamily="18" charset="0"/>
                      </a:endParaRPr>
                    </a:p>
                    <a:p>
                      <a:pPr marL="742950" lvl="1" indent="-285750" algn="just">
                        <a:spcBef>
                          <a:spcPts val="200"/>
                        </a:spcBef>
                        <a:spcAft>
                          <a:spcPts val="200"/>
                        </a:spcAft>
                        <a:buFont typeface="Courier New" panose="02070309020205020404" pitchFamily="49" charset="0"/>
                        <a:buChar char="o"/>
                      </a:pPr>
                      <a:r>
                        <a:rPr lang="es-ES" sz="1800" dirty="0">
                          <a:effectLst/>
                          <a:latin typeface="Arial" panose="020B0604020202020204" pitchFamily="34" charset="0"/>
                          <a:ea typeface="Times New Roman" panose="02020603050405020304" pitchFamily="18" charset="0"/>
                        </a:rPr>
                        <a:t>Nota mínima de 4 sobre 10 puntos.</a:t>
                      </a:r>
                      <a:endParaRPr lang="en-GB" sz="18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2214603"/>
                  </a:ext>
                </a:extLst>
              </a:tr>
            </a:tbl>
          </a:graphicData>
        </a:graphic>
      </p:graphicFrame>
      <p:sp>
        <p:nvSpPr>
          <p:cNvPr id="13" name="Marcador de pie de página 3"/>
          <p:cNvSpPr>
            <a:spLocks noGrp="1"/>
          </p:cNvSpPr>
          <p:nvPr>
            <p:ph type="ftr" sz="quarter" idx="11"/>
          </p:nvPr>
        </p:nvSpPr>
        <p:spPr>
          <a:xfrm>
            <a:off x="2255573" y="6414967"/>
            <a:ext cx="6432715" cy="365125"/>
          </a:xfrm>
        </p:spPr>
        <p:txBody>
          <a:bodyPr/>
          <a:lstStyle/>
          <a:p>
            <a:pPr algn="ctr"/>
            <a:r>
              <a:rPr lang="es-ES" dirty="0">
                <a:solidFill>
                  <a:prstClr val="black"/>
                </a:solidFill>
              </a:rPr>
              <a:t>Organización e instalaciones hospitalarias</a:t>
            </a:r>
          </a:p>
          <a:p>
            <a:endParaRPr lang="es-ES" dirty="0">
              <a:solidFill>
                <a:prstClr val="black"/>
              </a:solidFill>
            </a:endParaRPr>
          </a:p>
        </p:txBody>
      </p:sp>
    </p:spTree>
    <p:extLst>
      <p:ext uri="{BB962C8B-B14F-4D97-AF65-F5344CB8AC3E}">
        <p14:creationId xmlns:p14="http://schemas.microsoft.com/office/powerpoint/2010/main" val="2494545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fld id="{849CCA26-C73F-449C-ACA1-4F86218B4067}" type="slidenum">
              <a:rPr lang="es-ES" sz="1400" b="1" smtClean="0">
                <a:solidFill>
                  <a:prstClr val="black">
                    <a:tint val="75000"/>
                  </a:prstClr>
                </a:solidFill>
              </a:rPr>
              <a:pPr/>
              <a:t>2</a:t>
            </a:fld>
            <a:endParaRPr lang="es-ES" sz="1400" b="1" dirty="0">
              <a:solidFill>
                <a:prstClr val="black">
                  <a:tint val="75000"/>
                </a:prstClr>
              </a:solidFill>
            </a:endParaRPr>
          </a:p>
        </p:txBody>
      </p:sp>
      <p:sp>
        <p:nvSpPr>
          <p:cNvPr id="4" name="Rectángulo 3"/>
          <p:cNvSpPr/>
          <p:nvPr/>
        </p:nvSpPr>
        <p:spPr>
          <a:xfrm>
            <a:off x="1282262" y="185824"/>
            <a:ext cx="9574923" cy="461665"/>
          </a:xfrm>
          <a:prstGeom prst="rect">
            <a:avLst/>
          </a:prstGeom>
        </p:spPr>
        <p:txBody>
          <a:bodyPr wrap="square">
            <a:spAutoFit/>
          </a:bodyPr>
          <a:lstStyle/>
          <a:p>
            <a:pPr algn="ctr"/>
            <a:r>
              <a:rPr lang="en-GB" sz="2400" b="1" dirty="0"/>
              <a:t>INTRODUCCIÓN DE LA ASIGNATURA</a:t>
            </a:r>
            <a:endParaRPr lang="en-GB" b="1" dirty="0"/>
          </a:p>
        </p:txBody>
      </p:sp>
      <p:sp>
        <p:nvSpPr>
          <p:cNvPr id="6" name="CuadroTexto 5"/>
          <p:cNvSpPr txBox="1"/>
          <p:nvPr/>
        </p:nvSpPr>
        <p:spPr>
          <a:xfrm>
            <a:off x="349819" y="840827"/>
            <a:ext cx="10930758" cy="3585597"/>
          </a:xfrm>
          <a:prstGeom prst="rect">
            <a:avLst/>
          </a:prstGeom>
          <a:noFill/>
        </p:spPr>
        <p:txBody>
          <a:bodyPr wrap="square" rtlCol="0">
            <a:spAutoFit/>
          </a:bodyPr>
          <a:lstStyle/>
          <a:p>
            <a:r>
              <a:rPr lang="es-ES" b="1" u="sng" dirty="0"/>
              <a:t>ÍNDICE</a:t>
            </a:r>
          </a:p>
          <a:p>
            <a:endParaRPr lang="es-ES" b="1" u="sng" dirty="0"/>
          </a:p>
          <a:p>
            <a:pPr marL="285750" indent="-285750">
              <a:spcBef>
                <a:spcPts val="600"/>
              </a:spcBef>
              <a:spcAft>
                <a:spcPts val="600"/>
              </a:spcAft>
              <a:buFont typeface="Arial" panose="020B0604020202020204" pitchFamily="34" charset="0"/>
              <a:buChar char="•"/>
            </a:pPr>
            <a:r>
              <a:rPr lang="es-ES" b="1" dirty="0"/>
              <a:t>INFORMACIÓN CURSO 2023/2024.</a:t>
            </a:r>
          </a:p>
          <a:p>
            <a:pPr marL="285750" indent="-285750">
              <a:spcBef>
                <a:spcPts val="600"/>
              </a:spcBef>
              <a:spcAft>
                <a:spcPts val="600"/>
              </a:spcAft>
              <a:buFont typeface="Arial" panose="020B0604020202020204" pitchFamily="34" charset="0"/>
              <a:buChar char="•"/>
            </a:pPr>
            <a:r>
              <a:rPr lang="es-ES" b="1" dirty="0"/>
              <a:t>CONTEXTUALIZACIÓN.</a:t>
            </a:r>
          </a:p>
          <a:p>
            <a:pPr marL="285750" indent="-285750">
              <a:spcBef>
                <a:spcPts val="600"/>
              </a:spcBef>
              <a:spcAft>
                <a:spcPts val="600"/>
              </a:spcAft>
              <a:buFont typeface="Arial" panose="020B0604020202020204" pitchFamily="34" charset="0"/>
              <a:buChar char="•"/>
            </a:pPr>
            <a:r>
              <a:rPr lang="es-ES" b="1" dirty="0"/>
              <a:t>OBJETIVO DE LA ASIGNATURA.</a:t>
            </a:r>
          </a:p>
          <a:p>
            <a:pPr marL="285750" indent="-285750">
              <a:spcBef>
                <a:spcPts val="600"/>
              </a:spcBef>
              <a:spcAft>
                <a:spcPts val="600"/>
              </a:spcAft>
              <a:buFont typeface="Arial" panose="020B0604020202020204" pitchFamily="34" charset="0"/>
              <a:buChar char="•"/>
            </a:pPr>
            <a:r>
              <a:rPr lang="es-ES" b="1" dirty="0"/>
              <a:t>CONTENIDO DE LA ASIGNATURA.</a:t>
            </a:r>
          </a:p>
          <a:p>
            <a:pPr marL="285750" indent="-285750">
              <a:spcBef>
                <a:spcPts val="600"/>
              </a:spcBef>
              <a:spcAft>
                <a:spcPts val="600"/>
              </a:spcAft>
              <a:buFont typeface="Arial" panose="020B0604020202020204" pitchFamily="34" charset="0"/>
              <a:buChar char="•"/>
            </a:pPr>
            <a:r>
              <a:rPr lang="es-ES" b="1" dirty="0"/>
              <a:t>BIBLIGRAFÍA.</a:t>
            </a:r>
          </a:p>
          <a:p>
            <a:pPr marL="285750" indent="-285750">
              <a:spcBef>
                <a:spcPts val="600"/>
              </a:spcBef>
              <a:spcAft>
                <a:spcPts val="600"/>
              </a:spcAft>
              <a:buFont typeface="Arial" panose="020B0604020202020204" pitchFamily="34" charset="0"/>
              <a:buChar char="•"/>
            </a:pPr>
            <a:r>
              <a:rPr lang="es-ES" b="1" dirty="0"/>
              <a:t>EVALUACIÓN.</a:t>
            </a:r>
          </a:p>
          <a:p>
            <a:pPr marL="285750" indent="-285750">
              <a:spcBef>
                <a:spcPts val="600"/>
              </a:spcBef>
              <a:spcAft>
                <a:spcPts val="600"/>
              </a:spcAft>
              <a:buFont typeface="Arial" panose="020B0604020202020204" pitchFamily="34" charset="0"/>
              <a:buChar char="•"/>
            </a:pPr>
            <a:endParaRPr lang="es-ES" dirty="0"/>
          </a:p>
        </p:txBody>
      </p:sp>
      <p:sp>
        <p:nvSpPr>
          <p:cNvPr id="7" name="Marcador de pie de página 3"/>
          <p:cNvSpPr>
            <a:spLocks noGrp="1"/>
          </p:cNvSpPr>
          <p:nvPr>
            <p:ph type="ftr" sz="quarter" idx="11"/>
          </p:nvPr>
        </p:nvSpPr>
        <p:spPr>
          <a:xfrm>
            <a:off x="2255573" y="6414967"/>
            <a:ext cx="6432715" cy="365125"/>
          </a:xfrm>
        </p:spPr>
        <p:txBody>
          <a:bodyPr/>
          <a:lstStyle/>
          <a:p>
            <a:pPr algn="ctr"/>
            <a:r>
              <a:rPr lang="es-ES" dirty="0">
                <a:solidFill>
                  <a:prstClr val="black"/>
                </a:solidFill>
              </a:rPr>
              <a:t>Organización e instalaciones hospitalarias</a:t>
            </a:r>
          </a:p>
          <a:p>
            <a:endParaRPr lang="es-ES" dirty="0">
              <a:solidFill>
                <a:prstClr val="black"/>
              </a:solidFill>
            </a:endParaRPr>
          </a:p>
        </p:txBody>
      </p:sp>
    </p:spTree>
    <p:extLst>
      <p:ext uri="{BB962C8B-B14F-4D97-AF65-F5344CB8AC3E}">
        <p14:creationId xmlns:p14="http://schemas.microsoft.com/office/powerpoint/2010/main" val="583738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fld id="{849CCA26-C73F-449C-ACA1-4F86218B4067}" type="slidenum">
              <a:rPr lang="es-ES" sz="1400" b="1" smtClean="0">
                <a:solidFill>
                  <a:prstClr val="black">
                    <a:tint val="75000"/>
                  </a:prstClr>
                </a:solidFill>
              </a:rPr>
              <a:pPr/>
              <a:t>3</a:t>
            </a:fld>
            <a:endParaRPr lang="es-ES" sz="1400" b="1" dirty="0">
              <a:solidFill>
                <a:prstClr val="black">
                  <a:tint val="75000"/>
                </a:prstClr>
              </a:solidFill>
            </a:endParaRPr>
          </a:p>
        </p:txBody>
      </p:sp>
      <p:sp>
        <p:nvSpPr>
          <p:cNvPr id="4" name="Rectángulo 3"/>
          <p:cNvSpPr/>
          <p:nvPr/>
        </p:nvSpPr>
        <p:spPr>
          <a:xfrm>
            <a:off x="546538" y="738799"/>
            <a:ext cx="9932276" cy="5632311"/>
          </a:xfrm>
          <a:prstGeom prst="rect">
            <a:avLst/>
          </a:prstGeom>
        </p:spPr>
        <p:txBody>
          <a:bodyPr wrap="square">
            <a:spAutoFit/>
          </a:bodyPr>
          <a:lstStyle/>
          <a:p>
            <a:r>
              <a:rPr lang="es-ES" sz="2400" b="1" u="sng" dirty="0"/>
              <a:t>Información curso 2023/2024</a:t>
            </a:r>
            <a:endParaRPr lang="es-ES" sz="2400" dirty="0"/>
          </a:p>
          <a:p>
            <a:r>
              <a:rPr lang="es-ES" sz="2400" dirty="0"/>
              <a:t>Profesor: Julio </a:t>
            </a:r>
            <a:r>
              <a:rPr lang="es-ES" sz="2400" dirty="0" err="1"/>
              <a:t>Fco</a:t>
            </a:r>
            <a:r>
              <a:rPr lang="es-ES" sz="2400" dirty="0"/>
              <a:t>. San José Alonso</a:t>
            </a:r>
          </a:p>
          <a:p>
            <a:endParaRPr lang="es-ES" sz="2400" dirty="0"/>
          </a:p>
          <a:p>
            <a:pPr marL="285750" indent="-285750">
              <a:buFont typeface="Wingdings" panose="05000000000000000000" pitchFamily="2" charset="2"/>
              <a:buChar char="Ø"/>
            </a:pPr>
            <a:r>
              <a:rPr lang="es-ES" sz="2400" dirty="0"/>
              <a:t>Forma de contactar:</a:t>
            </a:r>
          </a:p>
          <a:p>
            <a:r>
              <a:rPr lang="es-ES" sz="2400" dirty="0"/>
              <a:t>Correos:	</a:t>
            </a:r>
            <a:r>
              <a:rPr lang="es-ES" sz="2400" dirty="0">
                <a:hlinkClick r:id="rId2"/>
              </a:rPr>
              <a:t>julsan@eii.uva.es</a:t>
            </a:r>
            <a:endParaRPr lang="es-ES" sz="2400" dirty="0"/>
          </a:p>
          <a:p>
            <a:r>
              <a:rPr lang="es-ES" sz="2400" dirty="0"/>
              <a:t>		</a:t>
            </a:r>
            <a:r>
              <a:rPr lang="es-ES" sz="2400" dirty="0">
                <a:hlinkClick r:id="rId3"/>
              </a:rPr>
              <a:t>julio.sanjose.alonso@uva.es</a:t>
            </a:r>
            <a:endParaRPr lang="es-ES" sz="2400" dirty="0"/>
          </a:p>
          <a:p>
            <a:r>
              <a:rPr lang="es-ES" sz="2400" dirty="0"/>
              <a:t>Teléfono: 983 423685</a:t>
            </a:r>
          </a:p>
          <a:p>
            <a:endParaRPr lang="es-ES" sz="2400" dirty="0"/>
          </a:p>
          <a:p>
            <a:pPr marL="285750" indent="-285750">
              <a:buFont typeface="Wingdings" panose="05000000000000000000" pitchFamily="2" charset="2"/>
              <a:buChar char="Ø"/>
            </a:pPr>
            <a:r>
              <a:rPr lang="es-ES" sz="2400" dirty="0"/>
              <a:t>Horario de tutorías.</a:t>
            </a:r>
          </a:p>
          <a:p>
            <a:r>
              <a:rPr lang="es-ES" sz="2400" dirty="0"/>
              <a:t>Despacho planta baja, despacho 39D, EII, Sede Paseo del Cauce:</a:t>
            </a:r>
          </a:p>
          <a:p>
            <a:r>
              <a:rPr lang="es-ES" sz="2400" dirty="0"/>
              <a:t>Jueves de 10:00 a 13:00</a:t>
            </a:r>
            <a:r>
              <a:rPr lang="es-ES" sz="2400" baseline="30000" dirty="0"/>
              <a:t>(1)</a:t>
            </a:r>
            <a:endParaRPr lang="es-ES" sz="2400" dirty="0"/>
          </a:p>
          <a:p>
            <a:r>
              <a:rPr lang="es-ES" sz="2400" dirty="0"/>
              <a:t>Viernes de 10:00 a 13:00</a:t>
            </a:r>
            <a:r>
              <a:rPr lang="es-ES" sz="2400" baseline="30000" dirty="0"/>
              <a:t>1)</a:t>
            </a:r>
            <a:endParaRPr lang="es-ES" sz="2400" dirty="0"/>
          </a:p>
          <a:p>
            <a:r>
              <a:rPr lang="es-ES" sz="2400" dirty="0"/>
              <a:t>(1) Se ruega petición de cita:</a:t>
            </a:r>
          </a:p>
          <a:p>
            <a:endParaRPr lang="es-ES" sz="2400" dirty="0"/>
          </a:p>
          <a:p>
            <a:pPr marL="285750" indent="-285750">
              <a:buFont typeface="Wingdings" panose="05000000000000000000" pitchFamily="2" charset="2"/>
              <a:buChar char="Ø"/>
            </a:pPr>
            <a:r>
              <a:rPr lang="es-ES" sz="2400" dirty="0"/>
              <a:t>La asignatura consta de teoría, problemas, seminarios y prácticas de campo.</a:t>
            </a:r>
            <a:endParaRPr lang="en-GB" sz="2400" dirty="0"/>
          </a:p>
        </p:txBody>
      </p:sp>
      <p:sp>
        <p:nvSpPr>
          <p:cNvPr id="5" name="Rectángulo 4"/>
          <p:cNvSpPr/>
          <p:nvPr/>
        </p:nvSpPr>
        <p:spPr>
          <a:xfrm>
            <a:off x="1282262" y="185824"/>
            <a:ext cx="9574923" cy="461665"/>
          </a:xfrm>
          <a:prstGeom prst="rect">
            <a:avLst/>
          </a:prstGeom>
        </p:spPr>
        <p:txBody>
          <a:bodyPr wrap="square">
            <a:spAutoFit/>
          </a:bodyPr>
          <a:lstStyle/>
          <a:p>
            <a:pPr algn="ctr"/>
            <a:r>
              <a:rPr lang="en-GB" sz="2400" b="1" dirty="0"/>
              <a:t>INTRODUCCIÓN DE LA ASIGNATURA</a:t>
            </a:r>
            <a:endParaRPr lang="en-GB" b="1" dirty="0"/>
          </a:p>
        </p:txBody>
      </p:sp>
      <p:sp>
        <p:nvSpPr>
          <p:cNvPr id="6" name="Marcador de pie de página 3"/>
          <p:cNvSpPr>
            <a:spLocks noGrp="1"/>
          </p:cNvSpPr>
          <p:nvPr>
            <p:ph type="ftr" sz="quarter" idx="11"/>
          </p:nvPr>
        </p:nvSpPr>
        <p:spPr>
          <a:xfrm>
            <a:off x="2255573" y="6414967"/>
            <a:ext cx="6432715" cy="365125"/>
          </a:xfrm>
        </p:spPr>
        <p:txBody>
          <a:bodyPr/>
          <a:lstStyle/>
          <a:p>
            <a:pPr algn="ctr"/>
            <a:r>
              <a:rPr lang="es-ES" dirty="0">
                <a:solidFill>
                  <a:prstClr val="black"/>
                </a:solidFill>
              </a:rPr>
              <a:t>Organización e instalaciones hospitalarias</a:t>
            </a:r>
          </a:p>
          <a:p>
            <a:endParaRPr lang="es-ES" dirty="0">
              <a:solidFill>
                <a:prstClr val="black"/>
              </a:solidFill>
            </a:endParaRPr>
          </a:p>
        </p:txBody>
      </p:sp>
    </p:spTree>
    <p:extLst>
      <p:ext uri="{BB962C8B-B14F-4D97-AF65-F5344CB8AC3E}">
        <p14:creationId xmlns:p14="http://schemas.microsoft.com/office/powerpoint/2010/main" val="1297469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fld id="{849CCA26-C73F-449C-ACA1-4F86218B4067}" type="slidenum">
              <a:rPr lang="es-ES" sz="1400" b="1" smtClean="0">
                <a:solidFill>
                  <a:prstClr val="black">
                    <a:tint val="75000"/>
                  </a:prstClr>
                </a:solidFill>
              </a:rPr>
              <a:pPr/>
              <a:t>4</a:t>
            </a:fld>
            <a:endParaRPr lang="es-ES" sz="1400" b="1" dirty="0">
              <a:solidFill>
                <a:prstClr val="black">
                  <a:tint val="75000"/>
                </a:prstClr>
              </a:solidFill>
            </a:endParaRPr>
          </a:p>
        </p:txBody>
      </p:sp>
      <p:sp>
        <p:nvSpPr>
          <p:cNvPr id="4" name="CuadroTexto 3"/>
          <p:cNvSpPr txBox="1"/>
          <p:nvPr/>
        </p:nvSpPr>
        <p:spPr>
          <a:xfrm>
            <a:off x="238515" y="740664"/>
            <a:ext cx="11403724" cy="4909036"/>
          </a:xfrm>
          <a:prstGeom prst="rect">
            <a:avLst/>
          </a:prstGeom>
          <a:noFill/>
        </p:spPr>
        <p:txBody>
          <a:bodyPr wrap="square" rtlCol="0">
            <a:spAutoFit/>
          </a:bodyPr>
          <a:lstStyle/>
          <a:p>
            <a:pPr>
              <a:spcAft>
                <a:spcPts val="600"/>
              </a:spcAft>
            </a:pPr>
            <a:r>
              <a:rPr lang="es-ES" sz="2400" b="1" u="sng" dirty="0"/>
              <a:t>Contextualización</a:t>
            </a:r>
          </a:p>
          <a:p>
            <a:pPr marL="342900" indent="-342900" algn="just">
              <a:spcAft>
                <a:spcPts val="600"/>
              </a:spcAft>
              <a:buFont typeface="Arial" panose="020B0604020202020204" pitchFamily="34" charset="0"/>
              <a:buChar char="•"/>
            </a:pPr>
            <a:r>
              <a:rPr lang="es-ES" sz="2400" dirty="0"/>
              <a:t>Los hospitales son infraestructuras críticas. </a:t>
            </a:r>
          </a:p>
          <a:p>
            <a:pPr marL="342900" indent="-342900" algn="just">
              <a:spcAft>
                <a:spcPts val="600"/>
              </a:spcAft>
              <a:buFont typeface="Arial" panose="020B0604020202020204" pitchFamily="34" charset="0"/>
              <a:buChar char="•"/>
            </a:pPr>
            <a:r>
              <a:rPr lang="es-ES" sz="2400" dirty="0"/>
              <a:t>Los hospitales contienen: personas, equipos y material/suministros.</a:t>
            </a:r>
          </a:p>
          <a:p>
            <a:pPr marL="342900" indent="-342900" algn="just">
              <a:spcAft>
                <a:spcPts val="600"/>
              </a:spcAft>
              <a:buFont typeface="Arial" panose="020B0604020202020204" pitchFamily="34" charset="0"/>
              <a:buChar char="•"/>
            </a:pPr>
            <a:r>
              <a:rPr lang="es-ES" sz="2400" dirty="0"/>
              <a:t>Los hospitales disponen de unas instalaciones que dan servicio a las necesidades de las personas, al buen funcionamiento de los equipos y el suministro de materiales necesario y en condiciones.</a:t>
            </a:r>
          </a:p>
          <a:p>
            <a:pPr marL="342900" indent="-342900" algn="just">
              <a:spcAft>
                <a:spcPts val="600"/>
              </a:spcAft>
              <a:buFont typeface="Arial" panose="020B0604020202020204" pitchFamily="34" charset="0"/>
              <a:buChar char="•"/>
            </a:pPr>
            <a:r>
              <a:rPr lang="es-ES" sz="2400" dirty="0"/>
              <a:t>Las instalaciones tienen que ser: seguras, funcionales (den el servicio), fiables (disponibilidad) y cumplan con todos los estándares establecidos.</a:t>
            </a:r>
          </a:p>
          <a:p>
            <a:pPr marL="342900" indent="-342900" algn="just">
              <a:spcAft>
                <a:spcPts val="600"/>
              </a:spcAft>
              <a:buFont typeface="Arial" panose="020B0604020202020204" pitchFamily="34" charset="0"/>
              <a:buChar char="•"/>
            </a:pPr>
            <a:r>
              <a:rPr lang="es-ES" sz="2400" dirty="0"/>
              <a:t>Dado la gran variedad de instalaciones existentes en un hospital y su importancia en el funcionamiento del hospital, es importante tener un cierto grado de conocimiento de las principales instalaciones y su gestión, así como, de los conceptos a considerar a la hora de diseñarlas, usarlas, mantenerlas y gestionarlas. </a:t>
            </a:r>
          </a:p>
        </p:txBody>
      </p:sp>
      <p:sp>
        <p:nvSpPr>
          <p:cNvPr id="15" name="Rectángulo 14"/>
          <p:cNvSpPr/>
          <p:nvPr/>
        </p:nvSpPr>
        <p:spPr>
          <a:xfrm>
            <a:off x="1282262" y="185824"/>
            <a:ext cx="9574923" cy="461665"/>
          </a:xfrm>
          <a:prstGeom prst="rect">
            <a:avLst/>
          </a:prstGeom>
        </p:spPr>
        <p:txBody>
          <a:bodyPr wrap="square">
            <a:spAutoFit/>
          </a:bodyPr>
          <a:lstStyle/>
          <a:p>
            <a:pPr algn="ctr"/>
            <a:r>
              <a:rPr lang="en-GB" sz="2400" b="1" dirty="0"/>
              <a:t>INTRODUCCIÓN DE LA ASIGNATURA</a:t>
            </a:r>
            <a:endParaRPr lang="en-GB" b="1" dirty="0"/>
          </a:p>
        </p:txBody>
      </p:sp>
      <p:sp>
        <p:nvSpPr>
          <p:cNvPr id="17" name="Marcador de pie de página 3"/>
          <p:cNvSpPr>
            <a:spLocks noGrp="1"/>
          </p:cNvSpPr>
          <p:nvPr>
            <p:ph type="ftr" sz="quarter" idx="11"/>
          </p:nvPr>
        </p:nvSpPr>
        <p:spPr>
          <a:xfrm>
            <a:off x="2255573" y="6414967"/>
            <a:ext cx="6432715" cy="365125"/>
          </a:xfrm>
        </p:spPr>
        <p:txBody>
          <a:bodyPr/>
          <a:lstStyle/>
          <a:p>
            <a:pPr algn="ctr"/>
            <a:r>
              <a:rPr lang="es-ES" dirty="0">
                <a:solidFill>
                  <a:prstClr val="black"/>
                </a:solidFill>
              </a:rPr>
              <a:t>Organización e instalaciones hospitalarias</a:t>
            </a:r>
          </a:p>
          <a:p>
            <a:endParaRPr lang="es-ES" dirty="0">
              <a:solidFill>
                <a:prstClr val="black"/>
              </a:solidFill>
            </a:endParaRPr>
          </a:p>
        </p:txBody>
      </p:sp>
    </p:spTree>
    <p:extLst>
      <p:ext uri="{BB962C8B-B14F-4D97-AF65-F5344CB8AC3E}">
        <p14:creationId xmlns:p14="http://schemas.microsoft.com/office/powerpoint/2010/main" val="1418853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Marcador de número de diapositiva"/>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7BA9271-AA1B-45FF-BC87-029482A5A446}" type="slidenum">
              <a:rPr lang="es-ES" altLang="en-US" sz="1400" b="1">
                <a:solidFill>
                  <a:schemeClr val="tx1">
                    <a:lumMod val="50000"/>
                    <a:lumOff val="50000"/>
                  </a:schemeClr>
                </a:solidFill>
                <a:latin typeface="+mn-lt"/>
                <a:cs typeface="Arial" panose="020B0604020202020204" pitchFamily="34" charset="0"/>
              </a:rPr>
              <a:pPr/>
              <a:t>5</a:t>
            </a:fld>
            <a:endParaRPr lang="es-ES" altLang="en-US" sz="1400" b="1" dirty="0">
              <a:solidFill>
                <a:schemeClr val="tx1">
                  <a:lumMod val="50000"/>
                  <a:lumOff val="50000"/>
                </a:schemeClr>
              </a:solidFill>
              <a:latin typeface="+mn-lt"/>
              <a:cs typeface="Arial" panose="020B0604020202020204" pitchFamily="34" charset="0"/>
            </a:endParaRPr>
          </a:p>
        </p:txBody>
      </p:sp>
      <p:sp>
        <p:nvSpPr>
          <p:cNvPr id="11" name="Rectángulo 10"/>
          <p:cNvSpPr/>
          <p:nvPr/>
        </p:nvSpPr>
        <p:spPr>
          <a:xfrm>
            <a:off x="1285165" y="127322"/>
            <a:ext cx="9574923" cy="461665"/>
          </a:xfrm>
          <a:prstGeom prst="rect">
            <a:avLst/>
          </a:prstGeom>
        </p:spPr>
        <p:txBody>
          <a:bodyPr wrap="square">
            <a:spAutoFit/>
          </a:bodyPr>
          <a:lstStyle/>
          <a:p>
            <a:pPr algn="ctr"/>
            <a:r>
              <a:rPr lang="en-GB" sz="2400" b="1" dirty="0"/>
              <a:t>INTRODUCCIÓN DE LA ASIGNATURA</a:t>
            </a:r>
            <a:endParaRPr lang="en-GB" b="1" dirty="0"/>
          </a:p>
        </p:txBody>
      </p:sp>
      <p:sp>
        <p:nvSpPr>
          <p:cNvPr id="2" name="Rectángulo 1"/>
          <p:cNvSpPr/>
          <p:nvPr/>
        </p:nvSpPr>
        <p:spPr>
          <a:xfrm>
            <a:off x="231227" y="723037"/>
            <a:ext cx="11508828" cy="4524315"/>
          </a:xfrm>
          <a:prstGeom prst="rect">
            <a:avLst/>
          </a:prstGeom>
        </p:spPr>
        <p:txBody>
          <a:bodyPr wrap="square">
            <a:spAutoFit/>
          </a:bodyPr>
          <a:lstStyle/>
          <a:p>
            <a:pPr algn="just"/>
            <a:r>
              <a:rPr lang="es-ES" sz="2400" b="1" u="sng" dirty="0"/>
              <a:t>Objetivos de la asignatura:</a:t>
            </a:r>
          </a:p>
          <a:p>
            <a:pPr algn="just"/>
            <a:r>
              <a:rPr lang="es-ES" sz="2400" dirty="0"/>
              <a:t>El objetivo de esta asignatura es mostrar la importancia y necesarias que son las instalaciones en los diferentes servicios del hospital para poder desarrollas su actividad. Así como, desarrollar los aspectos más importantes en la implantación de las instalaciones en el hospital, (prestación, definición, diseño, explotación, gestión, supervisión y mantenimiento).</a:t>
            </a:r>
          </a:p>
          <a:p>
            <a:pPr marL="342900" indent="-342900" algn="just">
              <a:buFont typeface="Arial" panose="020B0604020202020204" pitchFamily="34" charset="0"/>
              <a:buChar char="•"/>
            </a:pPr>
            <a:r>
              <a:rPr lang="es-ES" sz="2400" dirty="0"/>
              <a:t>Que es un hospital.</a:t>
            </a:r>
          </a:p>
          <a:p>
            <a:pPr marL="342900" indent="-342900" algn="just">
              <a:buFont typeface="Arial" panose="020B0604020202020204" pitchFamily="34" charset="0"/>
              <a:buChar char="•"/>
            </a:pPr>
            <a:r>
              <a:rPr lang="es-ES" sz="2400" dirty="0"/>
              <a:t>Instalaciones necesarias en los diferentes servicios de un hospital.</a:t>
            </a:r>
          </a:p>
          <a:p>
            <a:pPr marL="342900" indent="-342900" algn="just">
              <a:buFont typeface="Arial" panose="020B0604020202020204" pitchFamily="34" charset="0"/>
              <a:buChar char="•"/>
            </a:pPr>
            <a:r>
              <a:rPr lang="es-ES" sz="2400" dirty="0"/>
              <a:t>Procedimientos de acreditación y certificación.</a:t>
            </a:r>
          </a:p>
          <a:p>
            <a:pPr marL="342900" indent="-342900" algn="just">
              <a:buFont typeface="Arial" panose="020B0604020202020204" pitchFamily="34" charset="0"/>
              <a:buChar char="•"/>
            </a:pPr>
            <a:r>
              <a:rPr lang="es-ES" sz="2400" dirty="0"/>
              <a:t>Instalaciones generales de un edificio.</a:t>
            </a:r>
          </a:p>
          <a:p>
            <a:pPr marL="342900" indent="-342900" algn="just">
              <a:buFont typeface="Arial" panose="020B0604020202020204" pitchFamily="34" charset="0"/>
              <a:buChar char="•"/>
            </a:pPr>
            <a:r>
              <a:rPr lang="es-ES" sz="2400" dirty="0"/>
              <a:t>Instalaciones especiales.</a:t>
            </a:r>
          </a:p>
          <a:p>
            <a:pPr marL="342900" indent="-342900" algn="just">
              <a:buFont typeface="Arial" panose="020B0604020202020204" pitchFamily="34" charset="0"/>
              <a:buChar char="•"/>
            </a:pPr>
            <a:r>
              <a:rPr lang="es-ES" sz="2400" dirty="0"/>
              <a:t>Gestión, supervisión y mantenimiento de las instalaciones</a:t>
            </a:r>
          </a:p>
        </p:txBody>
      </p:sp>
      <p:sp>
        <p:nvSpPr>
          <p:cNvPr id="12" name="Marcador de pie de página 3"/>
          <p:cNvSpPr>
            <a:spLocks noGrp="1"/>
          </p:cNvSpPr>
          <p:nvPr>
            <p:ph type="ftr" sz="quarter" idx="11"/>
          </p:nvPr>
        </p:nvSpPr>
        <p:spPr>
          <a:xfrm>
            <a:off x="2255573" y="6414967"/>
            <a:ext cx="6432715" cy="365125"/>
          </a:xfrm>
        </p:spPr>
        <p:txBody>
          <a:bodyPr/>
          <a:lstStyle/>
          <a:p>
            <a:pPr algn="ctr"/>
            <a:r>
              <a:rPr lang="es-ES" dirty="0">
                <a:solidFill>
                  <a:prstClr val="black"/>
                </a:solidFill>
              </a:rPr>
              <a:t>Organización e instalaciones hospitalarias</a:t>
            </a:r>
          </a:p>
          <a:p>
            <a:endParaRPr lang="es-ES" dirty="0">
              <a:solidFill>
                <a:prstClr val="black"/>
              </a:solidFill>
            </a:endParaRPr>
          </a:p>
        </p:txBody>
      </p:sp>
    </p:spTree>
    <p:extLst>
      <p:ext uri="{BB962C8B-B14F-4D97-AF65-F5344CB8AC3E}">
        <p14:creationId xmlns:p14="http://schemas.microsoft.com/office/powerpoint/2010/main" val="2233871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p:cNvSpPr>
            <a:spLocks noGrp="1"/>
          </p:cNvSpPr>
          <p:nvPr>
            <p:ph type="sldNum" sz="quarter" idx="12"/>
          </p:nvPr>
        </p:nvSpPr>
        <p:spPr/>
        <p:txBody>
          <a:bodyPr/>
          <a:lstStyle/>
          <a:p>
            <a:fld id="{849CCA26-C73F-449C-ACA1-4F86218B4067}" type="slidenum">
              <a:rPr lang="es-ES" sz="1400" b="1" smtClean="0">
                <a:solidFill>
                  <a:prstClr val="black">
                    <a:tint val="75000"/>
                  </a:prstClr>
                </a:solidFill>
              </a:rPr>
              <a:pPr/>
              <a:t>6</a:t>
            </a:fld>
            <a:endParaRPr lang="es-ES" sz="1400" b="1" dirty="0">
              <a:solidFill>
                <a:prstClr val="black">
                  <a:tint val="75000"/>
                </a:prstClr>
              </a:solidFill>
            </a:endParaRPr>
          </a:p>
        </p:txBody>
      </p:sp>
      <p:sp>
        <p:nvSpPr>
          <p:cNvPr id="2" name="CuadroTexto 1"/>
          <p:cNvSpPr txBox="1"/>
          <p:nvPr/>
        </p:nvSpPr>
        <p:spPr>
          <a:xfrm>
            <a:off x="220716" y="700409"/>
            <a:ext cx="11183007" cy="5632311"/>
          </a:xfrm>
          <a:prstGeom prst="rect">
            <a:avLst/>
          </a:prstGeom>
          <a:noFill/>
        </p:spPr>
        <p:txBody>
          <a:bodyPr wrap="square" rtlCol="0">
            <a:spAutoFit/>
          </a:bodyPr>
          <a:lstStyle/>
          <a:p>
            <a:r>
              <a:rPr lang="es-ES" sz="2400" b="1" u="sng" dirty="0"/>
              <a:t>Contenido de la asignatura</a:t>
            </a:r>
          </a:p>
          <a:p>
            <a:r>
              <a:rPr lang="es-ES" sz="2400" dirty="0"/>
              <a:t>BLOQUE I - INTRODUCCIÓN DE LA INFRAESTRUCTURA HOSPITALARIA</a:t>
            </a:r>
          </a:p>
          <a:p>
            <a:pPr marL="342900" indent="-342900">
              <a:buFont typeface="Arial" panose="020B0604020202020204" pitchFamily="34" charset="0"/>
              <a:buChar char="•"/>
            </a:pPr>
            <a:r>
              <a:rPr lang="es-ES" sz="2400" dirty="0"/>
              <a:t>Diseño de hospitales.</a:t>
            </a:r>
          </a:p>
          <a:p>
            <a:pPr marL="342900" indent="-342900">
              <a:buFont typeface="Arial" panose="020B0604020202020204" pitchFamily="34" charset="0"/>
              <a:buChar char="•"/>
            </a:pPr>
            <a:r>
              <a:rPr lang="es-ES" sz="2400" dirty="0"/>
              <a:t>Servicios de hospital.</a:t>
            </a:r>
          </a:p>
          <a:p>
            <a:pPr marL="342900" indent="-342900">
              <a:buFont typeface="Arial" panose="020B0604020202020204" pitchFamily="34" charset="0"/>
              <a:buChar char="•"/>
            </a:pPr>
            <a:r>
              <a:rPr lang="es-ES" sz="2400" dirty="0"/>
              <a:t>Certificación y acreditación.</a:t>
            </a:r>
          </a:p>
          <a:p>
            <a:pPr marL="342900" indent="-342900">
              <a:buFont typeface="Arial" panose="020B0604020202020204" pitchFamily="34" charset="0"/>
              <a:buChar char="•"/>
            </a:pPr>
            <a:r>
              <a:rPr lang="es-ES" sz="2400" dirty="0"/>
              <a:t>Normativa de producto sanitario .</a:t>
            </a:r>
          </a:p>
          <a:p>
            <a:r>
              <a:rPr lang="es-ES" sz="2400" dirty="0"/>
              <a:t>BLOQUE II - INSTALACIONES GENERALES</a:t>
            </a:r>
          </a:p>
          <a:p>
            <a:pPr marL="342900" indent="-342900">
              <a:buFont typeface="Arial" panose="020B0604020202020204" pitchFamily="34" charset="0"/>
              <a:buChar char="•"/>
            </a:pPr>
            <a:r>
              <a:rPr lang="es-ES" sz="2400" dirty="0"/>
              <a:t>Instalación de agua fría.</a:t>
            </a:r>
          </a:p>
          <a:p>
            <a:pPr marL="342900" indent="-342900">
              <a:buFont typeface="Arial" panose="020B0604020202020204" pitchFamily="34" charset="0"/>
              <a:buChar char="•"/>
            </a:pPr>
            <a:r>
              <a:rPr lang="es-ES" sz="2400" dirty="0"/>
              <a:t>Sistema de </a:t>
            </a:r>
            <a:r>
              <a:rPr lang="es-ES" sz="2400"/>
              <a:t>fluidos térmicos.</a:t>
            </a:r>
            <a:endParaRPr lang="es-ES" sz="2400" dirty="0"/>
          </a:p>
          <a:p>
            <a:pPr marL="342900" indent="-342900">
              <a:buFont typeface="Arial" panose="020B0604020202020204" pitchFamily="34" charset="0"/>
              <a:buChar char="•"/>
            </a:pPr>
            <a:r>
              <a:rPr lang="es-ES" sz="2400" dirty="0"/>
              <a:t>Instalación de aguas residuales.</a:t>
            </a:r>
          </a:p>
          <a:p>
            <a:pPr marL="342900" indent="-342900">
              <a:buFont typeface="Arial" panose="020B0604020202020204" pitchFamily="34" charset="0"/>
              <a:buChar char="•"/>
            </a:pPr>
            <a:r>
              <a:rPr lang="es-ES" sz="2400" dirty="0"/>
              <a:t>Instalaciones contra incendios.</a:t>
            </a:r>
          </a:p>
          <a:p>
            <a:pPr marL="342900" indent="-342900">
              <a:buFont typeface="Arial" panose="020B0604020202020204" pitchFamily="34" charset="0"/>
              <a:buChar char="•"/>
            </a:pPr>
            <a:r>
              <a:rPr lang="es-ES" sz="2400" dirty="0"/>
              <a:t>Instalación de eléctrica del hospital.</a:t>
            </a:r>
          </a:p>
          <a:p>
            <a:pPr marL="342900" indent="-342900">
              <a:buFont typeface="Arial" panose="020B0604020202020204" pitchFamily="34" charset="0"/>
              <a:buChar char="•"/>
            </a:pPr>
            <a:r>
              <a:rPr lang="es-ES" sz="2400" dirty="0"/>
              <a:t>Instalaciones eléctricas en el quirófano y salas de intervención.</a:t>
            </a:r>
          </a:p>
          <a:p>
            <a:pPr marL="342900" indent="-342900">
              <a:buFont typeface="Arial" panose="020B0604020202020204" pitchFamily="34" charset="0"/>
              <a:buChar char="•"/>
            </a:pPr>
            <a:r>
              <a:rPr lang="es-ES" sz="2400" dirty="0"/>
              <a:t>Instalación de iluminación.</a:t>
            </a:r>
          </a:p>
          <a:p>
            <a:pPr marL="342900" indent="-342900">
              <a:buFont typeface="Arial" panose="020B0604020202020204" pitchFamily="34" charset="0"/>
              <a:buChar char="•"/>
            </a:pPr>
            <a:r>
              <a:rPr lang="es-ES" sz="2400" dirty="0"/>
              <a:t>Instalaciones especiales.</a:t>
            </a:r>
          </a:p>
        </p:txBody>
      </p:sp>
      <p:sp>
        <p:nvSpPr>
          <p:cNvPr id="6" name="Rectángulo 5"/>
          <p:cNvSpPr/>
          <p:nvPr/>
        </p:nvSpPr>
        <p:spPr>
          <a:xfrm>
            <a:off x="1282262" y="185824"/>
            <a:ext cx="9574923" cy="461665"/>
          </a:xfrm>
          <a:prstGeom prst="rect">
            <a:avLst/>
          </a:prstGeom>
        </p:spPr>
        <p:txBody>
          <a:bodyPr wrap="square">
            <a:spAutoFit/>
          </a:bodyPr>
          <a:lstStyle/>
          <a:p>
            <a:pPr algn="ctr"/>
            <a:r>
              <a:rPr lang="en-GB" sz="2400" b="1" dirty="0"/>
              <a:t>INTRODUCCIÓN DE LA ASIGNATURA</a:t>
            </a:r>
            <a:endParaRPr lang="en-GB" b="1" dirty="0"/>
          </a:p>
        </p:txBody>
      </p:sp>
      <p:sp>
        <p:nvSpPr>
          <p:cNvPr id="7" name="Marcador de pie de página 3"/>
          <p:cNvSpPr>
            <a:spLocks noGrp="1"/>
          </p:cNvSpPr>
          <p:nvPr>
            <p:ph type="ftr" sz="quarter" idx="11"/>
          </p:nvPr>
        </p:nvSpPr>
        <p:spPr>
          <a:xfrm>
            <a:off x="2255573" y="6414967"/>
            <a:ext cx="6432715" cy="365125"/>
          </a:xfrm>
        </p:spPr>
        <p:txBody>
          <a:bodyPr/>
          <a:lstStyle/>
          <a:p>
            <a:pPr algn="ctr"/>
            <a:r>
              <a:rPr lang="es-ES" dirty="0">
                <a:solidFill>
                  <a:prstClr val="black"/>
                </a:solidFill>
              </a:rPr>
              <a:t>Organización e instalaciones hospitalarias</a:t>
            </a:r>
          </a:p>
          <a:p>
            <a:endParaRPr lang="es-ES" dirty="0">
              <a:solidFill>
                <a:prstClr val="black"/>
              </a:solidFill>
            </a:endParaRPr>
          </a:p>
        </p:txBody>
      </p:sp>
    </p:spTree>
    <p:extLst>
      <p:ext uri="{BB962C8B-B14F-4D97-AF65-F5344CB8AC3E}">
        <p14:creationId xmlns:p14="http://schemas.microsoft.com/office/powerpoint/2010/main" val="991454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p:cNvSpPr>
            <a:spLocks noGrp="1"/>
          </p:cNvSpPr>
          <p:nvPr>
            <p:ph type="sldNum" sz="quarter" idx="12"/>
          </p:nvPr>
        </p:nvSpPr>
        <p:spPr/>
        <p:txBody>
          <a:bodyPr/>
          <a:lstStyle/>
          <a:p>
            <a:fld id="{849CCA26-C73F-449C-ACA1-4F86218B4067}" type="slidenum">
              <a:rPr lang="es-ES" sz="1400" b="1" smtClean="0">
                <a:solidFill>
                  <a:prstClr val="black">
                    <a:tint val="75000"/>
                  </a:prstClr>
                </a:solidFill>
              </a:rPr>
              <a:pPr/>
              <a:t>7</a:t>
            </a:fld>
            <a:endParaRPr lang="es-ES" sz="1400" b="1" dirty="0">
              <a:solidFill>
                <a:prstClr val="black">
                  <a:tint val="75000"/>
                </a:prstClr>
              </a:solidFill>
            </a:endParaRPr>
          </a:p>
        </p:txBody>
      </p:sp>
      <p:sp>
        <p:nvSpPr>
          <p:cNvPr id="2" name="CuadroTexto 1"/>
          <p:cNvSpPr txBox="1"/>
          <p:nvPr/>
        </p:nvSpPr>
        <p:spPr>
          <a:xfrm>
            <a:off x="220716" y="689899"/>
            <a:ext cx="11183007" cy="3785652"/>
          </a:xfrm>
          <a:prstGeom prst="rect">
            <a:avLst/>
          </a:prstGeom>
          <a:noFill/>
        </p:spPr>
        <p:txBody>
          <a:bodyPr wrap="square" rtlCol="0">
            <a:spAutoFit/>
          </a:bodyPr>
          <a:lstStyle/>
          <a:p>
            <a:r>
              <a:rPr lang="es-ES" sz="2400" dirty="0"/>
              <a:t>BLOQUE III - INSTALACIONES ESPECIFICAS DE HOSPITALES</a:t>
            </a:r>
          </a:p>
          <a:p>
            <a:pPr marL="342900" indent="-342900">
              <a:buFont typeface="Arial" panose="020B0604020202020204" pitchFamily="34" charset="0"/>
              <a:buChar char="•"/>
            </a:pPr>
            <a:r>
              <a:rPr lang="es-ES" sz="2400" dirty="0"/>
              <a:t>Calidad del ambiente interior en hospitales.</a:t>
            </a:r>
          </a:p>
          <a:p>
            <a:pPr marL="342900" indent="-342900">
              <a:buFont typeface="Arial" panose="020B0604020202020204" pitchFamily="34" charset="0"/>
              <a:buChar char="•"/>
            </a:pPr>
            <a:r>
              <a:rPr lang="es-ES" sz="2400" dirty="0"/>
              <a:t>Instalaciones de climatización y ventilación.</a:t>
            </a:r>
          </a:p>
          <a:p>
            <a:pPr marL="342900" indent="-342900">
              <a:buFont typeface="Arial" panose="020B0604020202020204" pitchFamily="34" charset="0"/>
              <a:buChar char="•"/>
            </a:pPr>
            <a:r>
              <a:rPr lang="es-ES" sz="2400" dirty="0"/>
              <a:t>Instalaciones de comunicación y datos.</a:t>
            </a:r>
          </a:p>
          <a:p>
            <a:pPr marL="342900" indent="-342900">
              <a:buFont typeface="Arial" panose="020B0604020202020204" pitchFamily="34" charset="0"/>
              <a:buChar char="•"/>
            </a:pPr>
            <a:r>
              <a:rPr lang="es-ES" sz="2400" dirty="0"/>
              <a:t>Instalación de gases medicinales.</a:t>
            </a:r>
          </a:p>
          <a:p>
            <a:endParaRPr lang="es-ES" sz="2400" dirty="0"/>
          </a:p>
          <a:p>
            <a:r>
              <a:rPr lang="es-ES" sz="2400" dirty="0"/>
              <a:t>BLOQUE IV - MANTENIMIENTO Y GESTIÓN DE LAS INSTALACIONES </a:t>
            </a:r>
          </a:p>
          <a:p>
            <a:pPr marL="342900" indent="-342900">
              <a:buFont typeface="Arial" panose="020B0604020202020204" pitchFamily="34" charset="0"/>
              <a:buChar char="•"/>
            </a:pPr>
            <a:r>
              <a:rPr lang="es-ES" sz="2400" dirty="0"/>
              <a:t>Mantenimiento técnico legal de las instalaciones de los centros sanitarios.</a:t>
            </a:r>
          </a:p>
          <a:p>
            <a:pPr marL="342900" indent="-342900">
              <a:buFont typeface="Arial" panose="020B0604020202020204" pitchFamily="34" charset="0"/>
              <a:buChar char="•"/>
            </a:pPr>
            <a:r>
              <a:rPr lang="es-ES" sz="2400" dirty="0"/>
              <a:t>Gestión y mantenimiento de instalaciones hospitalarias.</a:t>
            </a:r>
          </a:p>
          <a:p>
            <a:pPr marL="342900" indent="-342900">
              <a:buFont typeface="Arial" panose="020B0604020202020204" pitchFamily="34" charset="0"/>
              <a:buChar char="•"/>
            </a:pPr>
            <a:r>
              <a:rPr lang="es-ES" sz="2400" dirty="0"/>
              <a:t>Mantenimiento LEAN.</a:t>
            </a:r>
          </a:p>
        </p:txBody>
      </p:sp>
      <p:sp>
        <p:nvSpPr>
          <p:cNvPr id="6" name="Rectángulo 5"/>
          <p:cNvSpPr/>
          <p:nvPr/>
        </p:nvSpPr>
        <p:spPr>
          <a:xfrm>
            <a:off x="1282262" y="185824"/>
            <a:ext cx="9574923" cy="461665"/>
          </a:xfrm>
          <a:prstGeom prst="rect">
            <a:avLst/>
          </a:prstGeom>
        </p:spPr>
        <p:txBody>
          <a:bodyPr wrap="square">
            <a:spAutoFit/>
          </a:bodyPr>
          <a:lstStyle/>
          <a:p>
            <a:pPr algn="ctr"/>
            <a:r>
              <a:rPr lang="en-GB" sz="2400" b="1" dirty="0"/>
              <a:t>INTRODUCCIÓN DE LA ASIGNATURA</a:t>
            </a:r>
            <a:endParaRPr lang="en-GB" b="1" dirty="0"/>
          </a:p>
        </p:txBody>
      </p:sp>
      <p:sp>
        <p:nvSpPr>
          <p:cNvPr id="7" name="Marcador de pie de página 3"/>
          <p:cNvSpPr>
            <a:spLocks noGrp="1"/>
          </p:cNvSpPr>
          <p:nvPr>
            <p:ph type="ftr" sz="quarter" idx="11"/>
          </p:nvPr>
        </p:nvSpPr>
        <p:spPr>
          <a:xfrm>
            <a:off x="2255573" y="6414967"/>
            <a:ext cx="6432715" cy="365125"/>
          </a:xfrm>
        </p:spPr>
        <p:txBody>
          <a:bodyPr/>
          <a:lstStyle/>
          <a:p>
            <a:pPr algn="ctr"/>
            <a:r>
              <a:rPr lang="es-ES" dirty="0">
                <a:solidFill>
                  <a:prstClr val="black"/>
                </a:solidFill>
              </a:rPr>
              <a:t>Organización e instalaciones hospitalarias</a:t>
            </a:r>
          </a:p>
          <a:p>
            <a:endParaRPr lang="es-ES" dirty="0">
              <a:solidFill>
                <a:prstClr val="black"/>
              </a:solidFill>
            </a:endParaRPr>
          </a:p>
        </p:txBody>
      </p:sp>
    </p:spTree>
    <p:extLst>
      <p:ext uri="{BB962C8B-B14F-4D97-AF65-F5344CB8AC3E}">
        <p14:creationId xmlns:p14="http://schemas.microsoft.com/office/powerpoint/2010/main" val="1130035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fld id="{849CCA26-C73F-449C-ACA1-4F86218B4067}" type="slidenum">
              <a:rPr lang="es-ES" sz="1400" b="1" smtClean="0">
                <a:solidFill>
                  <a:prstClr val="black">
                    <a:tint val="75000"/>
                  </a:prstClr>
                </a:solidFill>
              </a:rPr>
              <a:pPr/>
              <a:t>8</a:t>
            </a:fld>
            <a:endParaRPr lang="es-ES" sz="1400" b="1" dirty="0">
              <a:solidFill>
                <a:prstClr val="black">
                  <a:tint val="75000"/>
                </a:prstClr>
              </a:solidFill>
            </a:endParaRPr>
          </a:p>
        </p:txBody>
      </p:sp>
      <p:sp>
        <p:nvSpPr>
          <p:cNvPr id="4" name="CuadroTexto 3"/>
          <p:cNvSpPr txBox="1"/>
          <p:nvPr/>
        </p:nvSpPr>
        <p:spPr>
          <a:xfrm>
            <a:off x="273269" y="647489"/>
            <a:ext cx="11278687" cy="6001643"/>
          </a:xfrm>
          <a:prstGeom prst="rect">
            <a:avLst/>
          </a:prstGeom>
          <a:noFill/>
        </p:spPr>
        <p:txBody>
          <a:bodyPr wrap="square" rtlCol="0">
            <a:spAutoFit/>
          </a:bodyPr>
          <a:lstStyle/>
          <a:p>
            <a:r>
              <a:rPr lang="es-ES" sz="2400" b="1" u="sng" dirty="0"/>
              <a:t>BIBLIOGRAFÍA</a:t>
            </a:r>
          </a:p>
          <a:p>
            <a:r>
              <a:rPr lang="es-ES" b="1" dirty="0"/>
              <a:t>Título</a:t>
            </a:r>
            <a:r>
              <a:rPr lang="es-ES" dirty="0"/>
              <a:t>:  DTIE 1.06 Instalaciones de Climatización en Hospitales</a:t>
            </a:r>
            <a:br>
              <a:rPr lang="es-ES" dirty="0"/>
            </a:br>
            <a:r>
              <a:rPr lang="es-ES" b="1" dirty="0"/>
              <a:t>ISBN</a:t>
            </a:r>
            <a:r>
              <a:rPr lang="es-ES" dirty="0"/>
              <a:t>: 978-84-95010-31-5</a:t>
            </a:r>
            <a:br>
              <a:rPr lang="es-ES" dirty="0"/>
            </a:br>
            <a:r>
              <a:rPr lang="es-ES" b="1" dirty="0"/>
              <a:t>Autor</a:t>
            </a:r>
            <a:r>
              <a:rPr lang="es-ES" dirty="0"/>
              <a:t>: Paulino Pastor Pérez</a:t>
            </a:r>
            <a:br>
              <a:rPr lang="es-ES" dirty="0"/>
            </a:br>
            <a:r>
              <a:rPr lang="es-ES" b="1" dirty="0"/>
              <a:t>Edición</a:t>
            </a:r>
            <a:r>
              <a:rPr lang="es-ES" dirty="0"/>
              <a:t>: ATECYR 2012 (Madrid.</a:t>
            </a:r>
            <a:endParaRPr lang="en-GB" dirty="0"/>
          </a:p>
          <a:p>
            <a:r>
              <a:rPr lang="es-ES" b="1" dirty="0"/>
              <a:t> </a:t>
            </a:r>
            <a:endParaRPr lang="en-GB" dirty="0"/>
          </a:p>
          <a:p>
            <a:r>
              <a:rPr lang="es-ES" b="1" dirty="0"/>
              <a:t>Título</a:t>
            </a:r>
            <a:r>
              <a:rPr lang="es-ES" dirty="0"/>
              <a:t>:  Manual de diseño de la climatización y ventilación de quirófanos y habitaciones en Centros Hospitalarios de Castilla y León.</a:t>
            </a:r>
            <a:br>
              <a:rPr lang="es-ES" dirty="0"/>
            </a:br>
            <a:r>
              <a:rPr lang="es-ES" b="1" dirty="0"/>
              <a:t>ISBN</a:t>
            </a:r>
            <a:r>
              <a:rPr lang="es-ES" dirty="0"/>
              <a:t>: 978-84-614-4588-9</a:t>
            </a:r>
            <a:br>
              <a:rPr lang="es-ES" dirty="0"/>
            </a:br>
            <a:r>
              <a:rPr lang="es-ES" b="1" dirty="0"/>
              <a:t>Autor</a:t>
            </a:r>
            <a:r>
              <a:rPr lang="es-ES" dirty="0"/>
              <a:t>: F. Castro, J. San José, J.M. </a:t>
            </a:r>
            <a:r>
              <a:rPr lang="es-ES" dirty="0" err="1"/>
              <a:t>Villafruela</a:t>
            </a:r>
            <a:r>
              <a:rPr lang="es-ES" dirty="0"/>
              <a:t> y A. Guijarro</a:t>
            </a:r>
            <a:br>
              <a:rPr lang="es-ES" dirty="0"/>
            </a:br>
            <a:r>
              <a:rPr lang="es-ES" b="1" dirty="0"/>
              <a:t>Edición</a:t>
            </a:r>
            <a:r>
              <a:rPr lang="es-ES" dirty="0"/>
              <a:t>: Dpto. Ingeniería Energética y </a:t>
            </a:r>
            <a:r>
              <a:rPr lang="es-ES" dirty="0" err="1"/>
              <a:t>Fluidomecánica</a:t>
            </a:r>
            <a:r>
              <a:rPr lang="es-ES" dirty="0"/>
              <a:t> (</a:t>
            </a:r>
            <a:r>
              <a:rPr lang="es-ES" dirty="0" err="1"/>
              <a:t>UVa</a:t>
            </a:r>
            <a:r>
              <a:rPr lang="es-ES" dirty="0"/>
              <a:t>).</a:t>
            </a:r>
            <a:endParaRPr lang="en-GB" dirty="0"/>
          </a:p>
          <a:p>
            <a:r>
              <a:rPr lang="es-ES" dirty="0"/>
              <a:t> </a:t>
            </a:r>
            <a:endParaRPr lang="en-GB" dirty="0"/>
          </a:p>
          <a:p>
            <a:r>
              <a:rPr lang="es-ES" b="1" dirty="0"/>
              <a:t>Título:</a:t>
            </a:r>
            <a:r>
              <a:rPr lang="es-ES" dirty="0"/>
              <a:t>  DTIE 17.03 Contenidos de proyectos y memorias técnicas de las instalaciones térmicas</a:t>
            </a:r>
            <a:endParaRPr lang="en-GB" dirty="0"/>
          </a:p>
          <a:p>
            <a:r>
              <a:rPr lang="es-ES" b="1" dirty="0"/>
              <a:t>ISBN</a:t>
            </a:r>
            <a:r>
              <a:rPr lang="es-ES" dirty="0"/>
              <a:t>: 978-84-95010-40-7</a:t>
            </a:r>
            <a:endParaRPr lang="en-GB" dirty="0"/>
          </a:p>
          <a:p>
            <a:r>
              <a:rPr lang="es-ES" b="1" dirty="0"/>
              <a:t>Autor</a:t>
            </a:r>
            <a:r>
              <a:rPr lang="es-ES" dirty="0"/>
              <a:t>: Antonio García </a:t>
            </a:r>
            <a:r>
              <a:rPr lang="es-ES" dirty="0" err="1"/>
              <a:t>Laespada</a:t>
            </a:r>
            <a:endParaRPr lang="en-GB" dirty="0"/>
          </a:p>
          <a:p>
            <a:r>
              <a:rPr lang="es-ES" b="1" dirty="0"/>
              <a:t>Edición</a:t>
            </a:r>
            <a:r>
              <a:rPr lang="es-ES" dirty="0"/>
              <a:t>: ATECYR 2011 (Madrid).</a:t>
            </a:r>
          </a:p>
          <a:p>
            <a:endParaRPr lang="en-GB" dirty="0"/>
          </a:p>
          <a:p>
            <a:r>
              <a:rPr lang="es-ES" b="1" dirty="0"/>
              <a:t>Título:</a:t>
            </a:r>
            <a:r>
              <a:rPr lang="es-ES" dirty="0"/>
              <a:t>  DTIE 1.08 Calidad de aire en hospitales</a:t>
            </a:r>
            <a:endParaRPr lang="en-GB" dirty="0"/>
          </a:p>
          <a:p>
            <a:r>
              <a:rPr lang="es-ES" b="1" dirty="0"/>
              <a:t>ISBN</a:t>
            </a:r>
            <a:r>
              <a:rPr lang="es-ES" dirty="0"/>
              <a:t>: 978-84-95010-77-3</a:t>
            </a:r>
            <a:endParaRPr lang="en-GB" dirty="0"/>
          </a:p>
          <a:p>
            <a:r>
              <a:rPr lang="es-ES" b="1" dirty="0"/>
              <a:t>Autor</a:t>
            </a:r>
            <a:r>
              <a:rPr lang="es-ES" dirty="0"/>
              <a:t>: Manuel Gallardo Salazar</a:t>
            </a:r>
            <a:endParaRPr lang="en-GB" dirty="0"/>
          </a:p>
          <a:p>
            <a:r>
              <a:rPr lang="es-ES" b="1" dirty="0"/>
              <a:t>Edición</a:t>
            </a:r>
            <a:r>
              <a:rPr lang="es-ES" dirty="0"/>
              <a:t>: ATECYR 2022 (Madrid)</a:t>
            </a:r>
            <a:endParaRPr lang="en-GB" dirty="0"/>
          </a:p>
        </p:txBody>
      </p:sp>
      <p:sp>
        <p:nvSpPr>
          <p:cNvPr id="5" name="Rectángulo 4"/>
          <p:cNvSpPr/>
          <p:nvPr/>
        </p:nvSpPr>
        <p:spPr>
          <a:xfrm>
            <a:off x="1282262" y="185824"/>
            <a:ext cx="9574923" cy="461665"/>
          </a:xfrm>
          <a:prstGeom prst="rect">
            <a:avLst/>
          </a:prstGeom>
        </p:spPr>
        <p:txBody>
          <a:bodyPr wrap="square">
            <a:spAutoFit/>
          </a:bodyPr>
          <a:lstStyle/>
          <a:p>
            <a:pPr algn="ctr"/>
            <a:r>
              <a:rPr lang="en-GB" sz="2400" b="1" dirty="0"/>
              <a:t>INTRODUCCIÓN DE LA ASIGNATURA</a:t>
            </a:r>
            <a:endParaRPr lang="en-GB" b="1" dirty="0"/>
          </a:p>
        </p:txBody>
      </p:sp>
      <p:sp>
        <p:nvSpPr>
          <p:cNvPr id="6" name="Marcador de pie de página 3"/>
          <p:cNvSpPr>
            <a:spLocks noGrp="1"/>
          </p:cNvSpPr>
          <p:nvPr>
            <p:ph type="ftr" sz="quarter" idx="11"/>
          </p:nvPr>
        </p:nvSpPr>
        <p:spPr>
          <a:xfrm>
            <a:off x="2255573" y="6414967"/>
            <a:ext cx="6432715" cy="365125"/>
          </a:xfrm>
        </p:spPr>
        <p:txBody>
          <a:bodyPr/>
          <a:lstStyle/>
          <a:p>
            <a:pPr algn="ctr"/>
            <a:r>
              <a:rPr lang="es-ES" dirty="0">
                <a:solidFill>
                  <a:prstClr val="black"/>
                </a:solidFill>
              </a:rPr>
              <a:t>Organización e instalaciones hospitalarias</a:t>
            </a:r>
          </a:p>
          <a:p>
            <a:endParaRPr lang="es-ES" dirty="0">
              <a:solidFill>
                <a:prstClr val="black"/>
              </a:solidFill>
            </a:endParaRPr>
          </a:p>
        </p:txBody>
      </p:sp>
    </p:spTree>
    <p:extLst>
      <p:ext uri="{BB962C8B-B14F-4D97-AF65-F5344CB8AC3E}">
        <p14:creationId xmlns:p14="http://schemas.microsoft.com/office/powerpoint/2010/main" val="223503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2"/>
          </p:nvPr>
        </p:nvSpPr>
        <p:spPr/>
        <p:txBody>
          <a:bodyPr/>
          <a:lstStyle/>
          <a:p>
            <a:fld id="{849CCA26-C73F-449C-ACA1-4F86218B4067}" type="slidenum">
              <a:rPr lang="es-ES" sz="1400" b="1" smtClean="0">
                <a:solidFill>
                  <a:prstClr val="black">
                    <a:tint val="75000"/>
                  </a:prstClr>
                </a:solidFill>
              </a:rPr>
              <a:pPr/>
              <a:t>9</a:t>
            </a:fld>
            <a:endParaRPr lang="es-ES" sz="1400" b="1" dirty="0">
              <a:solidFill>
                <a:prstClr val="black">
                  <a:tint val="75000"/>
                </a:prstClr>
              </a:solidFill>
            </a:endParaRPr>
          </a:p>
        </p:txBody>
      </p:sp>
      <p:sp>
        <p:nvSpPr>
          <p:cNvPr id="4" name="CuadroTexto 3"/>
          <p:cNvSpPr txBox="1"/>
          <p:nvPr/>
        </p:nvSpPr>
        <p:spPr>
          <a:xfrm>
            <a:off x="333108" y="738799"/>
            <a:ext cx="11309131" cy="5632311"/>
          </a:xfrm>
          <a:prstGeom prst="rect">
            <a:avLst/>
          </a:prstGeom>
          <a:noFill/>
        </p:spPr>
        <p:txBody>
          <a:bodyPr wrap="square" rtlCol="0">
            <a:spAutoFit/>
          </a:bodyPr>
          <a:lstStyle/>
          <a:p>
            <a:r>
              <a:rPr lang="es-ES" b="1" dirty="0"/>
              <a:t>Título</a:t>
            </a:r>
            <a:r>
              <a:rPr lang="es-ES" dirty="0"/>
              <a:t>:  Curso de instalaciones de acondicionamiento del aire en hospitales</a:t>
            </a:r>
            <a:br>
              <a:rPr lang="es-ES" dirty="0"/>
            </a:br>
            <a:r>
              <a:rPr lang="es-ES" b="1" dirty="0"/>
              <a:t>Autor</a:t>
            </a:r>
            <a:r>
              <a:rPr lang="es-ES" dirty="0"/>
              <a:t>: Francisco Galdón</a:t>
            </a:r>
            <a:br>
              <a:rPr lang="es-ES" dirty="0"/>
            </a:br>
            <a:r>
              <a:rPr lang="es-ES" b="1" dirty="0"/>
              <a:t>Publicación</a:t>
            </a:r>
            <a:r>
              <a:rPr lang="es-ES" dirty="0"/>
              <a:t>: Colegio de Ingenieros Industriales de Madrid</a:t>
            </a:r>
            <a:br>
              <a:rPr lang="es-ES" dirty="0"/>
            </a:br>
            <a:r>
              <a:rPr lang="es-ES" b="1" dirty="0"/>
              <a:t>Edición</a:t>
            </a:r>
            <a:r>
              <a:rPr lang="es-ES" dirty="0"/>
              <a:t>: Departamento de Formación COIIM.</a:t>
            </a:r>
            <a:endParaRPr lang="en-GB" dirty="0"/>
          </a:p>
          <a:p>
            <a:r>
              <a:rPr lang="es-ES" b="1" dirty="0"/>
              <a:t> </a:t>
            </a:r>
            <a:endParaRPr lang="en-GB" dirty="0"/>
          </a:p>
          <a:p>
            <a:r>
              <a:rPr lang="es-ES" b="1" dirty="0"/>
              <a:t>Título</a:t>
            </a:r>
            <a:r>
              <a:rPr lang="es-ES" dirty="0"/>
              <a:t>: Bloque quirúrgico, estándares y recomendaciones</a:t>
            </a:r>
          </a:p>
          <a:p>
            <a:r>
              <a:rPr lang="es-ES" b="1" dirty="0"/>
              <a:t>Deposito legal</a:t>
            </a:r>
            <a:r>
              <a:rPr lang="es-ES" dirty="0"/>
              <a:t>: B-2437-2010</a:t>
            </a:r>
            <a:br>
              <a:rPr lang="es-ES" dirty="0"/>
            </a:br>
            <a:r>
              <a:rPr lang="es-ES" b="1" dirty="0"/>
              <a:t>Autor</a:t>
            </a:r>
            <a:r>
              <a:rPr lang="es-ES" dirty="0"/>
              <a:t>: Ministerio de Sanidad y Política Social </a:t>
            </a:r>
            <a:br>
              <a:rPr lang="es-ES" dirty="0"/>
            </a:br>
            <a:r>
              <a:rPr lang="es-ES" b="1" dirty="0"/>
              <a:t>Publicación</a:t>
            </a:r>
            <a:r>
              <a:rPr lang="es-ES" dirty="0"/>
              <a:t>: Centro de publicaciones M.S.P.S.</a:t>
            </a:r>
            <a:br>
              <a:rPr lang="es-ES" dirty="0"/>
            </a:br>
            <a:r>
              <a:rPr lang="es-ES" b="1" dirty="0"/>
              <a:t>Edición</a:t>
            </a:r>
            <a:r>
              <a:rPr lang="es-ES" dirty="0"/>
              <a:t>: S.A. de Litografía.</a:t>
            </a:r>
            <a:endParaRPr lang="en-GB" dirty="0"/>
          </a:p>
          <a:p>
            <a:r>
              <a:rPr lang="es-ES" dirty="0"/>
              <a:t> </a:t>
            </a:r>
            <a:endParaRPr lang="en-GB" dirty="0"/>
          </a:p>
          <a:p>
            <a:r>
              <a:rPr lang="es-ES" b="1" dirty="0"/>
              <a:t>Título:</a:t>
            </a:r>
            <a:r>
              <a:rPr lang="es-ES" dirty="0"/>
              <a:t>  Mantenimiento técnico legal de instalaciones en los centros sanitarios. Sistema de gestión ambiental</a:t>
            </a:r>
            <a:endParaRPr lang="en-GB" dirty="0"/>
          </a:p>
          <a:p>
            <a:r>
              <a:rPr lang="es-ES" b="1" dirty="0"/>
              <a:t>Autor</a:t>
            </a:r>
            <a:r>
              <a:rPr lang="es-ES" dirty="0"/>
              <a:t>: Dirección General de Coordinación de la Atención al Ciudadano y Humanización de la Asistencia Sanitaria</a:t>
            </a:r>
            <a:endParaRPr lang="en-GB" dirty="0"/>
          </a:p>
          <a:p>
            <a:r>
              <a:rPr lang="es-ES" b="1" dirty="0"/>
              <a:t>Publicación</a:t>
            </a:r>
            <a:r>
              <a:rPr lang="es-ES" dirty="0"/>
              <a:t>: Consejería de Sanidad, Comunidad de Madrid.</a:t>
            </a:r>
            <a:endParaRPr lang="en-GB" dirty="0"/>
          </a:p>
          <a:p>
            <a:endParaRPr lang="es-ES" dirty="0"/>
          </a:p>
          <a:p>
            <a:r>
              <a:rPr lang="es-ES" b="1" dirty="0"/>
              <a:t>Título</a:t>
            </a:r>
            <a:r>
              <a:rPr lang="es-ES" dirty="0"/>
              <a:t>: TPM en Sanidad, el mantenimiento Lean para mejorar la seguridad del paciente</a:t>
            </a:r>
          </a:p>
          <a:p>
            <a:r>
              <a:rPr lang="es-ES" b="1" dirty="0"/>
              <a:t>Deposito legal</a:t>
            </a:r>
            <a:r>
              <a:rPr lang="es-ES" dirty="0"/>
              <a:t>: M-26106-2014</a:t>
            </a:r>
            <a:br>
              <a:rPr lang="es-ES" dirty="0"/>
            </a:br>
            <a:r>
              <a:rPr lang="es-ES" b="1" dirty="0"/>
              <a:t>Autor</a:t>
            </a:r>
            <a:r>
              <a:rPr lang="es-ES" dirty="0"/>
              <a:t>: Colegio Oficial y Asociación de Ingenieros Industriales de Madrid </a:t>
            </a:r>
            <a:br>
              <a:rPr lang="es-ES" dirty="0"/>
            </a:br>
            <a:r>
              <a:rPr lang="es-ES" b="1" dirty="0"/>
              <a:t>Publicación</a:t>
            </a:r>
            <a:r>
              <a:rPr lang="es-ES" dirty="0"/>
              <a:t>: </a:t>
            </a:r>
            <a:r>
              <a:rPr lang="es-ES" dirty="0" err="1"/>
              <a:t>Dräger</a:t>
            </a:r>
            <a:br>
              <a:rPr lang="es-ES" dirty="0"/>
            </a:br>
            <a:r>
              <a:rPr lang="es-ES" b="1" dirty="0"/>
              <a:t>Edición</a:t>
            </a:r>
            <a:r>
              <a:rPr lang="es-ES" dirty="0"/>
              <a:t>: </a:t>
            </a:r>
            <a:r>
              <a:rPr lang="es-ES" dirty="0" err="1"/>
              <a:t>Seshat</a:t>
            </a:r>
            <a:r>
              <a:rPr lang="es-ES" dirty="0"/>
              <a:t>.</a:t>
            </a:r>
            <a:endParaRPr lang="en-GB" dirty="0"/>
          </a:p>
        </p:txBody>
      </p:sp>
      <p:sp>
        <p:nvSpPr>
          <p:cNvPr id="5" name="Rectángulo 4"/>
          <p:cNvSpPr/>
          <p:nvPr/>
        </p:nvSpPr>
        <p:spPr>
          <a:xfrm>
            <a:off x="1282262" y="185824"/>
            <a:ext cx="9574923" cy="461665"/>
          </a:xfrm>
          <a:prstGeom prst="rect">
            <a:avLst/>
          </a:prstGeom>
        </p:spPr>
        <p:txBody>
          <a:bodyPr wrap="square">
            <a:spAutoFit/>
          </a:bodyPr>
          <a:lstStyle/>
          <a:p>
            <a:pPr algn="ctr"/>
            <a:r>
              <a:rPr lang="en-GB" sz="2400" b="1" dirty="0"/>
              <a:t>INTRODUCCIÓN DE LA ASIGNATURA</a:t>
            </a:r>
            <a:endParaRPr lang="en-GB" b="1" dirty="0"/>
          </a:p>
        </p:txBody>
      </p:sp>
      <p:sp>
        <p:nvSpPr>
          <p:cNvPr id="6" name="Marcador de pie de página 3"/>
          <p:cNvSpPr>
            <a:spLocks noGrp="1"/>
          </p:cNvSpPr>
          <p:nvPr>
            <p:ph type="ftr" sz="quarter" idx="11"/>
          </p:nvPr>
        </p:nvSpPr>
        <p:spPr>
          <a:xfrm>
            <a:off x="2255573" y="6414967"/>
            <a:ext cx="6432715" cy="365125"/>
          </a:xfrm>
        </p:spPr>
        <p:txBody>
          <a:bodyPr/>
          <a:lstStyle/>
          <a:p>
            <a:pPr algn="ctr"/>
            <a:r>
              <a:rPr lang="es-ES" dirty="0">
                <a:solidFill>
                  <a:prstClr val="black"/>
                </a:solidFill>
              </a:rPr>
              <a:t>Organización e instalaciones hospitalarias</a:t>
            </a:r>
          </a:p>
          <a:p>
            <a:endParaRPr lang="es-ES" dirty="0">
              <a:solidFill>
                <a:prstClr val="black"/>
              </a:solidFill>
            </a:endParaRPr>
          </a:p>
        </p:txBody>
      </p:sp>
    </p:spTree>
    <p:extLst>
      <p:ext uri="{BB962C8B-B14F-4D97-AF65-F5344CB8AC3E}">
        <p14:creationId xmlns:p14="http://schemas.microsoft.com/office/powerpoint/2010/main" val="3803658454"/>
      </p:ext>
    </p:extLst>
  </p:cSld>
  <p:clrMapOvr>
    <a:masterClrMapping/>
  </p:clrMapOvr>
</p:sld>
</file>

<file path=ppt/theme/theme1.xml><?xml version="1.0" encoding="utf-8"?>
<a:theme xmlns:a="http://schemas.openxmlformats.org/drawingml/2006/main" name="MMT Plantilla presentaciones O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8084BDE870A4394D922D3FCC03167AAD" ma:contentTypeVersion="11" ma:contentTypeDescription="Crear nuevo documento." ma:contentTypeScope="" ma:versionID="4558b2253f2cd12ac3b2d3bd7af18c07">
  <xsd:schema xmlns:xsd="http://www.w3.org/2001/XMLSchema" xmlns:xs="http://www.w3.org/2001/XMLSchema" xmlns:p="http://schemas.microsoft.com/office/2006/metadata/properties" xmlns:ns3="e80e1a97-e180-464c-af48-80b422a60f76" targetNamespace="http://schemas.microsoft.com/office/2006/metadata/properties" ma:root="true" ma:fieldsID="9b3578ab1d4c138bc959df4dcab4a390" ns3:_="">
    <xsd:import namespace="e80e1a97-e180-464c-af48-80b422a60f7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0e1a97-e180-464c-af48-80b422a60f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5880B3E-8230-4355-A4B3-FAEB53D30C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0e1a97-e180-464c-af48-80b422a60f7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7C75869-71E5-4F6A-9C60-29624AF28277}">
  <ds:schemaRefs>
    <ds:schemaRef ds:uri="http://schemas.microsoft.com/sharepoint/v3/contenttype/forms"/>
  </ds:schemaRefs>
</ds:datastoreItem>
</file>

<file path=customXml/itemProps3.xml><?xml version="1.0" encoding="utf-8"?>
<ds:datastoreItem xmlns:ds="http://schemas.openxmlformats.org/officeDocument/2006/customXml" ds:itemID="{B2F5C499-8031-4C0C-8606-BB0212C2F25A}">
  <ds:schemaRef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e80e1a97-e180-464c-af48-80b422a60f7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850</TotalTime>
  <Words>1290</Words>
  <Application>Microsoft Office PowerPoint</Application>
  <PresentationFormat>Panorámica</PresentationFormat>
  <Paragraphs>159</Paragraphs>
  <Slides>12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Arial</vt:lpstr>
      <vt:lpstr>Calibri</vt:lpstr>
      <vt:lpstr>Courier New</vt:lpstr>
      <vt:lpstr>Symbol</vt:lpstr>
      <vt:lpstr>Times New Roman</vt:lpstr>
      <vt:lpstr>Wingdings</vt:lpstr>
      <vt:lpstr>MMT Plantilla presentaciones OK</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UVa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SAN JOSE</dc:creator>
  <cp:lastModifiedBy>JULIO FRANCISCO SAN JOSE ALONSO</cp:lastModifiedBy>
  <cp:revision>59</cp:revision>
  <dcterms:created xsi:type="dcterms:W3CDTF">2022-09-13T15:37:26Z</dcterms:created>
  <dcterms:modified xsi:type="dcterms:W3CDTF">2023-08-23T10:53:21Z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0x0101008084BDE870A4394D922D3FCC03167AAD</vt:lpwstr>
  </property>
</Properties>
</file>