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70" r:id="rId3"/>
    <p:sldId id="257" r:id="rId4"/>
    <p:sldId id="258" r:id="rId5"/>
    <p:sldId id="260" r:id="rId6"/>
    <p:sldId id="261" r:id="rId7"/>
    <p:sldId id="262" r:id="rId8"/>
    <p:sldId id="273" r:id="rId9"/>
    <p:sldId id="267" r:id="rId10"/>
    <p:sldId id="264" r:id="rId11"/>
    <p:sldId id="266" r:id="rId12"/>
    <p:sldId id="265" r:id="rId13"/>
    <p:sldId id="268" r:id="rId14"/>
    <p:sldId id="271" r:id="rId15"/>
    <p:sldId id="272" r:id="rId16"/>
    <p:sldId id="269" r:id="rId17"/>
    <p:sldId id="274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406850F8-617A-4AAB-910E-EB8F8DCAA1E6}">
          <p14:sldIdLst>
            <p14:sldId id="256"/>
            <p14:sldId id="270"/>
            <p14:sldId id="257"/>
            <p14:sldId id="258"/>
            <p14:sldId id="260"/>
            <p14:sldId id="261"/>
            <p14:sldId id="262"/>
            <p14:sldId id="273"/>
            <p14:sldId id="267"/>
            <p14:sldId id="264"/>
            <p14:sldId id="266"/>
            <p14:sldId id="265"/>
            <p14:sldId id="268"/>
            <p14:sldId id="271"/>
            <p14:sldId id="272"/>
            <p14:sldId id="269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AA65F-E380-4261-91CB-493A7E02314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5F203E10-C86E-47EF-9763-84FC367C475F}">
      <dgm:prSet/>
      <dgm:spPr/>
      <dgm:t>
        <a:bodyPr/>
        <a:lstStyle/>
        <a:p>
          <a:pPr rtl="0"/>
          <a:r>
            <a:rPr lang="es-ES" b="0" i="0" smtClean="0"/>
            <a:t>Modernización de sembradora agrícola</a:t>
          </a:r>
          <a:endParaRPr lang="es-ES"/>
        </a:p>
      </dgm:t>
    </dgm:pt>
    <dgm:pt modelId="{AE505472-5521-4420-BA16-2AF2F580C06C}" type="parTrans" cxnId="{16929BBC-A421-4ABF-9D51-6AEEE6F4B73E}">
      <dgm:prSet/>
      <dgm:spPr/>
      <dgm:t>
        <a:bodyPr/>
        <a:lstStyle/>
        <a:p>
          <a:endParaRPr lang="es-ES"/>
        </a:p>
      </dgm:t>
    </dgm:pt>
    <dgm:pt modelId="{8EB1BE96-2560-4DF8-88BB-14261D6773D4}" type="sibTrans" cxnId="{16929BBC-A421-4ABF-9D51-6AEEE6F4B73E}">
      <dgm:prSet/>
      <dgm:spPr/>
      <dgm:t>
        <a:bodyPr/>
        <a:lstStyle/>
        <a:p>
          <a:endParaRPr lang="es-ES"/>
        </a:p>
      </dgm:t>
    </dgm:pt>
    <dgm:pt modelId="{50385FCC-3F1F-448A-BF5C-BD26E74C65CE}">
      <dgm:prSet/>
      <dgm:spPr/>
      <dgm:t>
        <a:bodyPr/>
        <a:lstStyle/>
        <a:p>
          <a:pPr rtl="0"/>
          <a:r>
            <a:rPr lang="es-ES" b="0" i="0" smtClean="0"/>
            <a:t>Profundidad </a:t>
          </a:r>
          <a:endParaRPr lang="es-ES"/>
        </a:p>
      </dgm:t>
    </dgm:pt>
    <dgm:pt modelId="{6F016DAE-20B5-4D02-BB21-344B0C48C8EF}" type="parTrans" cxnId="{D2585412-A822-4483-8A57-6CC3508D3208}">
      <dgm:prSet/>
      <dgm:spPr/>
      <dgm:t>
        <a:bodyPr/>
        <a:lstStyle/>
        <a:p>
          <a:endParaRPr lang="es-ES"/>
        </a:p>
      </dgm:t>
    </dgm:pt>
    <dgm:pt modelId="{FFE4E0C9-F65E-4801-910F-B48CB42FAF42}" type="sibTrans" cxnId="{D2585412-A822-4483-8A57-6CC3508D3208}">
      <dgm:prSet/>
      <dgm:spPr/>
      <dgm:t>
        <a:bodyPr/>
        <a:lstStyle/>
        <a:p>
          <a:endParaRPr lang="es-ES"/>
        </a:p>
      </dgm:t>
    </dgm:pt>
    <dgm:pt modelId="{F82388C9-A18A-42DE-A238-3FD661DF33DB}">
      <dgm:prSet/>
      <dgm:spPr/>
      <dgm:t>
        <a:bodyPr/>
        <a:lstStyle/>
        <a:p>
          <a:pPr rtl="0"/>
          <a:r>
            <a:rPr lang="es-ES" b="0" i="0" smtClean="0"/>
            <a:t>Dosis semilla</a:t>
          </a:r>
          <a:endParaRPr lang="es-ES"/>
        </a:p>
      </dgm:t>
    </dgm:pt>
    <dgm:pt modelId="{9404CC52-96BC-4F01-8D17-5BBAFE6B6833}" type="parTrans" cxnId="{A029ADEC-C546-433B-B30E-A00E6FCC3980}">
      <dgm:prSet/>
      <dgm:spPr/>
      <dgm:t>
        <a:bodyPr/>
        <a:lstStyle/>
        <a:p>
          <a:endParaRPr lang="es-ES"/>
        </a:p>
      </dgm:t>
    </dgm:pt>
    <dgm:pt modelId="{34CF3665-04DE-432D-9D0F-374F1FE31174}" type="sibTrans" cxnId="{A029ADEC-C546-433B-B30E-A00E6FCC3980}">
      <dgm:prSet/>
      <dgm:spPr/>
      <dgm:t>
        <a:bodyPr/>
        <a:lstStyle/>
        <a:p>
          <a:endParaRPr lang="es-ES"/>
        </a:p>
      </dgm:t>
    </dgm:pt>
    <dgm:pt modelId="{44D93582-3858-4E1A-B1E8-B444303A077D}">
      <dgm:prSet/>
      <dgm:spPr/>
      <dgm:t>
        <a:bodyPr/>
        <a:lstStyle/>
        <a:p>
          <a:pPr rtl="0"/>
          <a:r>
            <a:rPr lang="es-ES" b="0" i="0" smtClean="0"/>
            <a:t>Temperatura </a:t>
          </a:r>
          <a:endParaRPr lang="es-ES"/>
        </a:p>
      </dgm:t>
    </dgm:pt>
    <dgm:pt modelId="{558F5732-3B3D-480A-88C8-26521E61E2B9}" type="parTrans" cxnId="{E7784456-B404-4A8D-BFC8-517915092E6D}">
      <dgm:prSet/>
      <dgm:spPr/>
      <dgm:t>
        <a:bodyPr/>
        <a:lstStyle/>
        <a:p>
          <a:endParaRPr lang="es-ES"/>
        </a:p>
      </dgm:t>
    </dgm:pt>
    <dgm:pt modelId="{BDCF45DA-131C-4016-B84A-7E41CE7BA50A}" type="sibTrans" cxnId="{E7784456-B404-4A8D-BFC8-517915092E6D}">
      <dgm:prSet/>
      <dgm:spPr/>
      <dgm:t>
        <a:bodyPr/>
        <a:lstStyle/>
        <a:p>
          <a:endParaRPr lang="es-ES"/>
        </a:p>
      </dgm:t>
    </dgm:pt>
    <dgm:pt modelId="{1D3A0B39-86C3-4437-92AE-3D023E7477CB}">
      <dgm:prSet/>
      <dgm:spPr/>
      <dgm:t>
        <a:bodyPr/>
        <a:lstStyle/>
        <a:p>
          <a:pPr rtl="0"/>
          <a:r>
            <a:rPr lang="es-ES" b="0" i="0" smtClean="0"/>
            <a:t>Humedad </a:t>
          </a:r>
          <a:endParaRPr lang="es-ES"/>
        </a:p>
      </dgm:t>
    </dgm:pt>
    <dgm:pt modelId="{A683D253-9F3C-494C-BE34-56716A00E416}" type="parTrans" cxnId="{88A705FF-AE17-4D58-9830-7399832025AD}">
      <dgm:prSet/>
      <dgm:spPr/>
      <dgm:t>
        <a:bodyPr/>
        <a:lstStyle/>
        <a:p>
          <a:endParaRPr lang="es-ES"/>
        </a:p>
      </dgm:t>
    </dgm:pt>
    <dgm:pt modelId="{098D6039-7B86-4426-989F-35E4B270E3F2}" type="sibTrans" cxnId="{88A705FF-AE17-4D58-9830-7399832025AD}">
      <dgm:prSet/>
      <dgm:spPr/>
      <dgm:t>
        <a:bodyPr/>
        <a:lstStyle/>
        <a:p>
          <a:endParaRPr lang="es-ES"/>
        </a:p>
      </dgm:t>
    </dgm:pt>
    <dgm:pt modelId="{CFE057DD-90A4-42E9-B437-102428E4B2AE}">
      <dgm:prSet/>
      <dgm:spPr/>
      <dgm:t>
        <a:bodyPr/>
        <a:lstStyle/>
        <a:p>
          <a:pPr rtl="0"/>
          <a:r>
            <a:rPr lang="es-ES" b="0" i="0" smtClean="0"/>
            <a:t>Dosis de siembra </a:t>
          </a:r>
          <a:endParaRPr lang="es-ES"/>
        </a:p>
      </dgm:t>
    </dgm:pt>
    <dgm:pt modelId="{1BC2F715-4F1F-4071-A394-DDE2609A6CB1}" type="parTrans" cxnId="{331C41A5-52B9-4B37-AB86-CAC38BA8077A}">
      <dgm:prSet/>
      <dgm:spPr/>
      <dgm:t>
        <a:bodyPr/>
        <a:lstStyle/>
        <a:p>
          <a:endParaRPr lang="es-ES"/>
        </a:p>
      </dgm:t>
    </dgm:pt>
    <dgm:pt modelId="{AD3FB6AF-D049-4C8D-84D1-8114DA46FC89}" type="sibTrans" cxnId="{331C41A5-52B9-4B37-AB86-CAC38BA8077A}">
      <dgm:prSet/>
      <dgm:spPr/>
      <dgm:t>
        <a:bodyPr/>
        <a:lstStyle/>
        <a:p>
          <a:endParaRPr lang="es-ES"/>
        </a:p>
      </dgm:t>
    </dgm:pt>
    <dgm:pt modelId="{BFAD919D-3F13-48A3-816A-EC846ECAF3B9}">
      <dgm:prSet/>
      <dgm:spPr/>
      <dgm:t>
        <a:bodyPr/>
        <a:lstStyle/>
        <a:p>
          <a:pPr rtl="0"/>
          <a:r>
            <a:rPr lang="es-ES" b="0" i="0" smtClean="0"/>
            <a:t>Control remoto mediante internet </a:t>
          </a:r>
          <a:endParaRPr lang="es-ES"/>
        </a:p>
      </dgm:t>
    </dgm:pt>
    <dgm:pt modelId="{3617ED63-7648-4404-A763-A47D88A65914}" type="parTrans" cxnId="{697F20F7-CB1A-4AA7-A504-FA5E649B07C7}">
      <dgm:prSet/>
      <dgm:spPr/>
      <dgm:t>
        <a:bodyPr/>
        <a:lstStyle/>
        <a:p>
          <a:endParaRPr lang="es-ES"/>
        </a:p>
      </dgm:t>
    </dgm:pt>
    <dgm:pt modelId="{41669C9C-45BC-4ACC-9056-83851EB20598}" type="sibTrans" cxnId="{697F20F7-CB1A-4AA7-A504-FA5E649B07C7}">
      <dgm:prSet/>
      <dgm:spPr/>
      <dgm:t>
        <a:bodyPr/>
        <a:lstStyle/>
        <a:p>
          <a:endParaRPr lang="es-ES"/>
        </a:p>
      </dgm:t>
    </dgm:pt>
    <dgm:pt modelId="{66F83710-DD39-457E-ADAC-543D7C8C2E17}" type="pres">
      <dgm:prSet presAssocID="{F59AA65F-E380-4261-91CB-493A7E0231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FCF2E85-D7CA-406A-B798-CEF215BD55C0}" type="pres">
      <dgm:prSet presAssocID="{5F203E10-C86E-47EF-9763-84FC367C475F}" presName="linNode" presStyleCnt="0"/>
      <dgm:spPr/>
    </dgm:pt>
    <dgm:pt modelId="{91D61414-D226-45A2-A88D-DD3AC267B16E}" type="pres">
      <dgm:prSet presAssocID="{5F203E10-C86E-47EF-9763-84FC367C475F}" presName="parentText" presStyleLbl="node1" presStyleIdx="0" presStyleCnt="1" custLinFactNeighborY="-22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855740C-A736-4F8C-9CDD-38405CB92861}" type="pres">
      <dgm:prSet presAssocID="{5F203E10-C86E-47EF-9763-84FC367C475F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029ADEC-C546-433B-B30E-A00E6FCC3980}" srcId="{5F203E10-C86E-47EF-9763-84FC367C475F}" destId="{F82388C9-A18A-42DE-A238-3FD661DF33DB}" srcOrd="1" destOrd="0" parTransId="{9404CC52-96BC-4F01-8D17-5BBAFE6B6833}" sibTransId="{34CF3665-04DE-432D-9D0F-374F1FE31174}"/>
    <dgm:cxn modelId="{E7784456-B404-4A8D-BFC8-517915092E6D}" srcId="{5F203E10-C86E-47EF-9763-84FC367C475F}" destId="{44D93582-3858-4E1A-B1E8-B444303A077D}" srcOrd="2" destOrd="0" parTransId="{558F5732-3B3D-480A-88C8-26521E61E2B9}" sibTransId="{BDCF45DA-131C-4016-B84A-7E41CE7BA50A}"/>
    <dgm:cxn modelId="{BD7A5D84-E574-4084-ACE7-048066386707}" type="presOf" srcId="{50385FCC-3F1F-448A-BF5C-BD26E74C65CE}" destId="{C855740C-A736-4F8C-9CDD-38405CB92861}" srcOrd="0" destOrd="0" presId="urn:microsoft.com/office/officeart/2005/8/layout/vList5"/>
    <dgm:cxn modelId="{F1180C41-9839-40BC-A683-CE1638B78D3F}" type="presOf" srcId="{5F203E10-C86E-47EF-9763-84FC367C475F}" destId="{91D61414-D226-45A2-A88D-DD3AC267B16E}" srcOrd="0" destOrd="0" presId="urn:microsoft.com/office/officeart/2005/8/layout/vList5"/>
    <dgm:cxn modelId="{917BA0C1-D235-48CC-A18F-81E331E0235B}" type="presOf" srcId="{BFAD919D-3F13-48A3-816A-EC846ECAF3B9}" destId="{C855740C-A736-4F8C-9CDD-38405CB92861}" srcOrd="0" destOrd="5" presId="urn:microsoft.com/office/officeart/2005/8/layout/vList5"/>
    <dgm:cxn modelId="{2923502B-7D8A-4ED0-AB96-66256971990D}" type="presOf" srcId="{44D93582-3858-4E1A-B1E8-B444303A077D}" destId="{C855740C-A736-4F8C-9CDD-38405CB92861}" srcOrd="0" destOrd="2" presId="urn:microsoft.com/office/officeart/2005/8/layout/vList5"/>
    <dgm:cxn modelId="{B0C3AB5F-631F-4E99-8851-99E772FC65A7}" type="presOf" srcId="{1D3A0B39-86C3-4437-92AE-3D023E7477CB}" destId="{C855740C-A736-4F8C-9CDD-38405CB92861}" srcOrd="0" destOrd="3" presId="urn:microsoft.com/office/officeart/2005/8/layout/vList5"/>
    <dgm:cxn modelId="{41AE9D87-A6FF-4807-9FAE-0B243A22D941}" type="presOf" srcId="{F59AA65F-E380-4261-91CB-493A7E023145}" destId="{66F83710-DD39-457E-ADAC-543D7C8C2E17}" srcOrd="0" destOrd="0" presId="urn:microsoft.com/office/officeart/2005/8/layout/vList5"/>
    <dgm:cxn modelId="{88A705FF-AE17-4D58-9830-7399832025AD}" srcId="{5F203E10-C86E-47EF-9763-84FC367C475F}" destId="{1D3A0B39-86C3-4437-92AE-3D023E7477CB}" srcOrd="3" destOrd="0" parTransId="{A683D253-9F3C-494C-BE34-56716A00E416}" sibTransId="{098D6039-7B86-4426-989F-35E4B270E3F2}"/>
    <dgm:cxn modelId="{9E88D062-53CF-4A4E-B52B-5ADE585FE024}" type="presOf" srcId="{CFE057DD-90A4-42E9-B437-102428E4B2AE}" destId="{C855740C-A736-4F8C-9CDD-38405CB92861}" srcOrd="0" destOrd="4" presId="urn:microsoft.com/office/officeart/2005/8/layout/vList5"/>
    <dgm:cxn modelId="{331C41A5-52B9-4B37-AB86-CAC38BA8077A}" srcId="{5F203E10-C86E-47EF-9763-84FC367C475F}" destId="{CFE057DD-90A4-42E9-B437-102428E4B2AE}" srcOrd="4" destOrd="0" parTransId="{1BC2F715-4F1F-4071-A394-DDE2609A6CB1}" sibTransId="{AD3FB6AF-D049-4C8D-84D1-8114DA46FC89}"/>
    <dgm:cxn modelId="{16929BBC-A421-4ABF-9D51-6AEEE6F4B73E}" srcId="{F59AA65F-E380-4261-91CB-493A7E023145}" destId="{5F203E10-C86E-47EF-9763-84FC367C475F}" srcOrd="0" destOrd="0" parTransId="{AE505472-5521-4420-BA16-2AF2F580C06C}" sibTransId="{8EB1BE96-2560-4DF8-88BB-14261D6773D4}"/>
    <dgm:cxn modelId="{D2585412-A822-4483-8A57-6CC3508D3208}" srcId="{5F203E10-C86E-47EF-9763-84FC367C475F}" destId="{50385FCC-3F1F-448A-BF5C-BD26E74C65CE}" srcOrd="0" destOrd="0" parTransId="{6F016DAE-20B5-4D02-BB21-344B0C48C8EF}" sibTransId="{FFE4E0C9-F65E-4801-910F-B48CB42FAF42}"/>
    <dgm:cxn modelId="{32E47387-159F-4795-960A-18AED2D405AD}" type="presOf" srcId="{F82388C9-A18A-42DE-A238-3FD661DF33DB}" destId="{C855740C-A736-4F8C-9CDD-38405CB92861}" srcOrd="0" destOrd="1" presId="urn:microsoft.com/office/officeart/2005/8/layout/vList5"/>
    <dgm:cxn modelId="{697F20F7-CB1A-4AA7-A504-FA5E649B07C7}" srcId="{5F203E10-C86E-47EF-9763-84FC367C475F}" destId="{BFAD919D-3F13-48A3-816A-EC846ECAF3B9}" srcOrd="5" destOrd="0" parTransId="{3617ED63-7648-4404-A763-A47D88A65914}" sibTransId="{41669C9C-45BC-4ACC-9056-83851EB20598}"/>
    <dgm:cxn modelId="{403C8D01-940E-4A98-8190-1B14898C50F7}" type="presParOf" srcId="{66F83710-DD39-457E-ADAC-543D7C8C2E17}" destId="{FFCF2E85-D7CA-406A-B798-CEF215BD55C0}" srcOrd="0" destOrd="0" presId="urn:microsoft.com/office/officeart/2005/8/layout/vList5"/>
    <dgm:cxn modelId="{9E27D5EB-D97D-42B2-8445-9F9D15233ABD}" type="presParOf" srcId="{FFCF2E85-D7CA-406A-B798-CEF215BD55C0}" destId="{91D61414-D226-45A2-A88D-DD3AC267B16E}" srcOrd="0" destOrd="0" presId="urn:microsoft.com/office/officeart/2005/8/layout/vList5"/>
    <dgm:cxn modelId="{20244205-7247-4EF8-BA12-1F3B184E979C}" type="presParOf" srcId="{FFCF2E85-D7CA-406A-B798-CEF215BD55C0}" destId="{C855740C-A736-4F8C-9CDD-38405CB9286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5740C-A736-4F8C-9CDD-38405CB92861}">
      <dsp:nvSpPr>
        <dsp:cNvPr id="0" name=""/>
        <dsp:cNvSpPr/>
      </dsp:nvSpPr>
      <dsp:spPr>
        <a:xfrm rot="5400000">
          <a:off x="4405455" y="-765152"/>
          <a:ext cx="3356384" cy="572578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Profundidad </a:t>
          </a:r>
          <a:endParaRPr lang="es-E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Dosis semilla</a:t>
          </a:r>
          <a:endParaRPr lang="es-E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Temperatura </a:t>
          </a:r>
          <a:endParaRPr lang="es-E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Humedad </a:t>
          </a:r>
          <a:endParaRPr lang="es-E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Dosis de siembra </a:t>
          </a:r>
          <a:endParaRPr lang="es-ES" sz="2600" kern="1200"/>
        </a:p>
        <a:p>
          <a:pPr marL="228600" lvl="1" indent="-228600" algn="l" defTabSz="11557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600" b="0" i="0" kern="1200" smtClean="0"/>
            <a:t>Control remoto mediante internet </a:t>
          </a:r>
          <a:endParaRPr lang="es-ES" sz="2600" kern="1200"/>
        </a:p>
      </dsp:txBody>
      <dsp:txXfrm rot="-5400000">
        <a:off x="3220755" y="583393"/>
        <a:ext cx="5561941" cy="3028694"/>
      </dsp:txXfrm>
    </dsp:sp>
    <dsp:sp modelId="{91D61414-D226-45A2-A88D-DD3AC267B16E}">
      <dsp:nvSpPr>
        <dsp:cNvPr id="0" name=""/>
        <dsp:cNvSpPr/>
      </dsp:nvSpPr>
      <dsp:spPr>
        <a:xfrm>
          <a:off x="0" y="0"/>
          <a:ext cx="3220754" cy="41954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900" b="0" i="0" kern="1200" smtClean="0"/>
            <a:t>Modernización de sembradora agrícola</a:t>
          </a:r>
          <a:endParaRPr lang="es-ES" sz="2900" kern="1200"/>
        </a:p>
      </dsp:txBody>
      <dsp:txXfrm>
        <a:off x="157224" y="157224"/>
        <a:ext cx="2906306" cy="38810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261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671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5198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5889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1461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4340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1133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5467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966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0094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549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3089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3906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06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879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958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1580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64438B3-FA1C-40A6-BD5F-273632071C1D}" type="datetimeFigureOut">
              <a:rPr lang="es-ES" smtClean="0"/>
              <a:t>17/06/2025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F0FF2-F6BA-4357-875C-D94C4FA248C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40976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602038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6700" b="1" dirty="0">
                <a:solidFill>
                  <a:schemeClr val="tx1"/>
                </a:solidFill>
              </a:rPr>
              <a:t>Monitorización </a:t>
            </a:r>
            <a:r>
              <a:rPr lang="es-ES" sz="6700" b="1" dirty="0" smtClean="0">
                <a:solidFill>
                  <a:schemeClr val="tx1"/>
                </a:solidFill>
              </a:rPr>
              <a:t>de sembradora </a:t>
            </a:r>
            <a:r>
              <a:rPr lang="es-ES" sz="6700" b="1" dirty="0">
                <a:solidFill>
                  <a:schemeClr val="tx1"/>
                </a:solidFill>
              </a:rPr>
              <a:t>agrícola de siembra directa</a:t>
            </a:r>
            <a:r>
              <a:rPr lang="es-ES" dirty="0">
                <a:solidFill>
                  <a:schemeClr val="bg1"/>
                </a:solidFill>
              </a:rPr>
              <a:t/>
            </a:r>
            <a:br>
              <a:rPr lang="es-ES" dirty="0">
                <a:solidFill>
                  <a:schemeClr val="bg1"/>
                </a:solidFill>
              </a:rPr>
            </a:b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5287963"/>
            <a:ext cx="9144000" cy="1655762"/>
          </a:xfrm>
        </p:spPr>
        <p:txBody>
          <a:bodyPr/>
          <a:lstStyle/>
          <a:p>
            <a:r>
              <a:rPr lang="es-ES" dirty="0" smtClean="0">
                <a:solidFill>
                  <a:srgbClr val="002060"/>
                </a:solidFill>
              </a:rPr>
              <a:t>Alberto Real Rodríguez </a:t>
            </a:r>
          </a:p>
          <a:p>
            <a:r>
              <a:rPr lang="es-ES" dirty="0" smtClean="0">
                <a:solidFill>
                  <a:srgbClr val="002060"/>
                </a:solidFill>
              </a:rPr>
              <a:t>Grado en Ingeniería Eléctrica </a:t>
            </a:r>
          </a:p>
        </p:txBody>
      </p:sp>
    </p:spTree>
    <p:extLst>
      <p:ext uri="{BB962C8B-B14F-4D97-AF65-F5344CB8AC3E}">
        <p14:creationId xmlns:p14="http://schemas.microsoft.com/office/powerpoint/2010/main" val="74943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Medición profundidad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Problema </a:t>
            </a:r>
            <a:r>
              <a:rPr lang="es-ES" dirty="0" err="1" smtClean="0"/>
              <a:t>raspberry</a:t>
            </a:r>
            <a:r>
              <a:rPr lang="es-ES" dirty="0" smtClean="0"/>
              <a:t> sin entrada analógica </a:t>
            </a:r>
          </a:p>
          <a:p>
            <a:r>
              <a:rPr lang="es-ES" dirty="0" smtClean="0"/>
              <a:t>Conectado a una barra leyendo terreno </a:t>
            </a:r>
          </a:p>
          <a:p>
            <a:r>
              <a:rPr lang="es-ES" dirty="0" smtClean="0"/>
              <a:t>Conversión codificador rotativo </a:t>
            </a:r>
          </a:p>
          <a:p>
            <a:r>
              <a:rPr lang="es-ES" dirty="0" smtClean="0"/>
              <a:t>Programación </a:t>
            </a:r>
          </a:p>
          <a:p>
            <a:endParaRPr lang="es-ES" dirty="0"/>
          </a:p>
          <a:p>
            <a:r>
              <a:rPr lang="es-ES" dirty="0" smtClean="0"/>
              <a:t>Aplicaciones </a:t>
            </a:r>
          </a:p>
          <a:p>
            <a:pPr lvl="1"/>
            <a:r>
              <a:rPr lang="es-ES" dirty="0" smtClean="0"/>
              <a:t>Buena </a:t>
            </a:r>
            <a:r>
              <a:rPr lang="es-ES" dirty="0" err="1" smtClean="0"/>
              <a:t>nasciencia</a:t>
            </a:r>
            <a:r>
              <a:rPr lang="es-ES" dirty="0" smtClean="0"/>
              <a:t> </a:t>
            </a:r>
          </a:p>
          <a:p>
            <a:pPr lvl="1"/>
            <a:r>
              <a:rPr lang="es-ES" dirty="0" smtClean="0"/>
              <a:t>Semilla a profundidad correcta </a:t>
            </a:r>
            <a:endParaRPr lang="es-ES" dirty="0"/>
          </a:p>
        </p:txBody>
      </p:sp>
      <p:pic>
        <p:nvPicPr>
          <p:cNvPr id="4" name="Imagen 3"/>
          <p:cNvPicPr/>
          <p:nvPr/>
        </p:nvPicPr>
        <p:blipFill rotWithShape="1">
          <a:blip r:embed="rId2"/>
          <a:srcRect l="3245" t="9030" r="2917" b="9197"/>
          <a:stretch/>
        </p:blipFill>
        <p:spPr bwMode="auto">
          <a:xfrm>
            <a:off x="6429375" y="3377565"/>
            <a:ext cx="5067300" cy="2484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863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65" y="723901"/>
            <a:ext cx="10430636" cy="557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39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Cantidad de semilla 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Parámetros</a:t>
            </a:r>
            <a:endParaRPr lang="es-ES" dirty="0" smtClean="0"/>
          </a:p>
          <a:p>
            <a:pPr lvl="1"/>
            <a:r>
              <a:rPr lang="es-ES" dirty="0" smtClean="0"/>
              <a:t>Velocidad distribuidor </a:t>
            </a:r>
          </a:p>
          <a:p>
            <a:pPr lvl="1"/>
            <a:r>
              <a:rPr lang="es-ES" dirty="0" smtClean="0"/>
              <a:t>Ancho trabajo sembradora </a:t>
            </a:r>
            <a:endParaRPr lang="es-ES" dirty="0"/>
          </a:p>
          <a:p>
            <a:pPr lvl="1"/>
            <a:r>
              <a:rPr lang="es-ES" dirty="0" smtClean="0"/>
              <a:t>Velocidad de trabajo</a:t>
            </a:r>
          </a:p>
          <a:p>
            <a:r>
              <a:rPr lang="es-ES" dirty="0" smtClean="0"/>
              <a:t>Cuenta </a:t>
            </a:r>
            <a:r>
              <a:rPr lang="es-ES" dirty="0" smtClean="0"/>
              <a:t>kilos </a:t>
            </a:r>
          </a:p>
          <a:p>
            <a:pPr lvl="1"/>
            <a:r>
              <a:rPr lang="es-ES" dirty="0" smtClean="0"/>
              <a:t>Densidad </a:t>
            </a:r>
          </a:p>
          <a:p>
            <a:pPr lvl="1"/>
            <a:r>
              <a:rPr lang="es-ES" dirty="0" smtClean="0"/>
              <a:t>Volumen </a:t>
            </a:r>
          </a:p>
          <a:p>
            <a:pPr lvl="1"/>
            <a:r>
              <a:rPr lang="es-ES" dirty="0" smtClean="0"/>
              <a:t>Kilos por revolución </a:t>
            </a:r>
          </a:p>
          <a:p>
            <a:pPr marL="457200" lvl="1" indent="0">
              <a:buNone/>
            </a:pPr>
            <a:endParaRPr lang="es-ES" dirty="0" smtClean="0"/>
          </a:p>
        </p:txBody>
      </p:sp>
      <p:pic>
        <p:nvPicPr>
          <p:cNvPr id="4" name="Imagen 3"/>
          <p:cNvPicPr/>
          <p:nvPr/>
        </p:nvPicPr>
        <p:blipFill rotWithShape="1">
          <a:blip r:embed="rId2"/>
          <a:srcRect l="17921" t="55184" r="49060" b="11204"/>
          <a:stretch/>
        </p:blipFill>
        <p:spPr bwMode="auto">
          <a:xfrm>
            <a:off x="6008370" y="1825625"/>
            <a:ext cx="5764530" cy="35455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78825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Programación Web </a:t>
            </a: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06575"/>
            <a:ext cx="10515600" cy="4351338"/>
          </a:xfrm>
        </p:spPr>
        <p:txBody>
          <a:bodyPr/>
          <a:lstStyle/>
          <a:p>
            <a:r>
              <a:rPr lang="es-ES" dirty="0" smtClean="0"/>
              <a:t>Web </a:t>
            </a:r>
            <a:r>
              <a:rPr lang="es-ES" dirty="0" err="1" smtClean="0"/>
              <a:t>service</a:t>
            </a:r>
            <a:endParaRPr lang="es-ES" dirty="0" smtClean="0"/>
          </a:p>
          <a:p>
            <a:pPr lvl="1"/>
            <a:r>
              <a:rPr lang="es-ES" dirty="0"/>
              <a:t>Programa G Web </a:t>
            </a:r>
            <a:r>
              <a:rPr lang="es-ES" dirty="0" err="1"/>
              <a:t>Development</a:t>
            </a:r>
            <a:r>
              <a:rPr lang="es-ES" dirty="0"/>
              <a:t> Software</a:t>
            </a:r>
          </a:p>
          <a:p>
            <a:r>
              <a:rPr lang="es-ES" dirty="0" smtClean="0"/>
              <a:t>Página </a:t>
            </a:r>
            <a:r>
              <a:rPr lang="es-ES" dirty="0" smtClean="0"/>
              <a:t>Web</a:t>
            </a:r>
          </a:p>
          <a:p>
            <a:pPr lvl="1"/>
            <a:r>
              <a:rPr lang="es-ES" dirty="0" smtClean="0"/>
              <a:t>Puesta en servidor </a:t>
            </a:r>
          </a:p>
          <a:p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6817" t="10623" r="21547" b="9705"/>
          <a:stretch/>
        </p:blipFill>
        <p:spPr>
          <a:xfrm>
            <a:off x="6483369" y="1384664"/>
            <a:ext cx="5569294" cy="404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Presupuesto</a:t>
            </a: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4318818"/>
              </p:ext>
            </p:extLst>
          </p:nvPr>
        </p:nvGraphicFramePr>
        <p:xfrm>
          <a:off x="2234996" y="1612311"/>
          <a:ext cx="7722008" cy="4379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0005">
                  <a:extLst>
                    <a:ext uri="{9D8B030D-6E8A-4147-A177-3AD203B41FA5}">
                      <a16:colId xmlns:a16="http://schemas.microsoft.com/office/drawing/2014/main" val="574860036"/>
                    </a:ext>
                  </a:extLst>
                </a:gridCol>
                <a:gridCol w="1930005">
                  <a:extLst>
                    <a:ext uri="{9D8B030D-6E8A-4147-A177-3AD203B41FA5}">
                      <a16:colId xmlns:a16="http://schemas.microsoft.com/office/drawing/2014/main" val="653503381"/>
                    </a:ext>
                  </a:extLst>
                </a:gridCol>
                <a:gridCol w="1930999">
                  <a:extLst>
                    <a:ext uri="{9D8B030D-6E8A-4147-A177-3AD203B41FA5}">
                      <a16:colId xmlns:a16="http://schemas.microsoft.com/office/drawing/2014/main" val="3802207923"/>
                    </a:ext>
                  </a:extLst>
                </a:gridCol>
                <a:gridCol w="1930999">
                  <a:extLst>
                    <a:ext uri="{9D8B030D-6E8A-4147-A177-3AD203B41FA5}">
                      <a16:colId xmlns:a16="http://schemas.microsoft.com/office/drawing/2014/main" val="1693260006"/>
                    </a:ext>
                  </a:extLst>
                </a:gridCol>
              </a:tblGrid>
              <a:tr h="336860">
                <a:tc>
                  <a:txBody>
                    <a:bodyPr/>
                    <a:lstStyle/>
                    <a:p>
                      <a:endParaRPr lang="es-E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Cantidad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Precio Unitario (€)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Precio Total (€)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9338458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Raspberry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50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50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6233735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Sensores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3,10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27,9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7351638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Cableado (m)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1,05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31,5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6799505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Codificador 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3,52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3,52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0718984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Cajas estancas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2,99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2,99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1881826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Ratón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7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7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2172427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Teclado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7529847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Mano obra (h)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7030769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Desarrollo (h) 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1500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3135817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Sensor DTH11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2,69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2,69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941131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Lector tarjeta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15</a:t>
                      </a:r>
                      <a:endParaRPr lang="es-E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5595783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endParaRPr lang="es-E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s-E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s-E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1951,6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3229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26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Prueba máquina y manual de usuario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Preparación </a:t>
            </a:r>
            <a:r>
              <a:rPr lang="es-ES" dirty="0" err="1" smtClean="0"/>
              <a:t>Raspberry</a:t>
            </a:r>
            <a:r>
              <a:rPr lang="es-ES" dirty="0" smtClean="0"/>
              <a:t> </a:t>
            </a:r>
          </a:p>
          <a:p>
            <a:r>
              <a:rPr lang="es-ES" dirty="0" smtClean="0"/>
              <a:t>Instalación programa </a:t>
            </a:r>
          </a:p>
          <a:p>
            <a:r>
              <a:rPr lang="es-ES" dirty="0" smtClean="0"/>
              <a:t>Colocación de los sensores </a:t>
            </a:r>
          </a:p>
          <a:p>
            <a:r>
              <a:rPr lang="es-ES" dirty="0" smtClean="0"/>
              <a:t>Calibración </a:t>
            </a:r>
          </a:p>
          <a:p>
            <a:r>
              <a:rPr lang="es-ES" dirty="0" smtClean="0"/>
              <a:t>Comprobación funcionamiento 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657" y="1480457"/>
            <a:ext cx="3664131" cy="366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541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Conclusiones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Parámetros </a:t>
            </a:r>
            <a:r>
              <a:rPr lang="es-ES" dirty="0" smtClean="0"/>
              <a:t>en tiempo real </a:t>
            </a:r>
          </a:p>
          <a:p>
            <a:r>
              <a:rPr lang="es-ES" dirty="0" smtClean="0"/>
              <a:t>Problemática siembra</a:t>
            </a:r>
          </a:p>
          <a:p>
            <a:r>
              <a:rPr lang="es-ES" dirty="0" smtClean="0"/>
              <a:t>Presupuesto reducido</a:t>
            </a:r>
          </a:p>
        </p:txBody>
      </p:sp>
    </p:spTree>
    <p:extLst>
      <p:ext uri="{BB962C8B-B14F-4D97-AF65-F5344CB8AC3E}">
        <p14:creationId xmlns:p14="http://schemas.microsoft.com/office/powerpoint/2010/main" val="308704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886075" y="3086100"/>
            <a:ext cx="7372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i="1" dirty="0" smtClean="0">
                <a:latin typeface="+mj-lt"/>
              </a:rPr>
              <a:t>GRACIAS POR SU ATENCIÓN </a:t>
            </a:r>
            <a:endParaRPr lang="es-ES" sz="36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7592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Justificación y objetivos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Herramienta de medida de parámetros en tiempo real </a:t>
            </a:r>
          </a:p>
          <a:p>
            <a:endParaRPr lang="es-ES" dirty="0"/>
          </a:p>
          <a:p>
            <a:r>
              <a:rPr lang="es-ES" dirty="0" smtClean="0"/>
              <a:t>Solución del problema de la siembra </a:t>
            </a:r>
          </a:p>
          <a:p>
            <a:endParaRPr lang="es-ES" dirty="0"/>
          </a:p>
          <a:p>
            <a:r>
              <a:rPr lang="es-ES" dirty="0" smtClean="0"/>
              <a:t>Sistemas de bajo coste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1117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Resumen </a:t>
            </a:r>
            <a:endParaRPr lang="es-ES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461698"/>
              </p:ext>
            </p:extLst>
          </p:nvPr>
        </p:nvGraphicFramePr>
        <p:xfrm>
          <a:off x="1103312" y="2052918"/>
          <a:ext cx="8946541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3374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tx1"/>
                </a:solidFill>
              </a:rPr>
              <a:t>Partes sembradora 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Tolva almacenamiento </a:t>
            </a:r>
          </a:p>
          <a:p>
            <a:r>
              <a:rPr lang="es-ES" dirty="0" smtClean="0"/>
              <a:t>Turbina </a:t>
            </a:r>
          </a:p>
          <a:p>
            <a:r>
              <a:rPr lang="es-ES" dirty="0" smtClean="0"/>
              <a:t>Transporte semillas </a:t>
            </a:r>
          </a:p>
          <a:p>
            <a:r>
              <a:rPr lang="es-ES" dirty="0" smtClean="0"/>
              <a:t>Distribución uniforme </a:t>
            </a:r>
          </a:p>
          <a:p>
            <a:r>
              <a:rPr lang="es-ES" dirty="0" smtClean="0"/>
              <a:t>Siembra en el suelo </a:t>
            </a:r>
          </a:p>
          <a:p>
            <a:r>
              <a:rPr lang="es-ES" dirty="0" smtClean="0"/>
              <a:t>Control profundidad y presión </a:t>
            </a:r>
          </a:p>
          <a:p>
            <a:r>
              <a:rPr lang="es-ES" dirty="0" smtClean="0"/>
              <a:t>Monitoreo y ajustes 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7550" y="1392736"/>
            <a:ext cx="6704450" cy="403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3552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Raspberry</a:t>
            </a:r>
            <a:r>
              <a:rPr lang="es-ES" dirty="0" smtClean="0"/>
              <a:t> Pi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Computadora bajo costo </a:t>
            </a:r>
          </a:p>
          <a:p>
            <a:r>
              <a:rPr lang="es-ES" dirty="0" smtClean="0"/>
              <a:t>Tamaño compacto </a:t>
            </a:r>
          </a:p>
          <a:p>
            <a:r>
              <a:rPr lang="es-ES" dirty="0" smtClean="0"/>
              <a:t>Conexión internet </a:t>
            </a:r>
          </a:p>
          <a:p>
            <a:r>
              <a:rPr lang="es-ES" dirty="0" smtClean="0"/>
              <a:t>Entradas y salidas </a:t>
            </a:r>
          </a:p>
          <a:p>
            <a:r>
              <a:rPr lang="es-ES" dirty="0" smtClean="0"/>
              <a:t>Sistema operativo Linux </a:t>
            </a:r>
          </a:p>
          <a:p>
            <a:r>
              <a:rPr lang="es-ES" dirty="0" smtClean="0"/>
              <a:t>Fácil programación </a:t>
            </a:r>
            <a:endParaRPr lang="es-ES" dirty="0"/>
          </a:p>
        </p:txBody>
      </p:sp>
      <p:pic>
        <p:nvPicPr>
          <p:cNvPr id="1026" name="Picture 2" descr="Raspberry Pi 4 - Modelo B - 4GB BricoGeek 765756931182 | BricoGeek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5" y="682625"/>
            <a:ext cx="6598671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05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LabVIEW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71275"/>
            <a:ext cx="10515600" cy="4351338"/>
          </a:xfrm>
        </p:spPr>
        <p:txBody>
          <a:bodyPr>
            <a:normAutofit/>
          </a:bodyPr>
          <a:lstStyle/>
          <a:p>
            <a:r>
              <a:rPr lang="es-ES" dirty="0" smtClean="0"/>
              <a:t>Programación </a:t>
            </a:r>
            <a:r>
              <a:rPr lang="es-ES" dirty="0" smtClean="0"/>
              <a:t>gráfica </a:t>
            </a:r>
          </a:p>
          <a:p>
            <a:pPr lvl="1"/>
            <a:r>
              <a:rPr lang="es-ES" dirty="0" smtClean="0"/>
              <a:t>Diagrama de bloques </a:t>
            </a:r>
          </a:p>
          <a:p>
            <a:pPr lvl="1"/>
            <a:r>
              <a:rPr lang="es-ES" dirty="0" smtClean="0"/>
              <a:t>Panel frontal </a:t>
            </a:r>
            <a:endParaRPr lang="es-ES" dirty="0"/>
          </a:p>
          <a:p>
            <a:pPr lvl="1"/>
            <a:endParaRPr lang="es-ES" dirty="0" smtClean="0"/>
          </a:p>
          <a:p>
            <a:pPr lvl="1"/>
            <a:r>
              <a:rPr lang="es-ES" dirty="0" smtClean="0"/>
              <a:t>Ventajas </a:t>
            </a:r>
          </a:p>
          <a:p>
            <a:pPr lvl="2"/>
            <a:r>
              <a:rPr lang="es-ES" dirty="0" smtClean="0"/>
              <a:t>Facilidad de uso </a:t>
            </a:r>
          </a:p>
          <a:p>
            <a:pPr lvl="1"/>
            <a:r>
              <a:rPr lang="es-ES" dirty="0" smtClean="0"/>
              <a:t>Desventajas </a:t>
            </a:r>
            <a:endParaRPr lang="es-ES" dirty="0" smtClean="0"/>
          </a:p>
          <a:p>
            <a:pPr lvl="2"/>
            <a:r>
              <a:rPr lang="es-ES" dirty="0" smtClean="0"/>
              <a:t>Curva de </a:t>
            </a:r>
            <a:r>
              <a:rPr lang="es-ES" dirty="0" smtClean="0"/>
              <a:t>aprendizaje</a:t>
            </a:r>
            <a:endParaRPr lang="es-ES" dirty="0" smtClean="0"/>
          </a:p>
        </p:txBody>
      </p:sp>
      <p:pic>
        <p:nvPicPr>
          <p:cNvPr id="4" name="Imagen 3"/>
          <p:cNvPicPr/>
          <p:nvPr/>
        </p:nvPicPr>
        <p:blipFill rotWithShape="1">
          <a:blip r:embed="rId2"/>
          <a:srcRect t="4264" r="941" b="6438"/>
          <a:stretch/>
        </p:blipFill>
        <p:spPr bwMode="auto">
          <a:xfrm>
            <a:off x="6096000" y="3599180"/>
            <a:ext cx="5349240" cy="2712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Choosing the Best Licensing Method for your LabVIEW Tools - SoftwareKey.c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70" y="320675"/>
            <a:ext cx="3721100" cy="247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115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Desarrollo del trabajo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Elección sensores </a:t>
            </a:r>
          </a:p>
          <a:p>
            <a:r>
              <a:rPr lang="es-ES" dirty="0" smtClean="0"/>
              <a:t>Programación de la </a:t>
            </a:r>
            <a:r>
              <a:rPr lang="es-ES" dirty="0" err="1" smtClean="0"/>
              <a:t>raspberry</a:t>
            </a:r>
            <a:r>
              <a:rPr lang="es-ES" dirty="0" smtClean="0"/>
              <a:t> </a:t>
            </a:r>
          </a:p>
          <a:p>
            <a:r>
              <a:rPr lang="es-ES" dirty="0" smtClean="0"/>
              <a:t>Programación Web </a:t>
            </a:r>
          </a:p>
          <a:p>
            <a:r>
              <a:rPr lang="es-ES" dirty="0" smtClean="0"/>
              <a:t>Presupuesto </a:t>
            </a:r>
          </a:p>
          <a:p>
            <a:r>
              <a:rPr lang="es-ES" dirty="0" smtClean="0"/>
              <a:t>Manual de usuario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36501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Elección sensores </a:t>
            </a:r>
            <a:br>
              <a:rPr lang="es-ES" dirty="0"/>
            </a:b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s-ES" dirty="0" smtClean="0"/>
              <a:t>Tipo sensor</a:t>
            </a:r>
          </a:p>
          <a:p>
            <a:pPr lvl="2"/>
            <a:r>
              <a:rPr lang="es-ES" sz="1800" dirty="0" smtClean="0"/>
              <a:t>Flujo </a:t>
            </a:r>
          </a:p>
          <a:p>
            <a:pPr lvl="2"/>
            <a:r>
              <a:rPr lang="es-ES" sz="1800" dirty="0" smtClean="0"/>
              <a:t>Proximidad </a:t>
            </a:r>
          </a:p>
          <a:p>
            <a:pPr lvl="2"/>
            <a:r>
              <a:rPr lang="es-ES" sz="1800" dirty="0" smtClean="0"/>
              <a:t>Infrarrojos </a:t>
            </a:r>
          </a:p>
          <a:p>
            <a:pPr lvl="1"/>
            <a:r>
              <a:rPr lang="es-ES" dirty="0"/>
              <a:t>A</a:t>
            </a:r>
            <a:r>
              <a:rPr lang="es-ES" dirty="0" smtClean="0"/>
              <a:t>daptación sensores</a:t>
            </a:r>
          </a:p>
          <a:p>
            <a:pPr lvl="1"/>
            <a:r>
              <a:rPr lang="es-ES" dirty="0" smtClean="0"/>
              <a:t>Dividir en tramos  </a:t>
            </a:r>
          </a:p>
          <a:p>
            <a:pPr lvl="1"/>
            <a:r>
              <a:rPr lang="es-ES" dirty="0" smtClean="0"/>
              <a:t>Cableado sensores puertos </a:t>
            </a:r>
            <a:r>
              <a:rPr lang="es-ES" dirty="0" err="1" smtClean="0"/>
              <a:t>raspberry</a:t>
            </a: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475" y="408941"/>
            <a:ext cx="2271712" cy="227171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t="8477" r="1393" b="7905"/>
          <a:stretch/>
        </p:blipFill>
        <p:spPr>
          <a:xfrm rot="5400000">
            <a:off x="8766622" y="629291"/>
            <a:ext cx="3257006" cy="27286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40225" t="33754" r="21059" b="26876"/>
          <a:stretch/>
        </p:blipFill>
        <p:spPr>
          <a:xfrm>
            <a:off x="6818811" y="3884023"/>
            <a:ext cx="4826187" cy="276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4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1446" y="128079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Mediante </a:t>
            </a:r>
            <a:r>
              <a:rPr lang="es-ES" dirty="0" err="1" smtClean="0"/>
              <a:t>LabVIEW</a:t>
            </a:r>
            <a:r>
              <a:rPr lang="es-ES" dirty="0" smtClean="0"/>
              <a:t> con </a:t>
            </a:r>
            <a:r>
              <a:rPr lang="es-ES" dirty="0" err="1" smtClean="0"/>
              <a:t>Raspberry</a:t>
            </a:r>
            <a:r>
              <a:rPr lang="es-ES" dirty="0" smtClean="0"/>
              <a:t> Pi</a:t>
            </a:r>
          </a:p>
          <a:p>
            <a:r>
              <a:rPr lang="es-ES" dirty="0" smtClean="0"/>
              <a:t>Conexión </a:t>
            </a:r>
            <a:r>
              <a:rPr lang="es-ES" dirty="0" err="1" smtClean="0"/>
              <a:t>raspberry</a:t>
            </a:r>
            <a:r>
              <a:rPr lang="es-ES" dirty="0" smtClean="0"/>
              <a:t> </a:t>
            </a:r>
          </a:p>
          <a:p>
            <a:pPr lvl="1"/>
            <a:r>
              <a:rPr lang="es-ES" dirty="0" err="1" smtClean="0"/>
              <a:t>Raspberry</a:t>
            </a:r>
            <a:r>
              <a:rPr lang="es-ES" dirty="0" smtClean="0"/>
              <a:t> Pi modelo 4B</a:t>
            </a:r>
          </a:p>
          <a:p>
            <a:pPr lvl="1"/>
            <a:r>
              <a:rPr lang="es-ES" dirty="0" smtClean="0"/>
              <a:t>Instalar sistema operativo</a:t>
            </a:r>
          </a:p>
          <a:p>
            <a:pPr lvl="1"/>
            <a:r>
              <a:rPr lang="es-ES" dirty="0" smtClean="0"/>
              <a:t>Conexión internet IP y protocolo SSH </a:t>
            </a:r>
          </a:p>
          <a:p>
            <a:pPr lvl="1"/>
            <a:r>
              <a:rPr lang="es-ES" dirty="0" smtClean="0"/>
              <a:t>Instalación  </a:t>
            </a:r>
            <a:r>
              <a:rPr lang="es-ES" dirty="0" err="1"/>
              <a:t>Labview</a:t>
            </a:r>
            <a:r>
              <a:rPr lang="es-ES" dirty="0"/>
              <a:t> </a:t>
            </a:r>
            <a:r>
              <a:rPr lang="es-ES" dirty="0" err="1"/>
              <a:t>Comunity</a:t>
            </a:r>
            <a:r>
              <a:rPr lang="es-ES" dirty="0"/>
              <a:t> </a:t>
            </a:r>
            <a:r>
              <a:rPr lang="es-ES" dirty="0" err="1"/>
              <a:t>Edicion</a:t>
            </a:r>
            <a:r>
              <a:rPr lang="es-ES" dirty="0"/>
              <a:t> </a:t>
            </a:r>
            <a:r>
              <a:rPr lang="es-ES" dirty="0" smtClean="0"/>
              <a:t>2020</a:t>
            </a:r>
          </a:p>
          <a:p>
            <a:pPr lvl="1"/>
            <a:r>
              <a:rPr lang="es-ES" dirty="0" smtClean="0"/>
              <a:t>IP </a:t>
            </a:r>
            <a:r>
              <a:rPr lang="es-ES" dirty="0" err="1" smtClean="0"/>
              <a:t>Raspberry</a:t>
            </a:r>
            <a:r>
              <a:rPr lang="es-ES" dirty="0" smtClean="0"/>
              <a:t> usuario y contraseña </a:t>
            </a:r>
          </a:p>
          <a:p>
            <a:r>
              <a:rPr lang="es-ES" dirty="0" smtClean="0"/>
              <a:t>Programación</a:t>
            </a:r>
          </a:p>
          <a:p>
            <a:pPr lvl="1"/>
            <a:r>
              <a:rPr lang="es-ES" dirty="0" smtClean="0"/>
              <a:t>Front Panel </a:t>
            </a:r>
          </a:p>
          <a:p>
            <a:pPr lvl="1"/>
            <a:r>
              <a:rPr lang="es-ES" dirty="0" smtClean="0"/>
              <a:t>Block </a:t>
            </a:r>
            <a:r>
              <a:rPr lang="es-ES" dirty="0" err="1" smtClean="0"/>
              <a:t>Diagram</a:t>
            </a:r>
            <a:r>
              <a:rPr lang="es-ES" dirty="0" smtClean="0"/>
              <a:t> </a:t>
            </a:r>
          </a:p>
          <a:p>
            <a:pPr lvl="1"/>
            <a:r>
              <a:rPr lang="es-ES" dirty="0" smtClean="0"/>
              <a:t>Entradas y salidas pin para cada una </a:t>
            </a:r>
          </a:p>
          <a:p>
            <a:r>
              <a:rPr lang="es-ES" dirty="0" smtClean="0"/>
              <a:t>Aplicación </a:t>
            </a:r>
            <a:r>
              <a:rPr lang="es-ES" dirty="0"/>
              <a:t>tiempo real </a:t>
            </a:r>
          </a:p>
          <a:p>
            <a:pPr lvl="1"/>
            <a:endParaRPr lang="es-ES" dirty="0" smtClean="0"/>
          </a:p>
        </p:txBody>
      </p:sp>
      <p:pic>
        <p:nvPicPr>
          <p:cNvPr id="4" name="Imagen 3"/>
          <p:cNvPicPr/>
          <p:nvPr/>
        </p:nvPicPr>
        <p:blipFill rotWithShape="1">
          <a:blip r:embed="rId2"/>
          <a:srcRect t="3343" r="-470" b="6943"/>
          <a:stretch/>
        </p:blipFill>
        <p:spPr bwMode="auto">
          <a:xfrm>
            <a:off x="7746006" y="54928"/>
            <a:ext cx="4445994" cy="23673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n 4"/>
          <p:cNvPicPr/>
          <p:nvPr/>
        </p:nvPicPr>
        <p:blipFill rotWithShape="1">
          <a:blip r:embed="rId3"/>
          <a:srcRect t="3211" r="-4" b="5716"/>
          <a:stretch/>
        </p:blipFill>
        <p:spPr bwMode="auto">
          <a:xfrm>
            <a:off x="7746006" y="2422321"/>
            <a:ext cx="4445994" cy="23758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3732" y="368244"/>
            <a:ext cx="9404723" cy="1400530"/>
          </a:xfrm>
        </p:spPr>
        <p:txBody>
          <a:bodyPr>
            <a:normAutofit fontScale="90000"/>
          </a:bodyPr>
          <a:lstStyle/>
          <a:p>
            <a:r>
              <a:rPr lang="es-ES" dirty="0"/>
              <a:t>Programación de la </a:t>
            </a:r>
            <a:r>
              <a:rPr lang="es-ES" dirty="0" err="1"/>
              <a:t>raspberry</a:t>
            </a:r>
            <a:r>
              <a:rPr lang="es-ES" dirty="0"/>
              <a:t> 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22226" t="13429" r="22400" b="19045"/>
          <a:stretch/>
        </p:blipFill>
        <p:spPr>
          <a:xfrm>
            <a:off x="7746006" y="4798200"/>
            <a:ext cx="3017788" cy="206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30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20547</TotalTime>
  <Words>342</Words>
  <Application>Microsoft Office PowerPoint</Application>
  <PresentationFormat>Panorámica</PresentationFormat>
  <Paragraphs>151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 3</vt:lpstr>
      <vt:lpstr>Ion</vt:lpstr>
      <vt:lpstr>Monitorización de sembradora agrícola de siembra directa </vt:lpstr>
      <vt:lpstr>Justificación y objetivos </vt:lpstr>
      <vt:lpstr>Resumen </vt:lpstr>
      <vt:lpstr>Partes sembradora </vt:lpstr>
      <vt:lpstr>Raspberry Pi</vt:lpstr>
      <vt:lpstr>LabVIEW </vt:lpstr>
      <vt:lpstr>Desarrollo del trabajo </vt:lpstr>
      <vt:lpstr>Elección sensores  </vt:lpstr>
      <vt:lpstr>Programación de la raspberry   </vt:lpstr>
      <vt:lpstr>Medición profundidad </vt:lpstr>
      <vt:lpstr>Presentación de PowerPoint</vt:lpstr>
      <vt:lpstr>Cantidad de semilla  </vt:lpstr>
      <vt:lpstr>Programación Web  </vt:lpstr>
      <vt:lpstr>Presupuesto</vt:lpstr>
      <vt:lpstr>Prueba máquina y manual de usuario</vt:lpstr>
      <vt:lpstr>Conclusiones </vt:lpstr>
      <vt:lpstr>Presentación de PowerPoint</vt:lpstr>
    </vt:vector>
  </TitlesOfParts>
  <Company>InKulpado666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Alberto</dc:creator>
  <cp:lastModifiedBy>Alberto</cp:lastModifiedBy>
  <cp:revision>33</cp:revision>
  <dcterms:created xsi:type="dcterms:W3CDTF">2025-03-14T17:43:17Z</dcterms:created>
  <dcterms:modified xsi:type="dcterms:W3CDTF">2025-06-17T15:21:33Z</dcterms:modified>
</cp:coreProperties>
</file>