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520" r:id="rId4"/>
    <p:sldId id="442" r:id="rId5"/>
    <p:sldId id="543" r:id="rId6"/>
    <p:sldId id="459" r:id="rId7"/>
    <p:sldId id="504" r:id="rId8"/>
    <p:sldId id="460" r:id="rId9"/>
    <p:sldId id="513" r:id="rId10"/>
    <p:sldId id="537" r:id="rId11"/>
    <p:sldId id="542" r:id="rId12"/>
    <p:sldId id="461" r:id="rId13"/>
    <p:sldId id="508" r:id="rId14"/>
    <p:sldId id="509" r:id="rId15"/>
    <p:sldId id="463" r:id="rId16"/>
    <p:sldId id="464" r:id="rId17"/>
    <p:sldId id="462" r:id="rId18"/>
    <p:sldId id="450" r:id="rId19"/>
    <p:sldId id="458" r:id="rId20"/>
    <p:sldId id="466" r:id="rId21"/>
    <p:sldId id="505" r:id="rId22"/>
    <p:sldId id="506" r:id="rId23"/>
    <p:sldId id="538" r:id="rId24"/>
    <p:sldId id="503" r:id="rId25"/>
    <p:sldId id="502" r:id="rId26"/>
    <p:sldId id="468" r:id="rId27"/>
    <p:sldId id="449" r:id="rId28"/>
    <p:sldId id="432" r:id="rId29"/>
    <p:sldId id="470" r:id="rId30"/>
    <p:sldId id="533" r:id="rId31"/>
    <p:sldId id="469" r:id="rId32"/>
    <p:sldId id="439" r:id="rId33"/>
    <p:sldId id="467" r:id="rId34"/>
    <p:sldId id="511" r:id="rId35"/>
    <p:sldId id="534" r:id="rId36"/>
    <p:sldId id="514" r:id="rId37"/>
    <p:sldId id="515" r:id="rId38"/>
    <p:sldId id="516" r:id="rId39"/>
    <p:sldId id="521" r:id="rId40"/>
    <p:sldId id="522" r:id="rId41"/>
    <p:sldId id="523" r:id="rId42"/>
    <p:sldId id="471" r:id="rId43"/>
    <p:sldId id="427" r:id="rId44"/>
    <p:sldId id="473" r:id="rId45"/>
    <p:sldId id="476" r:id="rId46"/>
    <p:sldId id="474" r:id="rId47"/>
    <p:sldId id="475" r:id="rId48"/>
    <p:sldId id="539" r:id="rId49"/>
    <p:sldId id="480" r:id="rId50"/>
    <p:sldId id="484" r:id="rId51"/>
    <p:sldId id="483" r:id="rId52"/>
    <p:sldId id="518" r:id="rId53"/>
    <p:sldId id="479" r:id="rId54"/>
    <p:sldId id="531" r:id="rId55"/>
    <p:sldId id="448" r:id="rId56"/>
    <p:sldId id="485" r:id="rId57"/>
    <p:sldId id="487" r:id="rId58"/>
    <p:sldId id="488" r:id="rId59"/>
    <p:sldId id="541" r:id="rId60"/>
    <p:sldId id="491" r:id="rId61"/>
    <p:sldId id="507" r:id="rId62"/>
    <p:sldId id="519" r:id="rId63"/>
    <p:sldId id="540" r:id="rId64"/>
    <p:sldId id="396" r:id="rId65"/>
    <p:sldId id="453" r:id="rId66"/>
    <p:sldId id="490" r:id="rId67"/>
    <p:sldId id="512" r:id="rId68"/>
    <p:sldId id="493" r:id="rId69"/>
    <p:sldId id="526" r:id="rId70"/>
    <p:sldId id="500" r:id="rId71"/>
    <p:sldId id="536" r:id="rId72"/>
    <p:sldId id="330" r:id="rId7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62D2A-0C4E-6E40-9CE3-529D637F8557}" type="datetimeFigureOut">
              <a:rPr lang="es-ES" smtClean="0"/>
              <a:t>7/4/26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E4F18-536A-1044-AA01-B03287E477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5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347240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148800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414147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276087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95184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4177125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280396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1431296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335868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55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3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E5A05-8154-88A0-4A9A-D2646251E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17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75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43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CE196-B1B8-852E-1040-4ABECCCC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219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83F5A1CE-55F8-2941-B4A3-2C5E73AF1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24547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3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7">
            <a:extLst>
              <a:ext uri="{FF2B5EF4-FFF2-40B4-BE49-F238E27FC236}">
                <a16:creationId xmlns:a16="http://schemas.microsoft.com/office/drawing/2014/main" id="{AE9EFC17-C734-48FD-8EB1-C4CAF4B58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7F36A1-54A9-4AE0-9D45-7BB014F8FA5B}" type="slidenum">
              <a:rPr lang="es-ES" altLang="es-ES"/>
              <a:pPr eaLnBrk="1" hangingPunct="1">
                <a:spcBef>
                  <a:spcPct val="0"/>
                </a:spcBef>
              </a:pPr>
              <a:t>30</a:t>
            </a:fld>
            <a:endParaRPr lang="es-ES" altLang="es-E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0013AEE-AE49-4909-BDCE-89F27F4EC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0563"/>
            <a:ext cx="6072188" cy="3416300"/>
          </a:xfrm>
          <a:ln cap="flat"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9CBD0B0-7524-4707-93D0-30D9FE7E3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73512"/>
          </a:xfrm>
          <a:noFill/>
        </p:spPr>
        <p:txBody>
          <a:bodyPr lIns="87625" tIns="43043" rIns="87625" bIns="43043"/>
          <a:lstStyle/>
          <a:p>
            <a:pPr defTabSz="730250"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195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7">
            <a:extLst>
              <a:ext uri="{FF2B5EF4-FFF2-40B4-BE49-F238E27FC236}">
                <a16:creationId xmlns:a16="http://schemas.microsoft.com/office/drawing/2014/main" id="{AE9EFC17-C734-48FD-8EB1-C4CAF4B58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7F36A1-54A9-4AE0-9D45-7BB014F8FA5B}" type="slidenum">
              <a:rPr lang="es-ES" altLang="es-ES"/>
              <a:pPr eaLnBrk="1" hangingPunct="1">
                <a:spcBef>
                  <a:spcPct val="0"/>
                </a:spcBef>
              </a:pPr>
              <a:t>31</a:t>
            </a:fld>
            <a:endParaRPr lang="es-ES" altLang="es-E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0013AEE-AE49-4909-BDCE-89F27F4EC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0563"/>
            <a:ext cx="6072188" cy="3416300"/>
          </a:xfrm>
          <a:ln cap="flat"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9CBD0B0-7524-4707-93D0-30D9FE7E3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73512"/>
          </a:xfrm>
          <a:noFill/>
        </p:spPr>
        <p:txBody>
          <a:bodyPr lIns="87625" tIns="43043" rIns="87625" bIns="43043"/>
          <a:lstStyle/>
          <a:p>
            <a:pPr defTabSz="730250"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689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95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2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37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A67168C-DAEF-F040-939F-6F796A49E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CB759E8-395F-4F4E-8380-60682A000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s-ES"/>
              <a:t>Présenter les différentes composantes du processus à définir et à maîtriser.</a:t>
            </a:r>
          </a:p>
          <a:p>
            <a:endParaRPr lang="fr-FR" altLang="es-ES"/>
          </a:p>
          <a:p>
            <a:r>
              <a:rPr lang="fr-FR" altLang="es-ES"/>
              <a:t>En finalité, présenter plusieurs alternatives pour formaliser le processus :</a:t>
            </a:r>
          </a:p>
          <a:p>
            <a:r>
              <a:rPr lang="fr-FR" altLang="es-ES"/>
              <a:t>. Tortue de Crosby</a:t>
            </a:r>
          </a:p>
          <a:p>
            <a:r>
              <a:rPr lang="fr-FR" altLang="es-ES"/>
              <a:t>. Fiche descriptive de processus</a:t>
            </a:r>
          </a:p>
        </p:txBody>
      </p:sp>
    </p:spTree>
    <p:extLst>
      <p:ext uri="{BB962C8B-B14F-4D97-AF65-F5344CB8AC3E}">
        <p14:creationId xmlns:p14="http://schemas.microsoft.com/office/powerpoint/2010/main" val="248377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B9E89C6-6BF4-41AA-948C-8BC3CC7E6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1A1569-29CD-4395-BD61-8CFF200B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160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R: Clavero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0E0275-0488-417A-996E-8A8844DA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1602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SEGURIDAD EN EL TRABAJO: PRODUCTOS QUÍMICOS Y SUS RESIDUOS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383A9-3DBA-41C4-8481-910F5AE7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1602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MASTER CALIDAD MS Y PREVENCION</a:t>
            </a:r>
            <a:fld id="{2FBB2CDA-2C63-49AD-8BC4-CC3E387AE2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88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7CD93-5593-4338-A45E-4CB6B2C8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B31598-7D2B-4DF1-A9F4-404776D53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2BFD4B-946E-41C0-A10B-12539952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2D7B2-1BF2-455F-8D8D-AC995688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84BAA-6E40-4632-9969-D9740DC9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26B5EC-7F26-48C1-851D-F02D9675F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D442E2-CDBB-4CC5-93B4-DBF105CB8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6A7C6-7154-4757-81C6-65B52398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E47C1-54F8-4BAD-82C0-927A22C3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FC335-1518-44C7-BB32-188F0A3E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16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B37C5-C7B0-4972-BD93-7ED094C1F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2CEC7-58D6-4779-B2E6-0E311925A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CDCB53-633C-48BD-87D1-0AE8337A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C3360-A927-4556-A5A5-E2AA0C36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C784E1-4F8C-4775-B06D-FA9EDD0D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20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4038-11BE-4D60-86DC-EE2D3F00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5600E-81B0-48FA-AEB8-B479861C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C1592-0960-493E-AEC6-6C501D01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B8028-1797-4CB3-91B3-5A9FD36C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E09BB-13E8-401F-BA4E-A3AF1C76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61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2D3D0-E9BF-4C9A-BF53-D83A9D75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B1A10E-8F0E-4AB2-8CC3-278EF174A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10C95-D0A1-4CB2-89BA-21A658A7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96A812-FDA2-4AF6-A9B0-7F3A7BC7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F17A3-5C05-42C1-BE0B-2926BFBF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19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BAB23-9E25-4DF3-9F15-B8ADD25E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B4647-F291-4465-83B7-A77D1BD5C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0C05CB-D672-4503-8D56-57FCA2F85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180C8-659A-4A5A-BAEE-0942B85D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E013E-644E-4E71-BEC7-DA8625C0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70B370-5E96-4BF3-9321-92AE31EF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9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58F42-FFF6-4D15-B875-B70BBCE4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CD4055-8E7E-47F0-900D-75D52F830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E22AC5-D863-495F-8437-84990907D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034A4-F9CE-48A0-B164-2F689859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A34AED-377D-48BC-91EE-C9416B164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76137F-BDBA-4BAC-817B-96627AA0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FCF2BF-29AA-492F-8F3D-500DED7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9BDDC6-6761-487C-9C2A-DFB15C63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67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DB101-32EE-4C92-9BB8-C20B82FA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BCBC00-9A0F-45BE-98C3-833E2585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A8B4EA-C538-4C38-8741-38A03FCE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EE4A99-AD6E-4540-B0ED-41434150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43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D4A8AE-61F0-4CC4-BBF7-EE4CB972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C26C5E-498C-47DB-BD87-EB1D3B3E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8B1C81-2181-4075-96ED-41674C24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215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EA6E5-3D61-4F05-BD16-EB35FD3A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8FA8E-1E39-461A-BA92-F09DDC68D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640DBC-8A66-4B2B-965B-8F305D9F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D157DF-3C36-495E-B3EC-DEB74B3C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899E9-95F4-4F7F-B84A-AF66DC54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B3BFA5-E1C3-4010-A381-20716698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3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69D7A-CBBC-4B5E-A190-4CFE277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F0202B-1FE6-4A68-91FD-BD8A8FDEE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E3FC98-011A-4227-A1A6-755D8881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R.CLAVERO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BFC4B-504F-48D3-ADED-52F4F4FF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SEGURIDAD EN EL TRABAJO: PRODUCTOS QUÍMICOS Y SUS RESIDUOS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CEF2D-F3F3-4FF1-983B-F9DCDD0E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MASTER CALIDAD M.A. PREVENCIÓN</a:t>
            </a:r>
            <a:fld id="{2FBB2CDA-2C63-49AD-8BC4-CC3E387AE2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36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77118-1B86-4A1F-B27B-063FBE79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45AB3D-10A4-4F94-A57E-51DA7F208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B69742-2562-47F7-8CD8-8C0AEB594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D90913-43D4-47AA-8E00-B15BAA3A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F0A63-7DF6-4C77-AB31-98551569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8F0D43-FA5F-4002-8E3E-BD7BFFBF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64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8B2F3-C688-442D-AE14-CB9521C0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ED45B-FF15-462D-ABB8-864674F97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2D706C-71DA-4A0D-8789-63E3D3F1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8A610A-B196-4C80-9876-EC3A250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10A092-7069-4D90-BE57-BF97AE3E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74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C76E45-8B78-431A-B3F1-66626406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176ADA-5131-4ABE-B2C7-689E499C9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96E8F-8566-4F4E-9EDA-5AC2544D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E850C-CBCC-41CB-8A52-28A28535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BE928-BC95-43BA-90A3-435D6A98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94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3190-937B-422E-A2AA-E0C35DC9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8F3F7-1BE2-42CD-8597-5B21BF47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39CDEE-CFC2-49D1-803F-F06788C2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F97C61-0EF0-44E9-AFF8-EFD3244B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7B649A-8012-4CDE-8E23-2B126802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6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C1CC6-205A-4A60-B7F0-38060151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BD1EE6-A767-41D5-81C9-E109D05D7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42B841-C84A-40B9-A577-3B3D5B64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546753-4242-488C-8B87-33A263B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EC7ABA-8B15-454E-BBE6-1DA797FE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1C7123-1687-4537-9377-BCFE278A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47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A4CF4-848B-44DD-832F-2CDE155B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C6D0D5-BD05-4E63-A7D2-CFB206982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1D9717-1E11-4D96-8BC9-5C1F531C4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1A3241-6E21-42FE-8988-FAF63C6DF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B0A28B-EB18-4240-B740-5C5F7CC6E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4F1091-93E5-46FF-9C3E-079FFE58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574BA7-D5A5-47A6-A8C8-2DB3E82F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494B04-D808-4050-B4EF-EFB2EA5F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9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9D73-965D-4260-BDB2-58C93FA4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13BDB6-C373-4DD5-86E0-2CE5CC98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CB1B18-FE47-4BD8-8444-45324459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124001-CC25-4E5A-9975-AB29AF4C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90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60236D-E409-4752-B219-BA39FC11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ECE098-EC5B-4698-9BFA-23E76D83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37C019-BAD6-4999-BF28-BC17A23E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99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11F7C-1FCD-484C-A556-1D6910A3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97C14-82F1-4C3E-A35A-7335D47C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114E08-3483-40EB-A7C1-42015E27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A3407A-C7EC-424F-AB40-F4E89A49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A898A7-47B8-494D-8FAB-F5A7D14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BBF801-4DA8-4590-8441-98ACA244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95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0E459-AC53-44FB-AD09-7230C08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7C9E64-D080-4873-B1F1-5FF580AA5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6B1E2F-7AC5-4D47-A796-A7081088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AB28A6-C43E-4612-B78B-97CAB1C6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383" cy="365125"/>
          </a:xfrm>
          <a:prstGeom prst="rect">
            <a:avLst/>
          </a:prstGeom>
        </p:spPr>
        <p:txBody>
          <a:bodyPr/>
          <a:lstStyle/>
          <a:p>
            <a:fld id="{1BAA7528-7AE2-4897-A8C1-19018FA0DED4}" type="datetimeFigureOut">
              <a:rPr lang="es-ES" smtClean="0"/>
              <a:t>7/4/26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E82586-D48E-473F-9C21-C248978C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4DC32C-2C6E-47BA-A183-328850A3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BB2CDA-2C63-49AD-8BC4-CC3E387AE2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73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6E00D0-C89C-40B6-8569-25636756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        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36C1F-363E-4823-AEA5-AEBEC8F1E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753D7CC-6655-4985-9C5E-CA29D8CDDA69}"/>
              </a:ext>
            </a:extLst>
          </p:cNvPr>
          <p:cNvSpPr txBox="1">
            <a:spLocks/>
          </p:cNvSpPr>
          <p:nvPr userDrawn="1"/>
        </p:nvSpPr>
        <p:spPr>
          <a:xfrm>
            <a:off x="838199" y="6276087"/>
            <a:ext cx="1251858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rgbClr val="002060"/>
                </a:solidFill>
              </a:rPr>
              <a:t>R. Clavero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C9A8D9C0-8964-4B63-AA4A-B96FD2DC87EB}"/>
              </a:ext>
            </a:extLst>
          </p:cNvPr>
          <p:cNvSpPr txBox="1">
            <a:spLocks/>
          </p:cNvSpPr>
          <p:nvPr userDrawn="1"/>
        </p:nvSpPr>
        <p:spPr>
          <a:xfrm>
            <a:off x="1970567" y="6185910"/>
            <a:ext cx="832296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002060"/>
                </a:solidFill>
              </a:rPr>
              <a:t>MÁSTER PREVENCIÓN- CALIDAD- MEDIO AMBIENTE </a:t>
            </a:r>
            <a:r>
              <a:rPr lang="es-ES" sz="1600" b="1" dirty="0">
                <a:solidFill>
                  <a:srgbClr val="002060"/>
                </a:solidFill>
              </a:rPr>
              <a:t>(curso 2025-2026)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CF14A351-25F0-421C-9ADE-371377394C26}"/>
              </a:ext>
            </a:extLst>
          </p:cNvPr>
          <p:cNvSpPr txBox="1">
            <a:spLocks/>
          </p:cNvSpPr>
          <p:nvPr userDrawn="1"/>
        </p:nvSpPr>
        <p:spPr>
          <a:xfrm>
            <a:off x="10437222" y="6250596"/>
            <a:ext cx="916578" cy="34722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BB2CDA-2C63-49AD-8BC4-CC3E387AE2AD}" type="slidenum">
              <a:rPr lang="es-ES" sz="1600" b="1" smtClean="0">
                <a:solidFill>
                  <a:srgbClr val="002060"/>
                </a:solidFill>
              </a:rPr>
              <a:pPr/>
              <a:t>‹Nº›</a:t>
            </a:fld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54B88F-3284-4968-8BC0-03D70AB4EC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143000" cy="1143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485A480-B1B1-475A-93AE-4AAFB63E81DC}"/>
              </a:ext>
            </a:extLst>
          </p:cNvPr>
          <p:cNvSpPr txBox="1">
            <a:spLocks/>
          </p:cNvSpPr>
          <p:nvPr userDrawn="1"/>
        </p:nvSpPr>
        <p:spPr>
          <a:xfrm>
            <a:off x="1970566" y="399349"/>
            <a:ext cx="9144000" cy="1108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 GESTIÓN POR PROCESOS</a:t>
            </a:r>
          </a:p>
        </p:txBody>
      </p:sp>
    </p:spTree>
    <p:extLst>
      <p:ext uri="{BB962C8B-B14F-4D97-AF65-F5344CB8AC3E}">
        <p14:creationId xmlns:p14="http://schemas.microsoft.com/office/powerpoint/2010/main" val="20128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3DC82E-9C94-475F-B73B-DBB0DDBB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CAC21D-51B3-4D06-840F-2325953F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446810-01C6-4943-860B-D429298FF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CC32-4284-4283-BAA3-FB4D14EB13D7}" type="datetimeFigureOut">
              <a:rPr lang="es-ES" smtClean="0"/>
              <a:t>7/4/26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352D7-7D5E-4598-9846-D52962F3E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EBE34-2F8E-41B4-B26B-B47AFE42B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EE3A-2FB4-40A7-8C76-9E6E604590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25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slide" Target="slide27.xml"/><Relationship Id="rId3" Type="http://schemas.openxmlformats.org/officeDocument/2006/relationships/slide" Target="slide39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slide" Target="slide28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5" Type="http://schemas.openxmlformats.org/officeDocument/2006/relationships/slide" Target="slide44.xml"/><Relationship Id="rId10" Type="http://schemas.openxmlformats.org/officeDocument/2006/relationships/oleObject" Target="../embeddings/oleObject3.bin"/><Relationship Id="rId4" Type="http://schemas.openxmlformats.org/officeDocument/2006/relationships/slide" Target="slide16.xml"/><Relationship Id="rId9" Type="http://schemas.openxmlformats.org/officeDocument/2006/relationships/slide" Target="slide41.xml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slide" Target="slide27.xml"/><Relationship Id="rId3" Type="http://schemas.openxmlformats.org/officeDocument/2006/relationships/slide" Target="slide39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slide" Target="slide28.xml"/><Relationship Id="rId2" Type="http://schemas.openxmlformats.org/officeDocument/2006/relationships/notesSlide" Target="../notesSlides/notes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5" Type="http://schemas.openxmlformats.org/officeDocument/2006/relationships/slide" Target="slide44.xml"/><Relationship Id="rId10" Type="http://schemas.openxmlformats.org/officeDocument/2006/relationships/oleObject" Target="../embeddings/oleObject3.bin"/><Relationship Id="rId4" Type="http://schemas.openxmlformats.org/officeDocument/2006/relationships/slide" Target="slide16.xml"/><Relationship Id="rId9" Type="http://schemas.openxmlformats.org/officeDocument/2006/relationships/slide" Target="slide41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uynyY0rPc" TargetMode="External"/><Relationship Id="rId2" Type="http://schemas.openxmlformats.org/officeDocument/2006/relationships/hyperlink" Target="https://www.google.com/url?sa=t&amp;rct=j&amp;q=&amp;esrc=s&amp;source=web&amp;cd=&amp;cad=rja&amp;uact=8&amp;ved=2ahUKEwjTtsnWtNODAxWOVKQEHRArBJI4ChDPjQV6BAgGEBQ&amp;url=https%3A%2F%2Fwww.youtube.com%2Fwatch%3Fv%3D-6TK7NzZjVY&amp;usg=AOvVaw3qtKu-h8HFA0ObStRYjG5-&amp;opi=8997844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PsvecAJxH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uynyY0rPc" TargetMode="External"/><Relationship Id="rId2" Type="http://schemas.openxmlformats.org/officeDocument/2006/relationships/hyperlink" Target="https://www.google.com/url?sa=t&amp;rct=j&amp;q=&amp;esrc=s&amp;source=web&amp;cd=&amp;cad=rja&amp;uact=8&amp;ved=2ahUKEwjTtsnWtNODAxWOVKQEHRArBJI4ChDPjQV6BAgGEBQ&amp;url=https%3A%2F%2Fwww.youtube.com%2Fwatch%3Fv%3D-6TK7NzZjVY&amp;usg=AOvVaw3qtKu-h8HFA0ObStRYjG5-&amp;opi=8997844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PsvecAJxHo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slide" Target="slide54.xml"/><Relationship Id="rId3" Type="http://schemas.openxmlformats.org/officeDocument/2006/relationships/slide" Target="slide39.xml"/><Relationship Id="rId7" Type="http://schemas.openxmlformats.org/officeDocument/2006/relationships/image" Target="../media/image5.emf"/><Relationship Id="rId12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slide" Target="slide54.xml"/><Relationship Id="rId3" Type="http://schemas.openxmlformats.org/officeDocument/2006/relationships/slide" Target="slide39.xml"/><Relationship Id="rId7" Type="http://schemas.openxmlformats.org/officeDocument/2006/relationships/image" Target="../media/image5.emf"/><Relationship Id="rId12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slide" Target="slide27.xml"/><Relationship Id="rId3" Type="http://schemas.openxmlformats.org/officeDocument/2006/relationships/slide" Target="slide39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slide" Target="slide28.xml"/><Relationship Id="rId2" Type="http://schemas.openxmlformats.org/officeDocument/2006/relationships/notesSlide" Target="../notesSlides/notesSlide8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5" Type="http://schemas.openxmlformats.org/officeDocument/2006/relationships/slide" Target="slide44.xml"/><Relationship Id="rId10" Type="http://schemas.openxmlformats.org/officeDocument/2006/relationships/oleObject" Target="../embeddings/oleObject3.bin"/><Relationship Id="rId4" Type="http://schemas.openxmlformats.org/officeDocument/2006/relationships/slide" Target="slide16.xml"/><Relationship Id="rId9" Type="http://schemas.openxmlformats.org/officeDocument/2006/relationships/slide" Target="slide41.xml"/><Relationship Id="rId14" Type="http://schemas.openxmlformats.org/officeDocument/2006/relationships/slide" Target="slid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uynyY0rPc" TargetMode="External"/><Relationship Id="rId2" Type="http://schemas.openxmlformats.org/officeDocument/2006/relationships/hyperlink" Target="https://www.google.com/url?sa=t&amp;rct=j&amp;q=&amp;esrc=s&amp;source=web&amp;cd=&amp;cad=rja&amp;uact=8&amp;ved=2ahUKEwjTtsnWtNODAxWOVKQEHRArBJI4ChDPjQV6BAgGEBQ&amp;url=https%3A%2F%2Fwww.youtube.com%2Fwatch%3Fv%3D-6TK7NzZjVY&amp;usg=AOvVaw3qtKu-h8HFA0ObStRYjG5-&amp;opi=8997844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PsvecAJxHo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uynyY0rPc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896" y="2376353"/>
            <a:ext cx="10363200" cy="2752238"/>
          </a:xfrm>
        </p:spPr>
        <p:txBody>
          <a:bodyPr>
            <a:normAutofit lnSpcReduction="10000"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DE LA VISIÓN ESTRATÉGICA A LOS PLANES OPERACIONALES</a:t>
            </a:r>
          </a:p>
          <a:p>
            <a:r>
              <a:rPr lang="es-ES" sz="4400" b="1" dirty="0">
                <a:solidFill>
                  <a:srgbClr val="002060"/>
                </a:solidFill>
              </a:rPr>
              <a:t>  </a:t>
            </a:r>
          </a:p>
          <a:p>
            <a:r>
              <a:rPr lang="es-ES" sz="5200" b="1" dirty="0">
                <a:solidFill>
                  <a:srgbClr val="002060"/>
                </a:solidFill>
              </a:rPr>
              <a:t>LA GESTIÓN POR PROCESOS</a:t>
            </a:r>
          </a:p>
        </p:txBody>
      </p:sp>
    </p:spTree>
    <p:extLst>
      <p:ext uri="{BB962C8B-B14F-4D97-AF65-F5344CB8AC3E}">
        <p14:creationId xmlns:p14="http://schemas.microsoft.com/office/powerpoint/2010/main" val="126061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A19FFF1-2B6C-7C7E-A337-73C16BA7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10CEB82-EC80-2E4D-E41C-2F83FCD7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494" y="356576"/>
            <a:ext cx="9749627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1.1- EJEMPLO DE MAPA DE LOS  PROCESOS « SISTEMA MULTI RIESGO PRL-MA »</a:t>
            </a:r>
          </a:p>
        </p:txBody>
      </p:sp>
      <p:sp>
        <p:nvSpPr>
          <p:cNvPr id="120835" name="AutoShap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5F2F67-B6DC-13CF-5148-37BEA3DC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36" name="Object 4">
            <a:hlinkClick r:id="rId4" action="ppaction://hlinksldjump"/>
            <a:extLst>
              <a:ext uri="{FF2B5EF4-FFF2-40B4-BE49-F238E27FC236}">
                <a16:creationId xmlns:a16="http://schemas.microsoft.com/office/drawing/2014/main" id="{E9F52FD9-D466-C792-DBF1-F0C1E3DBA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7709" y="3181351"/>
          <a:ext cx="47466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0700" imgH="3302000" progId="Visio.Drawing.5">
                  <p:embed/>
                </p:oleObj>
              </mc:Choice>
              <mc:Fallback>
                <p:oleObj name="VISIO" r:id="rId5" imgW="520700" imgH="3302000" progId="Visio.Drawing.5">
                  <p:embed/>
                  <p:pic>
                    <p:nvPicPr>
                      <p:cNvPr id="120836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91C36671-137D-F741-B894-F4F7D51BA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9" y="3181351"/>
                        <a:ext cx="474663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>
            <a:extLst>
              <a:ext uri="{FF2B5EF4-FFF2-40B4-BE49-F238E27FC236}">
                <a16:creationId xmlns:a16="http://schemas.microsoft.com/office/drawing/2014/main" id="{2B21F0AD-EDA2-4E39-8F90-BEAD3076CC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8408" y="3422650"/>
          <a:ext cx="2857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92100" imgH="1854200" progId="Visio.Drawing.6">
                  <p:embed/>
                </p:oleObj>
              </mc:Choice>
              <mc:Fallback>
                <p:oleObj name="Visio" r:id="rId7" imgW="292100" imgH="1854200" progId="Visio.Drawing.6">
                  <p:embed/>
                  <p:pic>
                    <p:nvPicPr>
                      <p:cNvPr id="120837" name="Object 5">
                        <a:extLst>
                          <a:ext uri="{FF2B5EF4-FFF2-40B4-BE49-F238E27FC236}">
                            <a16:creationId xmlns:a16="http://schemas.microsoft.com/office/drawing/2014/main" id="{202F9A67-1009-B44A-80D9-91628181A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408" y="3422650"/>
                        <a:ext cx="2857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AutoShape 6">
            <a:extLst>
              <a:ext uri="{FF2B5EF4-FFF2-40B4-BE49-F238E27FC236}">
                <a16:creationId xmlns:a16="http://schemas.microsoft.com/office/drawing/2014/main" id="{9AACC7B6-D373-AE17-4754-197D1EEE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3" y="2898775"/>
            <a:ext cx="6719888" cy="2719388"/>
          </a:xfrm>
          <a:prstGeom prst="homePlate">
            <a:avLst>
              <a:gd name="adj" fmla="val 211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>
              <a:spcBef>
                <a:spcPct val="20000"/>
              </a:spcBef>
            </a:pPr>
            <a:endParaRPr lang="es-ES" altLang="es-ES" sz="1200" b="1" i="1">
              <a:solidFill>
                <a:srgbClr val="993366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39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BDE41AD-0DAD-D2A8-17E0-55E11C3B4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9" y="1992313"/>
            <a:ext cx="1489075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0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E821B6D-2FD7-2B24-BDDA-6DA7700D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1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A2BBD9-DEF1-F7E9-EFE5-228DC4DF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2" name="AutoShape 10">
            <a:extLst>
              <a:ext uri="{FF2B5EF4-FFF2-40B4-BE49-F238E27FC236}">
                <a16:creationId xmlns:a16="http://schemas.microsoft.com/office/drawing/2014/main" id="{90CA1849-5A1F-9DFB-975E-BA8EA94D7BF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2076452" y="2412207"/>
            <a:ext cx="850900" cy="411162"/>
          </a:xfrm>
          <a:prstGeom prst="curvedUpArrow">
            <a:avLst>
              <a:gd name="adj1" fmla="val 41246"/>
              <a:gd name="adj2" fmla="val 6012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3" name="AutoShap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D79D140-1FE2-00D5-0CB5-A0B6219A6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4" y="1992313"/>
            <a:ext cx="1487487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90D27E7-6100-1A34-F070-FEB0E3510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CF90CD-C1D9-F36A-70A6-582A62A1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46" name="Object 14">
            <a:extLst>
              <a:ext uri="{FF2B5EF4-FFF2-40B4-BE49-F238E27FC236}">
                <a16:creationId xmlns:a16="http://schemas.microsoft.com/office/drawing/2014/main" id="{9B769AE6-BF3D-60DD-C11F-B731E4CD4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5221" y="3181351"/>
          <a:ext cx="455612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495300" imgH="3302000" progId="Visio.Drawing.5">
                  <p:embed/>
                </p:oleObj>
              </mc:Choice>
              <mc:Fallback>
                <p:oleObj name="VISIO" r:id="rId10" imgW="495300" imgH="3302000" progId="Visio.Drawing.5">
                  <p:embed/>
                  <p:pic>
                    <p:nvPicPr>
                      <p:cNvPr id="120846" name="Object 14">
                        <a:extLst>
                          <a:ext uri="{FF2B5EF4-FFF2-40B4-BE49-F238E27FC236}">
                            <a16:creationId xmlns:a16="http://schemas.microsoft.com/office/drawing/2014/main" id="{957F247C-D6F2-4641-AA00-E0A959C0F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221" y="3181351"/>
                        <a:ext cx="455612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7" name="Object 15">
            <a:extLst>
              <a:ext uri="{FF2B5EF4-FFF2-40B4-BE49-F238E27FC236}">
                <a16:creationId xmlns:a16="http://schemas.microsoft.com/office/drawing/2014/main" id="{BE3FD314-D63A-0E88-D8C5-A9E15B04D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0897" y="3543300"/>
          <a:ext cx="2873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304800" imgH="2159000" progId="Visio.Drawing.5">
                  <p:embed/>
                </p:oleObj>
              </mc:Choice>
              <mc:Fallback>
                <p:oleObj name="VISIO" r:id="rId12" imgW="304800" imgH="2159000" progId="Visio.Drawing.5">
                  <p:embed/>
                  <p:pic>
                    <p:nvPicPr>
                      <p:cNvPr id="120847" name="Object 15">
                        <a:extLst>
                          <a:ext uri="{FF2B5EF4-FFF2-40B4-BE49-F238E27FC236}">
                            <a16:creationId xmlns:a16="http://schemas.microsoft.com/office/drawing/2014/main" id="{88F5F149-D47E-5944-BD98-7FD05BF82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897" y="3543300"/>
                        <a:ext cx="28733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D10B71DA-8522-2748-043D-2747A55A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983" y="3751264"/>
            <a:ext cx="2095500" cy="1074737"/>
          </a:xfrm>
          <a:prstGeom prst="homePlate">
            <a:avLst>
              <a:gd name="adj" fmla="val 20816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S3</a:t>
            </a:r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Puesta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aen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marcha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del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control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operacional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evaluar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el plan de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emergencia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49" name="AutoShape 17">
            <a:hlinkClick r:id="rId14" action="ppaction://hlinksldjump"/>
            <a:extLst>
              <a:ext uri="{FF2B5EF4-FFF2-40B4-BE49-F238E27FC236}">
                <a16:creationId xmlns:a16="http://schemas.microsoft.com/office/drawing/2014/main" id="{7A57639E-A4A3-5DA7-876F-041889E4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209" y="3751264"/>
            <a:ext cx="1825625" cy="1074737"/>
          </a:xfrm>
          <a:prstGeom prst="homePlate">
            <a:avLst>
              <a:gd name="adj" fmla="val 22287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>
              <a:spcBef>
                <a:spcPct val="20000"/>
              </a:spcBef>
            </a:pPr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S2</a:t>
            </a:r>
          </a:p>
          <a:p>
            <a:pPr algn="ctr">
              <a:spcBef>
                <a:spcPct val="20000"/>
              </a:spcBef>
            </a:pP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Analizar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los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riesgos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20000"/>
              </a:spcBef>
            </a:pP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evaluar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su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dominio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0" name="AutoShape 18">
            <a:hlinkClick r:id="rId15" action="ppaction://hlinksldjump"/>
            <a:extLst>
              <a:ext uri="{FF2B5EF4-FFF2-40B4-BE49-F238E27FC236}">
                <a16:creationId xmlns:a16="http://schemas.microsoft.com/office/drawing/2014/main" id="{8382F3CD-789A-7F6E-6A05-9CC9BDBD80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8272" y="5357764"/>
            <a:ext cx="611088" cy="1081087"/>
          </a:xfrm>
          <a:prstGeom prst="homePlate">
            <a:avLst>
              <a:gd name="adj" fmla="val 27166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A1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Formación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1" name="AutoShape 19">
            <a:hlinkClick r:id="rId3" action="ppaction://hlinksldjump"/>
            <a:extLst>
              <a:ext uri="{FF2B5EF4-FFF2-40B4-BE49-F238E27FC236}">
                <a16:creationId xmlns:a16="http://schemas.microsoft.com/office/drawing/2014/main" id="{E9D20DE2-1E8E-6DC7-A084-FE496CB13C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67808" y="1674813"/>
            <a:ext cx="1809750" cy="1122362"/>
          </a:xfrm>
          <a:prstGeom prst="homePlate">
            <a:avLst>
              <a:gd name="adj" fmla="val 31570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E3</a:t>
            </a:r>
          </a:p>
          <a:p>
            <a:pPr algn="ctr"/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Gestionar</a:t>
            </a:r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 a </a:t>
            </a:r>
          </a:p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las </a:t>
            </a:r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personas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2" name="AutoShape 20">
            <a:hlinkClick r:id="rId16" action="ppaction://hlinksldjump"/>
            <a:extLst>
              <a:ext uri="{FF2B5EF4-FFF2-40B4-BE49-F238E27FC236}">
                <a16:creationId xmlns:a16="http://schemas.microsoft.com/office/drawing/2014/main" id="{F4A0CFDD-8AB6-1ED8-3B86-1B9B6BD0066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02440" y="5329983"/>
            <a:ext cx="611088" cy="1136650"/>
          </a:xfrm>
          <a:prstGeom prst="homePlate">
            <a:avLst>
              <a:gd name="adj" fmla="val 23185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A2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Control de la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documentación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3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26C3262-B9E2-B2CD-F15C-84955BC6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4" name="AutoShape 22">
            <a:hlinkClick r:id="rId4" action="ppaction://hlinksldjump"/>
            <a:extLst>
              <a:ext uri="{FF2B5EF4-FFF2-40B4-BE49-F238E27FC236}">
                <a16:creationId xmlns:a16="http://schemas.microsoft.com/office/drawing/2014/main" id="{9E940B2D-676A-B350-8E0A-359B5C09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834" y="3763963"/>
            <a:ext cx="2233613" cy="1077912"/>
          </a:xfrm>
          <a:prstGeom prst="homePlate">
            <a:avLst>
              <a:gd name="adj" fmla="val 28655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S1 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Respetar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Exigencias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aplicables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endParaRPr lang="fr-FR" altLang="es-ES" sz="1200" b="1" i="1" dirty="0">
              <a:solidFill>
                <a:srgbClr val="FAFD00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5" name="AutoShape 23">
            <a:hlinkClick r:id="rId4" action="ppaction://hlinksldjump"/>
            <a:extLst>
              <a:ext uri="{FF2B5EF4-FFF2-40B4-BE49-F238E27FC236}">
                <a16:creationId xmlns:a16="http://schemas.microsoft.com/office/drawing/2014/main" id="{A0C7EF8F-C20E-81F0-74B6-DFC081489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3043238"/>
            <a:ext cx="6154738" cy="519112"/>
          </a:xfrm>
          <a:prstGeom prst="homePlate">
            <a:avLst>
              <a:gd name="adj" fmla="val 126577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S4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Tratar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las  no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conformidades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6" name="AutoShape 24">
            <a:hlinkClick r:id="rId15" action="ppaction://hlinksldjump"/>
            <a:extLst>
              <a:ext uri="{FF2B5EF4-FFF2-40B4-BE49-F238E27FC236}">
                <a16:creationId xmlns:a16="http://schemas.microsoft.com/office/drawing/2014/main" id="{DE4A8D86-5628-6C21-C8A3-8A005801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4922839"/>
            <a:ext cx="6154738" cy="509587"/>
          </a:xfrm>
          <a:prstGeom prst="homePlate">
            <a:avLst>
              <a:gd name="adj" fmla="val 140014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S5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Informar,comunicar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consultar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857" name="AutoShape 25">
            <a:hlinkClick r:id="rId17" action="ppaction://hlinksldjump"/>
            <a:extLst>
              <a:ext uri="{FF2B5EF4-FFF2-40B4-BE49-F238E27FC236}">
                <a16:creationId xmlns:a16="http://schemas.microsoft.com/office/drawing/2014/main" id="{9C959B6E-A581-D41C-C754-8DBFEAAEC5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27046" y="1711325"/>
            <a:ext cx="2366963" cy="560388"/>
          </a:xfrm>
          <a:prstGeom prst="homePlate">
            <a:avLst>
              <a:gd name="adj" fmla="val 82442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E1-2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Planificar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realizar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auditorias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y los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controles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internos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8" name="AutoShape 26">
            <a:extLst>
              <a:ext uri="{FF2B5EF4-FFF2-40B4-BE49-F238E27FC236}">
                <a16:creationId xmlns:a16="http://schemas.microsoft.com/office/drawing/2014/main" id="{9ECA6B13-D3A1-05D5-9DA1-83F03BCDC3C8}"/>
              </a:ext>
            </a:extLst>
          </p:cNvPr>
          <p:cNvSpPr>
            <a:spLocks noChangeArrowheads="1"/>
          </p:cNvSpPr>
          <p:nvPr/>
        </p:nvSpPr>
        <p:spPr bwMode="auto">
          <a:xfrm rot="15805084">
            <a:off x="9104315" y="2448720"/>
            <a:ext cx="923925" cy="411162"/>
          </a:xfrm>
          <a:prstGeom prst="curvedUpArrow">
            <a:avLst>
              <a:gd name="adj1" fmla="val 44786"/>
              <a:gd name="adj2" fmla="val 6528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9" name="AutoShape 27">
            <a:hlinkClick r:id="rId17" action="ppaction://hlinksldjump"/>
            <a:extLst>
              <a:ext uri="{FF2B5EF4-FFF2-40B4-BE49-F238E27FC236}">
                <a16:creationId xmlns:a16="http://schemas.microsoft.com/office/drawing/2014/main" id="{B25AC219-27E0-5DF6-4DF0-53F9835894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7558" y="1631950"/>
            <a:ext cx="2182812" cy="1181100"/>
          </a:xfrm>
          <a:prstGeom prst="homePlate">
            <a:avLst>
              <a:gd name="adj" fmla="val 3158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E2</a:t>
            </a:r>
          </a:p>
          <a:p>
            <a:pPr algn="ctr"/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Dinámica</a:t>
            </a:r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 de planes</a:t>
            </a:r>
          </a:p>
        </p:txBody>
      </p:sp>
      <p:sp>
        <p:nvSpPr>
          <p:cNvPr id="120860" name="AutoShape 28">
            <a:hlinkClick r:id="rId18" action="ppaction://hlinksldjump"/>
            <a:extLst>
              <a:ext uri="{FF2B5EF4-FFF2-40B4-BE49-F238E27FC236}">
                <a16:creationId xmlns:a16="http://schemas.microsoft.com/office/drawing/2014/main" id="{83EC55FA-BD6A-F0AE-6B68-0F193891F4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5308" y="2322513"/>
            <a:ext cx="2298700" cy="501650"/>
          </a:xfrm>
          <a:prstGeom prst="homePlate">
            <a:avLst>
              <a:gd name="adj" fmla="val 80084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E1-1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Controlar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acciones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correctoras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preventivas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A83C6C94-0AE9-944F-0762-6E1D4380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28" y="1812925"/>
            <a:ext cx="1932868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Estratégicos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B55A77E8-154A-F80A-F5A5-1ABAF5E6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7" y="5729653"/>
            <a:ext cx="1314436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Apoyo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2BE54208-F148-99F5-FFD6-F6F6A7AF0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55" y="3841750"/>
            <a:ext cx="1595529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Sustantivos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nillo 1">
            <a:extLst>
              <a:ext uri="{FF2B5EF4-FFF2-40B4-BE49-F238E27FC236}">
                <a16:creationId xmlns:a16="http://schemas.microsoft.com/office/drawing/2014/main" id="{9413EFAF-9786-516B-D7E6-881DC906CC10}"/>
              </a:ext>
            </a:extLst>
          </p:cNvPr>
          <p:cNvSpPr/>
          <p:nvPr/>
        </p:nvSpPr>
        <p:spPr>
          <a:xfrm>
            <a:off x="10487138" y="3241493"/>
            <a:ext cx="1302543" cy="2962360"/>
          </a:xfrm>
          <a:prstGeom prst="donut">
            <a:avLst>
              <a:gd name="adj" fmla="val 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ADF9BB-25DF-C7B5-4F93-7EDD116547CE}"/>
              </a:ext>
            </a:extLst>
          </p:cNvPr>
          <p:cNvSpPr txBox="1"/>
          <p:nvPr/>
        </p:nvSpPr>
        <p:spPr>
          <a:xfrm>
            <a:off x="10586126" y="4116208"/>
            <a:ext cx="116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El día </a:t>
            </a:r>
          </a:p>
          <a:p>
            <a:pPr algn="ctr"/>
            <a:r>
              <a:rPr lang="es-ES" sz="2400" dirty="0"/>
              <a:t>a </a:t>
            </a:r>
          </a:p>
          <a:p>
            <a:pPr algn="ctr"/>
            <a:r>
              <a:rPr lang="es-ES" sz="2400" dirty="0"/>
              <a:t>día</a:t>
            </a:r>
          </a:p>
        </p:txBody>
      </p:sp>
      <p:sp>
        <p:nvSpPr>
          <p:cNvPr id="35" name="Anillo 34">
            <a:extLst>
              <a:ext uri="{FF2B5EF4-FFF2-40B4-BE49-F238E27FC236}">
                <a16:creationId xmlns:a16="http://schemas.microsoft.com/office/drawing/2014/main" id="{731FC418-2E88-5A9D-D231-766D5D20BB9D}"/>
              </a:ext>
            </a:extLst>
          </p:cNvPr>
          <p:cNvSpPr/>
          <p:nvPr/>
        </p:nvSpPr>
        <p:spPr>
          <a:xfrm>
            <a:off x="10401657" y="1555568"/>
            <a:ext cx="1361719" cy="1625784"/>
          </a:xfrm>
          <a:prstGeom prst="donut">
            <a:avLst>
              <a:gd name="adj" fmla="val 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1CC0421-CD60-B950-6B96-C5B5F5B752D0}"/>
              </a:ext>
            </a:extLst>
          </p:cNvPr>
          <p:cNvSpPr txBox="1"/>
          <p:nvPr/>
        </p:nvSpPr>
        <p:spPr>
          <a:xfrm>
            <a:off x="10586126" y="1688188"/>
            <a:ext cx="99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El medio largo plazo</a:t>
            </a:r>
          </a:p>
        </p:txBody>
      </p:sp>
    </p:spTree>
    <p:extLst>
      <p:ext uri="{BB962C8B-B14F-4D97-AF65-F5344CB8AC3E}">
        <p14:creationId xmlns:p14="http://schemas.microsoft.com/office/powerpoint/2010/main" val="6863649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1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dirty="0">
                <a:solidFill>
                  <a:srgbClr val="002060"/>
                </a:solidFill>
              </a:rPr>
              <a:t>1.1- Pilar 1: El corazón del Sistema: MAPA DE PROCESOS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El encadenamiento de “valor añadido” entre los procesos, siempre con la visión del cliente final, hace que consideremos el mapa de procesos como corazón del Sistema de Gestión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0C3F5C-E39A-2548-BFD4-26DD5F295322}"/>
              </a:ext>
            </a:extLst>
          </p:cNvPr>
          <p:cNvSpPr txBox="1"/>
          <p:nvPr/>
        </p:nvSpPr>
        <p:spPr>
          <a:xfrm>
            <a:off x="1123122" y="2458632"/>
            <a:ext cx="99590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highlight>
                  <a:srgbClr val="FFFF00"/>
                </a:highlight>
              </a:rPr>
              <a:t>Los procesos suelen ser pluridisciplinares y transversales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8080C2-9005-9F40-AAD5-895D9B29CFC7}"/>
              </a:ext>
            </a:extLst>
          </p:cNvPr>
          <p:cNvSpPr txBox="1"/>
          <p:nvPr/>
        </p:nvSpPr>
        <p:spPr>
          <a:xfrm>
            <a:off x="838200" y="3896335"/>
            <a:ext cx="1051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Los procesos se clasifican en grupos o familias:</a:t>
            </a:r>
          </a:p>
          <a:p>
            <a:pPr lvl="1"/>
            <a:r>
              <a:rPr lang="es-ES" sz="2400" dirty="0">
                <a:solidFill>
                  <a:srgbClr val="002060"/>
                </a:solidFill>
              </a:rPr>
              <a:t>Procesos </a:t>
            </a:r>
            <a:r>
              <a:rPr lang="es-ES" sz="2400" b="1" dirty="0">
                <a:solidFill>
                  <a:srgbClr val="002060"/>
                </a:solidFill>
              </a:rPr>
              <a:t>sustantivos* :		“S”</a:t>
            </a:r>
            <a:r>
              <a:rPr lang="es-ES" sz="2400" dirty="0">
                <a:solidFill>
                  <a:srgbClr val="002060"/>
                </a:solidFill>
              </a:rPr>
              <a:t> (generan  valor para el cliente final).</a:t>
            </a:r>
          </a:p>
          <a:p>
            <a:pPr lvl="1"/>
            <a:r>
              <a:rPr lang="es-ES" sz="2400" dirty="0">
                <a:solidFill>
                  <a:srgbClr val="002060"/>
                </a:solidFill>
              </a:rPr>
              <a:t>Procesos </a:t>
            </a:r>
            <a:r>
              <a:rPr lang="es-ES" sz="2400" b="1" dirty="0">
                <a:solidFill>
                  <a:srgbClr val="002060"/>
                </a:solidFill>
              </a:rPr>
              <a:t>estratégicos:	 	“E”</a:t>
            </a:r>
            <a:r>
              <a:rPr lang="es-ES" sz="2400" dirty="0">
                <a:solidFill>
                  <a:srgbClr val="002060"/>
                </a:solidFill>
              </a:rPr>
              <a:t> (generan  valor para la Dirección) </a:t>
            </a:r>
            <a:endParaRPr lang="es-ES" sz="2400" b="1" dirty="0">
              <a:solidFill>
                <a:srgbClr val="002060"/>
              </a:solidFill>
            </a:endParaRPr>
          </a:p>
          <a:p>
            <a:pPr lvl="1"/>
            <a:r>
              <a:rPr lang="es-ES" sz="2400" dirty="0">
                <a:solidFill>
                  <a:srgbClr val="002060"/>
                </a:solidFill>
              </a:rPr>
              <a:t>Procesos </a:t>
            </a:r>
            <a:r>
              <a:rPr lang="es-ES" sz="2400" b="1" dirty="0">
                <a:solidFill>
                  <a:srgbClr val="002060"/>
                </a:solidFill>
              </a:rPr>
              <a:t>de apoyo:	 	“A”  </a:t>
            </a:r>
            <a:r>
              <a:rPr lang="es-ES" sz="2400" dirty="0">
                <a:solidFill>
                  <a:srgbClr val="002060"/>
                </a:solidFill>
              </a:rPr>
              <a:t>(generan  valor para los procesos S) </a:t>
            </a:r>
            <a:endParaRPr lang="es-ES" sz="2400" b="1" dirty="0">
              <a:solidFill>
                <a:srgbClr val="002060"/>
              </a:solidFill>
            </a:endParaRPr>
          </a:p>
          <a:p>
            <a:pPr lvl="2"/>
            <a:r>
              <a:rPr lang="es-ES" i="1" dirty="0">
                <a:solidFill>
                  <a:srgbClr val="002060"/>
                </a:solidFill>
              </a:rPr>
              <a:t>“*”: También conocidos como procesos Operacionales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8F1D13-C6BD-EA46-AA1D-70A516C771A2}"/>
              </a:ext>
            </a:extLst>
          </p:cNvPr>
          <p:cNvSpPr txBox="1"/>
          <p:nvPr/>
        </p:nvSpPr>
        <p:spPr>
          <a:xfrm>
            <a:off x="1116496" y="4439833"/>
            <a:ext cx="9959008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highlight>
                  <a:srgbClr val="FFFF00"/>
                </a:highlight>
              </a:rPr>
              <a:t>Todos  </a:t>
            </a:r>
          </a:p>
          <a:p>
            <a:pPr algn="ctr"/>
            <a:r>
              <a:rPr lang="es-ES" sz="3600" b="1" dirty="0">
                <a:highlight>
                  <a:srgbClr val="FFFF00"/>
                </a:highlight>
              </a:rPr>
              <a:t>generan valor para el cliente final</a:t>
            </a:r>
          </a:p>
          <a:p>
            <a:pPr algn="ctr"/>
            <a:r>
              <a:rPr lang="es-ES" sz="2800" b="1" dirty="0">
                <a:highlight>
                  <a:srgbClr val="FFFF00"/>
                </a:highlight>
              </a:rPr>
              <a:t>(directa o indirectamente)</a:t>
            </a:r>
          </a:p>
        </p:txBody>
      </p:sp>
    </p:spTree>
    <p:extLst>
      <p:ext uri="{BB962C8B-B14F-4D97-AF65-F5344CB8AC3E}">
        <p14:creationId xmlns:p14="http://schemas.microsoft.com/office/powerpoint/2010/main" val="4357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0C3F5C-E39A-2548-BFD4-26DD5F295322}"/>
              </a:ext>
            </a:extLst>
          </p:cNvPr>
          <p:cNvSpPr txBox="1"/>
          <p:nvPr/>
        </p:nvSpPr>
        <p:spPr>
          <a:xfrm>
            <a:off x="481013" y="3752849"/>
            <a:ext cx="346704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Los </a:t>
            </a:r>
            <a:r>
              <a:rPr lang="en-US" sz="36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procesos</a:t>
            </a:r>
            <a:r>
              <a:rPr lang="en-US" sz="36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suelen</a:t>
            </a:r>
            <a:r>
              <a:rPr lang="en-US" sz="36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ser </a:t>
            </a:r>
            <a:r>
              <a:rPr lang="en-US" sz="36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pluridisciplinares</a:t>
            </a:r>
            <a:r>
              <a:rPr lang="en-US" sz="36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y </a:t>
            </a:r>
            <a:r>
              <a:rPr lang="en-US" sz="36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transversales</a:t>
            </a:r>
            <a:endParaRPr lang="en-US" sz="36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Un grupo de personas en un auditorio&#10;&#10;Descripción generada automáticamente">
            <a:extLst>
              <a:ext uri="{FF2B5EF4-FFF2-40B4-BE49-F238E27FC236}">
                <a16:creationId xmlns:a16="http://schemas.microsoft.com/office/drawing/2014/main" id="{FF38B70F-205F-A148-B959-9FFF5627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8" b="3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700" b="1" dirty="0"/>
              <a:t>1.3- El </a:t>
            </a:r>
            <a:r>
              <a:rPr lang="en-US" sz="1700" b="1" dirty="0" err="1"/>
              <a:t>corazón</a:t>
            </a:r>
            <a:r>
              <a:rPr lang="en-US" sz="1700" b="1" dirty="0"/>
              <a:t> del Sistema: MAPA DE PROCESOS</a:t>
            </a:r>
          </a:p>
          <a:p>
            <a:r>
              <a:rPr lang="en-US" sz="1700" b="1" dirty="0"/>
              <a:t>El </a:t>
            </a:r>
            <a:r>
              <a:rPr lang="en-US" sz="1700" b="1" dirty="0" err="1"/>
              <a:t>encadenamiento</a:t>
            </a:r>
            <a:r>
              <a:rPr lang="en-US" sz="1700" b="1" dirty="0"/>
              <a:t> de “valor </a:t>
            </a:r>
            <a:r>
              <a:rPr lang="en-US" sz="1700" b="1" dirty="0" err="1"/>
              <a:t>añadido</a:t>
            </a:r>
            <a:r>
              <a:rPr lang="en-US" sz="1700" b="1" dirty="0"/>
              <a:t>” entre los </a:t>
            </a:r>
            <a:r>
              <a:rPr lang="en-US" sz="1700" b="1" dirty="0" err="1"/>
              <a:t>procesos</a:t>
            </a:r>
            <a:r>
              <a:rPr lang="en-US" sz="1700" b="1" dirty="0"/>
              <a:t>, </a:t>
            </a:r>
            <a:r>
              <a:rPr lang="en-US" sz="1700" b="1" dirty="0" err="1"/>
              <a:t>siempre</a:t>
            </a:r>
            <a:r>
              <a:rPr lang="en-US" sz="1700" b="1" dirty="0"/>
              <a:t> con la </a:t>
            </a:r>
            <a:r>
              <a:rPr lang="en-US" sz="1700" b="1" dirty="0" err="1"/>
              <a:t>visión</a:t>
            </a:r>
            <a:r>
              <a:rPr lang="en-US" sz="1700" b="1" dirty="0"/>
              <a:t> del </a:t>
            </a:r>
            <a:r>
              <a:rPr lang="en-US" sz="1700" b="1" dirty="0" err="1"/>
              <a:t>cliente</a:t>
            </a:r>
            <a:r>
              <a:rPr lang="en-US" sz="1700" b="1" dirty="0"/>
              <a:t> final, </a:t>
            </a:r>
            <a:r>
              <a:rPr lang="en-US" sz="1700" b="1" dirty="0" err="1"/>
              <a:t>hace</a:t>
            </a:r>
            <a:r>
              <a:rPr lang="en-US" sz="1700" b="1" dirty="0"/>
              <a:t> que </a:t>
            </a:r>
            <a:r>
              <a:rPr lang="en-US" sz="1700" b="1" dirty="0" err="1"/>
              <a:t>consideremos</a:t>
            </a:r>
            <a:r>
              <a:rPr lang="en-US" sz="1700" b="1" dirty="0"/>
              <a:t> el </a:t>
            </a:r>
            <a:r>
              <a:rPr lang="en-US" sz="1700" b="1" dirty="0" err="1"/>
              <a:t>mapa</a:t>
            </a:r>
            <a:r>
              <a:rPr lang="en-US" sz="1700" b="1" dirty="0"/>
              <a:t> de </a:t>
            </a:r>
            <a:r>
              <a:rPr lang="en-US" sz="1700" b="1" dirty="0" err="1"/>
              <a:t>procesos</a:t>
            </a:r>
            <a:r>
              <a:rPr lang="en-US" sz="1700" b="1" dirty="0"/>
              <a:t> </a:t>
            </a:r>
            <a:r>
              <a:rPr lang="en-US" sz="1700" b="1" dirty="0" err="1"/>
              <a:t>como</a:t>
            </a:r>
            <a:r>
              <a:rPr lang="en-US" sz="1700" b="1" dirty="0"/>
              <a:t> </a:t>
            </a:r>
            <a:r>
              <a:rPr lang="en-US" sz="1700" b="1" dirty="0" err="1"/>
              <a:t>corazón</a:t>
            </a:r>
            <a:r>
              <a:rPr lang="en-US" sz="1700" b="1" dirty="0"/>
              <a:t> del Sistema de </a:t>
            </a:r>
            <a:r>
              <a:rPr lang="en-US" sz="1700" b="1" dirty="0" err="1"/>
              <a:t>Gestión</a:t>
            </a:r>
            <a:r>
              <a:rPr lang="en-US" sz="1700" dirty="0"/>
              <a:t>.</a:t>
            </a:r>
          </a:p>
          <a:p>
            <a:r>
              <a:rPr lang="en-US" sz="1700" dirty="0"/>
              <a:t> </a:t>
            </a:r>
            <a:r>
              <a:rPr lang="en-US" sz="1700" b="1" dirty="0"/>
              <a:t>Los </a:t>
            </a:r>
            <a:r>
              <a:rPr lang="en-US" sz="1700" b="1" dirty="0" err="1"/>
              <a:t>procesos</a:t>
            </a:r>
            <a:r>
              <a:rPr lang="en-US" sz="1700" b="1" dirty="0"/>
              <a:t> se </a:t>
            </a:r>
            <a:r>
              <a:rPr lang="en-US" sz="1700" b="1" dirty="0" err="1"/>
              <a:t>clasifican</a:t>
            </a:r>
            <a:r>
              <a:rPr lang="en-US" sz="1700" b="1" dirty="0"/>
              <a:t> </a:t>
            </a:r>
            <a:r>
              <a:rPr lang="en-US" sz="1700" b="1" dirty="0" err="1"/>
              <a:t>en</a:t>
            </a:r>
            <a:r>
              <a:rPr lang="en-US" sz="1700" b="1" dirty="0"/>
              <a:t> </a:t>
            </a:r>
            <a:r>
              <a:rPr lang="en-US" sz="1700" b="1" dirty="0" err="1"/>
              <a:t>grupos</a:t>
            </a:r>
            <a:r>
              <a:rPr lang="en-US" sz="1700" b="1" dirty="0"/>
              <a:t> o </a:t>
            </a:r>
            <a:r>
              <a:rPr lang="en-US" sz="1700" b="1" dirty="0" err="1"/>
              <a:t>familias</a:t>
            </a:r>
            <a:r>
              <a:rPr lang="en-US" sz="1700" b="1" dirty="0"/>
              <a:t>:</a:t>
            </a:r>
          </a:p>
          <a:p>
            <a:pPr lvl="1"/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b="1" dirty="0" err="1"/>
              <a:t>sustantivos</a:t>
            </a:r>
            <a:r>
              <a:rPr lang="en-US" sz="1700" b="1" dirty="0"/>
              <a:t> 	“S”</a:t>
            </a:r>
            <a:r>
              <a:rPr lang="en-US" sz="1700" dirty="0"/>
              <a:t>. </a:t>
            </a:r>
          </a:p>
          <a:p>
            <a:pPr lvl="1"/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b="1" dirty="0" err="1"/>
              <a:t>estratégicos</a:t>
            </a:r>
            <a:r>
              <a:rPr lang="en-US" sz="1700" b="1" dirty="0"/>
              <a:t> 	“E”</a:t>
            </a:r>
          </a:p>
          <a:p>
            <a:pPr lvl="1"/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b="1" dirty="0"/>
              <a:t>de </a:t>
            </a:r>
            <a:r>
              <a:rPr lang="en-US" sz="1700" b="1" dirty="0" err="1"/>
              <a:t>apoyo</a:t>
            </a:r>
            <a:r>
              <a:rPr lang="en-US" sz="1700" b="1" dirty="0"/>
              <a:t> 	“A”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3604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0C3F5C-E39A-2548-BFD4-26DD5F295322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La </a:t>
            </a:r>
            <a:r>
              <a:rPr lang="en-US" sz="41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solución</a:t>
            </a:r>
            <a:r>
              <a:rPr lang="en-US" sz="4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del “hombre </a:t>
            </a:r>
            <a:r>
              <a:rPr lang="en-US" sz="41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orquesta</a:t>
            </a:r>
            <a:r>
              <a:rPr lang="en-US" sz="4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” </a:t>
            </a:r>
            <a:r>
              <a:rPr lang="en-US" sz="41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tiene</a:t>
            </a:r>
            <a:r>
              <a:rPr lang="en-US" sz="4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sus </a:t>
            </a:r>
            <a:r>
              <a:rPr lang="en-US" sz="41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limitaciones</a:t>
            </a:r>
            <a:endParaRPr lang="en-US" sz="41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841838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700" b="1" dirty="0"/>
              <a:t>1.3- El Corazón del Sistema: MAPA DE PROCESOS</a:t>
            </a:r>
          </a:p>
          <a:p>
            <a:endParaRPr lang="en-US" sz="1700" b="1" dirty="0"/>
          </a:p>
          <a:p>
            <a:r>
              <a:rPr lang="en-US" sz="1700" b="1" dirty="0"/>
              <a:t>El </a:t>
            </a:r>
            <a:r>
              <a:rPr lang="en-US" sz="1700" b="1" dirty="0" err="1"/>
              <a:t>encadenamiento</a:t>
            </a:r>
            <a:r>
              <a:rPr lang="en-US" sz="1700" b="1" dirty="0"/>
              <a:t> de “valor </a:t>
            </a:r>
            <a:r>
              <a:rPr lang="en-US" sz="1700" b="1" dirty="0" err="1"/>
              <a:t>añadido</a:t>
            </a:r>
            <a:r>
              <a:rPr lang="en-US" sz="1700" b="1" dirty="0"/>
              <a:t>” entre los </a:t>
            </a:r>
            <a:r>
              <a:rPr lang="en-US" sz="1700" b="1" dirty="0" err="1"/>
              <a:t>procesos</a:t>
            </a:r>
            <a:r>
              <a:rPr lang="en-US" sz="1700" b="1" dirty="0"/>
              <a:t>, </a:t>
            </a:r>
            <a:r>
              <a:rPr lang="en-US" sz="1700" b="1" dirty="0" err="1"/>
              <a:t>siempre</a:t>
            </a:r>
            <a:r>
              <a:rPr lang="en-US" sz="1700" b="1" dirty="0"/>
              <a:t> con la </a:t>
            </a:r>
            <a:r>
              <a:rPr lang="en-US" sz="1700" b="1" dirty="0" err="1"/>
              <a:t>visión</a:t>
            </a:r>
            <a:r>
              <a:rPr lang="en-US" sz="1700" b="1" dirty="0"/>
              <a:t> del </a:t>
            </a:r>
            <a:r>
              <a:rPr lang="en-US" sz="1700" b="1" dirty="0" err="1"/>
              <a:t>cliente</a:t>
            </a:r>
            <a:r>
              <a:rPr lang="en-US" sz="1700" b="1" dirty="0"/>
              <a:t> final, </a:t>
            </a:r>
            <a:r>
              <a:rPr lang="en-US" sz="1700" b="1" dirty="0" err="1"/>
              <a:t>hace</a:t>
            </a:r>
            <a:r>
              <a:rPr lang="en-US" sz="1700" b="1" dirty="0"/>
              <a:t> que </a:t>
            </a:r>
            <a:r>
              <a:rPr lang="en-US" sz="1700" b="1" dirty="0" err="1"/>
              <a:t>consideremos</a:t>
            </a:r>
            <a:r>
              <a:rPr lang="en-US" sz="1700" b="1" dirty="0"/>
              <a:t> el </a:t>
            </a:r>
            <a:r>
              <a:rPr lang="en-US" sz="1700" b="1" dirty="0" err="1"/>
              <a:t>mapa</a:t>
            </a:r>
            <a:r>
              <a:rPr lang="en-US" sz="1700" b="1" dirty="0"/>
              <a:t> de </a:t>
            </a:r>
            <a:r>
              <a:rPr lang="en-US" sz="1700" b="1" dirty="0" err="1"/>
              <a:t>procesos</a:t>
            </a:r>
            <a:r>
              <a:rPr lang="en-US" sz="1700" b="1" dirty="0"/>
              <a:t> </a:t>
            </a:r>
            <a:r>
              <a:rPr lang="en-US" sz="1700" b="1" dirty="0" err="1"/>
              <a:t>como</a:t>
            </a:r>
            <a:r>
              <a:rPr lang="en-US" sz="1700" b="1" dirty="0"/>
              <a:t> </a:t>
            </a:r>
            <a:r>
              <a:rPr lang="en-US" sz="1700" b="1" dirty="0" err="1"/>
              <a:t>corazón</a:t>
            </a:r>
            <a:r>
              <a:rPr lang="en-US" sz="1700" b="1" dirty="0"/>
              <a:t> del Sistema de </a:t>
            </a:r>
            <a:r>
              <a:rPr lang="en-US" sz="1700" b="1" dirty="0" err="1"/>
              <a:t>Gestión</a:t>
            </a:r>
            <a:r>
              <a:rPr lang="en-US" sz="1700" dirty="0"/>
              <a:t>.</a:t>
            </a:r>
          </a:p>
          <a:p>
            <a:r>
              <a:rPr lang="en-US" sz="1700" dirty="0"/>
              <a:t> </a:t>
            </a:r>
          </a:p>
          <a:p>
            <a:r>
              <a:rPr lang="en-US" sz="1700" b="1" dirty="0"/>
              <a:t>Los </a:t>
            </a:r>
            <a:r>
              <a:rPr lang="en-US" sz="1700" b="1" dirty="0" err="1"/>
              <a:t>procesos</a:t>
            </a:r>
            <a:r>
              <a:rPr lang="en-US" sz="1700" b="1" dirty="0"/>
              <a:t> se </a:t>
            </a:r>
            <a:r>
              <a:rPr lang="en-US" sz="1700" b="1" dirty="0" err="1"/>
              <a:t>clasifican</a:t>
            </a:r>
            <a:r>
              <a:rPr lang="en-US" sz="1700" b="1" dirty="0"/>
              <a:t> </a:t>
            </a:r>
            <a:r>
              <a:rPr lang="en-US" sz="1700" b="1" dirty="0" err="1"/>
              <a:t>en</a:t>
            </a:r>
            <a:r>
              <a:rPr lang="en-US" sz="1700" b="1" dirty="0"/>
              <a:t> </a:t>
            </a:r>
            <a:r>
              <a:rPr lang="en-US" sz="1700" b="1" dirty="0" err="1"/>
              <a:t>grupos</a:t>
            </a:r>
            <a:r>
              <a:rPr lang="en-US" sz="1700" b="1" dirty="0"/>
              <a:t> o </a:t>
            </a:r>
            <a:r>
              <a:rPr lang="en-US" sz="1700" b="1" dirty="0" err="1"/>
              <a:t>familias</a:t>
            </a:r>
            <a:r>
              <a:rPr lang="en-US" sz="1700" b="1" dirty="0"/>
              <a:t>:</a:t>
            </a:r>
          </a:p>
          <a:p>
            <a:pPr lvl="1"/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b="1" dirty="0" err="1"/>
              <a:t>sustantivos</a:t>
            </a:r>
            <a:r>
              <a:rPr lang="en-US" sz="1700" b="1" dirty="0"/>
              <a:t> 	“S”</a:t>
            </a:r>
            <a:endParaRPr lang="en-US" sz="1700" dirty="0"/>
          </a:p>
          <a:p>
            <a:pPr lvl="1"/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b="1" dirty="0" err="1"/>
              <a:t>estratégicos</a:t>
            </a:r>
            <a:r>
              <a:rPr lang="en-US" sz="1700" b="1" dirty="0"/>
              <a:t> 	“E”</a:t>
            </a:r>
          </a:p>
          <a:p>
            <a:pPr lvl="1"/>
            <a:r>
              <a:rPr lang="en-US" sz="1700" dirty="0" err="1"/>
              <a:t>Procesos</a:t>
            </a:r>
            <a:r>
              <a:rPr lang="en-US" sz="1700" dirty="0"/>
              <a:t> </a:t>
            </a:r>
            <a:r>
              <a:rPr lang="en-US" sz="1700" b="1" dirty="0"/>
              <a:t>de </a:t>
            </a:r>
            <a:r>
              <a:rPr lang="en-US" sz="1700" b="1" dirty="0" err="1"/>
              <a:t>apoyo</a:t>
            </a:r>
            <a:r>
              <a:rPr lang="en-US" sz="1700" b="1" dirty="0"/>
              <a:t> 	“A”</a:t>
            </a:r>
            <a:endParaRPr lang="en-US" sz="1700" dirty="0"/>
          </a:p>
        </p:txBody>
      </p:sp>
      <p:pic>
        <p:nvPicPr>
          <p:cNvPr id="5" name="Imagen 4" descr="Imagen que contiene hombre, sostener, bicicleta, raqueta&#10;&#10;Descripción generada automáticamente">
            <a:extLst>
              <a:ext uri="{FF2B5EF4-FFF2-40B4-BE49-F238E27FC236}">
                <a16:creationId xmlns:a16="http://schemas.microsoft.com/office/drawing/2014/main" id="{8FCEAA91-B3E7-1E45-B6E3-363F4BD0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r="245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226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24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4100" b="1" dirty="0">
                <a:solidFill>
                  <a:srgbClr val="002060"/>
                </a:solidFill>
              </a:rPr>
              <a:t>1.1- EL MAPA DE PROCESOS: </a:t>
            </a:r>
            <a:r>
              <a:rPr lang="es-ES" sz="4600" b="1" dirty="0">
                <a:solidFill>
                  <a:srgbClr val="002060"/>
                </a:solidFill>
              </a:rPr>
              <a:t>¿Cómo estructurarlo?</a:t>
            </a:r>
          </a:p>
          <a:p>
            <a:r>
              <a:rPr lang="es-ES" b="1" dirty="0">
                <a:solidFill>
                  <a:srgbClr val="002060"/>
                </a:solidFill>
              </a:rPr>
              <a:t>Se establece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siguiendo las líneas guía </a:t>
            </a:r>
            <a:r>
              <a:rPr lang="es-ES" b="1" dirty="0">
                <a:solidFill>
                  <a:srgbClr val="002060"/>
                </a:solidFill>
              </a:rPr>
              <a:t>siguientes: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Coherencia con la declaración de principios: “COMPROMISO DE LA DIRECCIÓN”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Responsabilidades claramente asignadas.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Visión global y simplificación.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Compromiso con el progreso: La mejora permanente.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 Lo primero será </a:t>
            </a:r>
            <a:r>
              <a:rPr lang="es-ES_tradnl" b="1" dirty="0">
                <a:solidFill>
                  <a:srgbClr val="002060"/>
                </a:solidFill>
                <a:highlight>
                  <a:srgbClr val="FFFF00"/>
                </a:highlight>
              </a:rPr>
              <a:t>analizar bien el contexto </a:t>
            </a:r>
            <a:r>
              <a:rPr lang="es-ES_tradnl" b="1" dirty="0">
                <a:solidFill>
                  <a:srgbClr val="002060"/>
                </a:solidFill>
              </a:rPr>
              <a:t>de la organización en la que trabajamos:</a:t>
            </a:r>
            <a:endParaRPr lang="es-ES" b="1" dirty="0">
              <a:solidFill>
                <a:srgbClr val="002060"/>
              </a:solidFill>
            </a:endParaRPr>
          </a:p>
          <a:p>
            <a:pPr lvl="1" fontAlgn="base"/>
            <a:r>
              <a:rPr lang="es-ES_tradnl" b="1" dirty="0">
                <a:solidFill>
                  <a:srgbClr val="002060"/>
                </a:solidFill>
              </a:rPr>
              <a:t>Actividad</a:t>
            </a:r>
            <a:r>
              <a:rPr lang="es-ES" b="1" dirty="0">
                <a:solidFill>
                  <a:srgbClr val="002060"/>
                </a:solidFill>
              </a:rPr>
              <a:t>- </a:t>
            </a:r>
            <a:r>
              <a:rPr lang="es-ES_tradnl" b="1" dirty="0">
                <a:solidFill>
                  <a:srgbClr val="002060"/>
                </a:solidFill>
              </a:rPr>
              <a:t>Clientes- Productos y Servicios.</a:t>
            </a:r>
            <a:endParaRPr lang="es-ES" b="1" dirty="0">
              <a:solidFill>
                <a:srgbClr val="002060"/>
              </a:solidFill>
            </a:endParaRPr>
          </a:p>
          <a:p>
            <a:pPr lvl="1" fontAlgn="base"/>
            <a:r>
              <a:rPr lang="es-ES_tradnl" b="1" dirty="0">
                <a:solidFill>
                  <a:srgbClr val="002060"/>
                </a:solidFill>
              </a:rPr>
              <a:t>Conocimiento de los riesgos para “los trabajadores- el Medio Ambiente- los Clientes- el Patrimonio”.</a:t>
            </a:r>
            <a:endParaRPr lang="es-ES" b="1" dirty="0">
              <a:solidFill>
                <a:srgbClr val="002060"/>
              </a:solidFill>
            </a:endParaRPr>
          </a:p>
          <a:p>
            <a:pPr lvl="1" fontAlgn="base"/>
            <a:r>
              <a:rPr lang="es-ES_tradnl" b="1" dirty="0">
                <a:solidFill>
                  <a:srgbClr val="002060"/>
                </a:solidFill>
              </a:rPr>
              <a:t>Conocer y valorar el capital técnico y humano (“</a:t>
            </a:r>
            <a:r>
              <a:rPr lang="es-ES_tradnl" b="1" dirty="0" err="1">
                <a:solidFill>
                  <a:srgbClr val="002060"/>
                </a:solidFill>
              </a:rPr>
              <a:t>know</a:t>
            </a:r>
            <a:r>
              <a:rPr lang="es-ES_tradnl" b="1" dirty="0">
                <a:solidFill>
                  <a:srgbClr val="002060"/>
                </a:solidFill>
              </a:rPr>
              <a:t> </a:t>
            </a:r>
            <a:r>
              <a:rPr lang="es-ES_tradnl" b="1" dirty="0" err="1">
                <a:solidFill>
                  <a:srgbClr val="002060"/>
                </a:solidFill>
              </a:rPr>
              <a:t>how</a:t>
            </a:r>
            <a:r>
              <a:rPr lang="es-ES_tradnl" b="1" dirty="0">
                <a:solidFill>
                  <a:srgbClr val="002060"/>
                </a:solidFill>
              </a:rPr>
              <a:t>”)</a:t>
            </a:r>
          </a:p>
          <a:p>
            <a:pPr fontAlgn="base"/>
            <a:r>
              <a:rPr lang="es-ES_tradnl" b="1" dirty="0">
                <a:solidFill>
                  <a:srgbClr val="002060"/>
                </a:solidFill>
                <a:highlight>
                  <a:srgbClr val="FFFF00"/>
                </a:highlight>
              </a:rPr>
              <a:t>El nivel de “integración” dependerá del contexto en cada caso.</a:t>
            </a:r>
            <a:endParaRPr lang="es-E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/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141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rgbClr val="002060"/>
                </a:solidFill>
              </a:rPr>
              <a:t>1.1- ¿QUÉ APORTA LA CARTA DE PROCESOS?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2060"/>
                </a:solidFill>
              </a:rPr>
              <a:t>La Carta de los procesos permite una visión rápida y ordenada de </a:t>
            </a:r>
          </a:p>
          <a:p>
            <a:r>
              <a:rPr lang="es-ES" b="1" dirty="0">
                <a:solidFill>
                  <a:srgbClr val="002060"/>
                </a:solidFill>
              </a:rPr>
              <a:t>“Quién es quién” y “quién hace qué” en la organización.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  <a:highlight>
                  <a:srgbClr val="FFFF00"/>
                </a:highlight>
              </a:rPr>
              <a:t>Particularmente hace visible las relaciones transversales que promueven el trabajo en equipo (y en red).</a:t>
            </a:r>
          </a:p>
          <a:p>
            <a:pPr marL="457200" lvl="1" indent="0">
              <a:buNone/>
            </a:pPr>
            <a:endParaRPr lang="es-ES" b="1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s-ES" b="1" dirty="0">
                <a:solidFill>
                  <a:srgbClr val="002060"/>
                </a:solidFill>
              </a:rPr>
              <a:t>“Qué podemos esperar en términos de valor añadido”</a:t>
            </a:r>
          </a:p>
          <a:p>
            <a:pPr lvl="2"/>
            <a:r>
              <a:rPr lang="es-ES" b="1" dirty="0">
                <a:solidFill>
                  <a:srgbClr val="002060"/>
                </a:solidFill>
              </a:rPr>
              <a:t>¿ Para el cliente interno?; ¿para el cliente final?.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  <a:highlight>
                  <a:srgbClr val="FFFF00"/>
                </a:highlight>
              </a:rPr>
              <a:t>Particularmente hace visible los resultados a obtener y las mejoras a conseguir (estimación de la satisfacción del cliente final)</a:t>
            </a:r>
            <a:endParaRPr lang="es-E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D038D74-D469-5647-AED5-D57EE2813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494" y="356576"/>
            <a:ext cx="9749627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1.1- EJEMPLO DE MAPA DE LOS  PROCESOS « SISTEMA MULTI RIESGO PRE-MA »</a:t>
            </a:r>
          </a:p>
        </p:txBody>
      </p:sp>
      <p:sp>
        <p:nvSpPr>
          <p:cNvPr id="120835" name="AutoShap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9611A4D-3346-0A42-B242-CD9C3ECC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36" name="Object 4">
            <a:hlinkClick r:id="rId4" action="ppaction://hlinksldjump"/>
            <a:extLst>
              <a:ext uri="{FF2B5EF4-FFF2-40B4-BE49-F238E27FC236}">
                <a16:creationId xmlns:a16="http://schemas.microsoft.com/office/drawing/2014/main" id="{91C36671-137D-F741-B894-F4F7D51BA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7709" y="3181351"/>
          <a:ext cx="47466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0700" imgH="3302000" progId="Visio.Drawing.5">
                  <p:embed/>
                </p:oleObj>
              </mc:Choice>
              <mc:Fallback>
                <p:oleObj name="VISIO" r:id="rId5" imgW="520700" imgH="3302000" progId="Visio.Drawing.5">
                  <p:embed/>
                  <p:pic>
                    <p:nvPicPr>
                      <p:cNvPr id="120836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91C36671-137D-F741-B894-F4F7D51BA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9" y="3181351"/>
                        <a:ext cx="474663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>
            <a:extLst>
              <a:ext uri="{FF2B5EF4-FFF2-40B4-BE49-F238E27FC236}">
                <a16:creationId xmlns:a16="http://schemas.microsoft.com/office/drawing/2014/main" id="{202F9A67-1009-B44A-80D9-91628181A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8408" y="3422650"/>
          <a:ext cx="2857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92100" imgH="1854200" progId="Visio.Drawing.6">
                  <p:embed/>
                </p:oleObj>
              </mc:Choice>
              <mc:Fallback>
                <p:oleObj name="Visio" r:id="rId7" imgW="292100" imgH="1854200" progId="Visio.Drawing.6">
                  <p:embed/>
                  <p:pic>
                    <p:nvPicPr>
                      <p:cNvPr id="120837" name="Object 5">
                        <a:extLst>
                          <a:ext uri="{FF2B5EF4-FFF2-40B4-BE49-F238E27FC236}">
                            <a16:creationId xmlns:a16="http://schemas.microsoft.com/office/drawing/2014/main" id="{202F9A67-1009-B44A-80D9-91628181A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408" y="3422650"/>
                        <a:ext cx="2857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AutoShape 6">
            <a:extLst>
              <a:ext uri="{FF2B5EF4-FFF2-40B4-BE49-F238E27FC236}">
                <a16:creationId xmlns:a16="http://schemas.microsoft.com/office/drawing/2014/main" id="{A3347E13-7BA1-784A-9D46-412C8CC5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3" y="2898775"/>
            <a:ext cx="6719888" cy="2719388"/>
          </a:xfrm>
          <a:prstGeom prst="homePlate">
            <a:avLst>
              <a:gd name="adj" fmla="val 211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>
              <a:spcBef>
                <a:spcPct val="20000"/>
              </a:spcBef>
            </a:pPr>
            <a:endParaRPr lang="es-ES" altLang="es-ES" sz="1200" b="1" i="1">
              <a:solidFill>
                <a:srgbClr val="993366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39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8469CB5-FFDD-584F-BF16-A8D378476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9" y="1992313"/>
            <a:ext cx="1489075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0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2ED9D-D6D8-6E4C-A3BC-B27CCE7B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1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17080E-33DD-A942-B5FC-B05B4CC9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2" name="AutoShape 10">
            <a:extLst>
              <a:ext uri="{FF2B5EF4-FFF2-40B4-BE49-F238E27FC236}">
                <a16:creationId xmlns:a16="http://schemas.microsoft.com/office/drawing/2014/main" id="{4779F9FD-4734-C74E-A3CE-F17FE857F89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2076452" y="2412207"/>
            <a:ext cx="850900" cy="411162"/>
          </a:xfrm>
          <a:prstGeom prst="curvedUpArrow">
            <a:avLst>
              <a:gd name="adj1" fmla="val 41246"/>
              <a:gd name="adj2" fmla="val 6012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3" name="AutoShap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8DEBA50-D898-0842-BB98-3F2C222C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4" y="1992313"/>
            <a:ext cx="1487487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415E3F-CCCB-F344-950E-9B55BEC7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0E717DB-35AE-FE41-8621-AEB0FB2D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46" name="Object 14">
            <a:extLst>
              <a:ext uri="{FF2B5EF4-FFF2-40B4-BE49-F238E27FC236}">
                <a16:creationId xmlns:a16="http://schemas.microsoft.com/office/drawing/2014/main" id="{957F247C-D6F2-4641-AA00-E0A959C0F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5221" y="3181351"/>
          <a:ext cx="455612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495300" imgH="3302000" progId="Visio.Drawing.5">
                  <p:embed/>
                </p:oleObj>
              </mc:Choice>
              <mc:Fallback>
                <p:oleObj name="VISIO" r:id="rId10" imgW="495300" imgH="3302000" progId="Visio.Drawing.5">
                  <p:embed/>
                  <p:pic>
                    <p:nvPicPr>
                      <p:cNvPr id="120846" name="Object 14">
                        <a:extLst>
                          <a:ext uri="{FF2B5EF4-FFF2-40B4-BE49-F238E27FC236}">
                            <a16:creationId xmlns:a16="http://schemas.microsoft.com/office/drawing/2014/main" id="{957F247C-D6F2-4641-AA00-E0A959C0F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221" y="3181351"/>
                        <a:ext cx="455612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7" name="Object 15">
            <a:extLst>
              <a:ext uri="{FF2B5EF4-FFF2-40B4-BE49-F238E27FC236}">
                <a16:creationId xmlns:a16="http://schemas.microsoft.com/office/drawing/2014/main" id="{88F5F149-D47E-5944-BD98-7FD05BF82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0897" y="3543300"/>
          <a:ext cx="2873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304800" imgH="2159000" progId="Visio.Drawing.5">
                  <p:embed/>
                </p:oleObj>
              </mc:Choice>
              <mc:Fallback>
                <p:oleObj name="VISIO" r:id="rId12" imgW="304800" imgH="2159000" progId="Visio.Drawing.5">
                  <p:embed/>
                  <p:pic>
                    <p:nvPicPr>
                      <p:cNvPr id="120847" name="Object 15">
                        <a:extLst>
                          <a:ext uri="{FF2B5EF4-FFF2-40B4-BE49-F238E27FC236}">
                            <a16:creationId xmlns:a16="http://schemas.microsoft.com/office/drawing/2014/main" id="{88F5F149-D47E-5944-BD98-7FD05BF82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897" y="3543300"/>
                        <a:ext cx="28733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9E572EAE-C2DB-4F48-BC87-E6161745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983" y="3751264"/>
            <a:ext cx="2095500" cy="1074737"/>
          </a:xfrm>
          <a:prstGeom prst="homePlate">
            <a:avLst>
              <a:gd name="adj" fmla="val 20816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S3</a:t>
            </a:r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Puesta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aen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marcha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del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control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operacional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evaluar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el plan de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emergencia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49" name="AutoShape 17">
            <a:hlinkClick r:id="rId14" action="ppaction://hlinksldjump"/>
            <a:extLst>
              <a:ext uri="{FF2B5EF4-FFF2-40B4-BE49-F238E27FC236}">
                <a16:creationId xmlns:a16="http://schemas.microsoft.com/office/drawing/2014/main" id="{65868A73-7806-6E4C-BE88-D30CD626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209" y="3751264"/>
            <a:ext cx="1825625" cy="1074737"/>
          </a:xfrm>
          <a:prstGeom prst="homePlate">
            <a:avLst>
              <a:gd name="adj" fmla="val 22287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>
              <a:spcBef>
                <a:spcPct val="20000"/>
              </a:spcBef>
            </a:pPr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S2</a:t>
            </a:r>
          </a:p>
          <a:p>
            <a:pPr algn="ctr">
              <a:spcBef>
                <a:spcPct val="20000"/>
              </a:spcBef>
            </a:pP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Analizar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los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riesgos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20000"/>
              </a:spcBef>
            </a:pP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evaluar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su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dominio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0" name="AutoShape 18">
            <a:hlinkClick r:id="rId15" action="ppaction://hlinksldjump"/>
            <a:extLst>
              <a:ext uri="{FF2B5EF4-FFF2-40B4-BE49-F238E27FC236}">
                <a16:creationId xmlns:a16="http://schemas.microsoft.com/office/drawing/2014/main" id="{0FCE2E7D-AC7C-8545-ACDA-12B27CDFF3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8272" y="5357764"/>
            <a:ext cx="611088" cy="1081087"/>
          </a:xfrm>
          <a:prstGeom prst="homePlate">
            <a:avLst>
              <a:gd name="adj" fmla="val 27166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A1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Formación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1" name="AutoShape 19">
            <a:hlinkClick r:id="rId3" action="ppaction://hlinksldjump"/>
            <a:extLst>
              <a:ext uri="{FF2B5EF4-FFF2-40B4-BE49-F238E27FC236}">
                <a16:creationId xmlns:a16="http://schemas.microsoft.com/office/drawing/2014/main" id="{FAEFBB36-883F-F54F-AC29-18425EC670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67808" y="1674813"/>
            <a:ext cx="1809750" cy="1122362"/>
          </a:xfrm>
          <a:prstGeom prst="homePlate">
            <a:avLst>
              <a:gd name="adj" fmla="val 31570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E3</a:t>
            </a:r>
          </a:p>
          <a:p>
            <a:pPr algn="ctr"/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Gestionar</a:t>
            </a:r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 a </a:t>
            </a:r>
          </a:p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las </a:t>
            </a:r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personas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2" name="AutoShape 20">
            <a:hlinkClick r:id="rId16" action="ppaction://hlinksldjump"/>
            <a:extLst>
              <a:ext uri="{FF2B5EF4-FFF2-40B4-BE49-F238E27FC236}">
                <a16:creationId xmlns:a16="http://schemas.microsoft.com/office/drawing/2014/main" id="{1C6B4AE8-3EC8-8D43-A524-69C2FB3B59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02440" y="5329983"/>
            <a:ext cx="611088" cy="1136650"/>
          </a:xfrm>
          <a:prstGeom prst="homePlate">
            <a:avLst>
              <a:gd name="adj" fmla="val 23185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A2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Control de la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documentación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3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459E1F-E541-5F40-996B-62AB47BA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4" name="AutoShape 22">
            <a:hlinkClick r:id="rId4" action="ppaction://hlinksldjump"/>
            <a:extLst>
              <a:ext uri="{FF2B5EF4-FFF2-40B4-BE49-F238E27FC236}">
                <a16:creationId xmlns:a16="http://schemas.microsoft.com/office/drawing/2014/main" id="{EAB02147-F04D-4E44-998F-8D3D8E9F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834" y="3763963"/>
            <a:ext cx="2233613" cy="1077912"/>
          </a:xfrm>
          <a:prstGeom prst="homePlate">
            <a:avLst>
              <a:gd name="adj" fmla="val 28655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S1 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Respetar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Exigencias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aplicables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endParaRPr lang="fr-FR" altLang="es-ES" sz="1200" b="1" i="1" dirty="0">
              <a:solidFill>
                <a:srgbClr val="FAFD00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5" name="AutoShape 23">
            <a:hlinkClick r:id="rId4" action="ppaction://hlinksldjump"/>
            <a:extLst>
              <a:ext uri="{FF2B5EF4-FFF2-40B4-BE49-F238E27FC236}">
                <a16:creationId xmlns:a16="http://schemas.microsoft.com/office/drawing/2014/main" id="{10FA7CBB-568E-6943-9094-9CA213B7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3043238"/>
            <a:ext cx="6154738" cy="519112"/>
          </a:xfrm>
          <a:prstGeom prst="homePlate">
            <a:avLst>
              <a:gd name="adj" fmla="val 126577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S4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Tratar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las  no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conformidades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6" name="AutoShape 24">
            <a:hlinkClick r:id="rId15" action="ppaction://hlinksldjump"/>
            <a:extLst>
              <a:ext uri="{FF2B5EF4-FFF2-40B4-BE49-F238E27FC236}">
                <a16:creationId xmlns:a16="http://schemas.microsoft.com/office/drawing/2014/main" id="{E48050D0-6396-6248-8097-C6B1A12F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4922839"/>
            <a:ext cx="6154738" cy="509587"/>
          </a:xfrm>
          <a:prstGeom prst="homePlate">
            <a:avLst>
              <a:gd name="adj" fmla="val 140014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S5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Informar,comunicar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consultar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857" name="AutoShape 25">
            <a:hlinkClick r:id="rId17" action="ppaction://hlinksldjump"/>
            <a:extLst>
              <a:ext uri="{FF2B5EF4-FFF2-40B4-BE49-F238E27FC236}">
                <a16:creationId xmlns:a16="http://schemas.microsoft.com/office/drawing/2014/main" id="{2FD79582-120A-E64A-9AD2-E2E72DC7A7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27046" y="1711325"/>
            <a:ext cx="2366963" cy="560388"/>
          </a:xfrm>
          <a:prstGeom prst="homePlate">
            <a:avLst>
              <a:gd name="adj" fmla="val 82442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E1-2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Planificar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realizar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auditorias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y los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controles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internos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8" name="AutoShape 26">
            <a:extLst>
              <a:ext uri="{FF2B5EF4-FFF2-40B4-BE49-F238E27FC236}">
                <a16:creationId xmlns:a16="http://schemas.microsoft.com/office/drawing/2014/main" id="{43211EA7-18B0-E942-B158-4A621B5FD34F}"/>
              </a:ext>
            </a:extLst>
          </p:cNvPr>
          <p:cNvSpPr>
            <a:spLocks noChangeArrowheads="1"/>
          </p:cNvSpPr>
          <p:nvPr/>
        </p:nvSpPr>
        <p:spPr bwMode="auto">
          <a:xfrm rot="15805084">
            <a:off x="9104315" y="2448720"/>
            <a:ext cx="923925" cy="411162"/>
          </a:xfrm>
          <a:prstGeom prst="curvedUpArrow">
            <a:avLst>
              <a:gd name="adj1" fmla="val 44786"/>
              <a:gd name="adj2" fmla="val 6528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9" name="AutoShape 27">
            <a:hlinkClick r:id="rId17" action="ppaction://hlinksldjump"/>
            <a:extLst>
              <a:ext uri="{FF2B5EF4-FFF2-40B4-BE49-F238E27FC236}">
                <a16:creationId xmlns:a16="http://schemas.microsoft.com/office/drawing/2014/main" id="{3436BD4F-461F-054D-AB89-644338AB2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7558" y="1631950"/>
            <a:ext cx="2182812" cy="1181100"/>
          </a:xfrm>
          <a:prstGeom prst="homePlate">
            <a:avLst>
              <a:gd name="adj" fmla="val 3158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E2</a:t>
            </a:r>
          </a:p>
          <a:p>
            <a:pPr algn="ctr"/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Dinámica</a:t>
            </a:r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 de planes</a:t>
            </a:r>
          </a:p>
        </p:txBody>
      </p:sp>
      <p:sp>
        <p:nvSpPr>
          <p:cNvPr id="120860" name="AutoShape 28">
            <a:hlinkClick r:id="rId18" action="ppaction://hlinksldjump"/>
            <a:extLst>
              <a:ext uri="{FF2B5EF4-FFF2-40B4-BE49-F238E27FC236}">
                <a16:creationId xmlns:a16="http://schemas.microsoft.com/office/drawing/2014/main" id="{55662D0A-88D8-C344-8126-22654D6374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5308" y="2322513"/>
            <a:ext cx="2298700" cy="501650"/>
          </a:xfrm>
          <a:prstGeom prst="homePlate">
            <a:avLst>
              <a:gd name="adj" fmla="val 80084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E1-1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Controlar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acciones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correctoras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preventivas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CC78B924-877B-4F4C-8BC0-C162DF4F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28" y="1812925"/>
            <a:ext cx="1932868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Estratégicos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43EAA8E-0BE6-4B20-83E0-0442C1C9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7" y="5729653"/>
            <a:ext cx="1314436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Apoyo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96765430-9DA0-4978-AB9B-AF96AA58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55" y="3841750"/>
            <a:ext cx="1595529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Sustantivos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nillo 1">
            <a:extLst>
              <a:ext uri="{FF2B5EF4-FFF2-40B4-BE49-F238E27FC236}">
                <a16:creationId xmlns:a16="http://schemas.microsoft.com/office/drawing/2014/main" id="{4E6420A7-5E25-6D45-8DC6-7F537EAB791D}"/>
              </a:ext>
            </a:extLst>
          </p:cNvPr>
          <p:cNvSpPr/>
          <p:nvPr/>
        </p:nvSpPr>
        <p:spPr>
          <a:xfrm>
            <a:off x="10487138" y="3241493"/>
            <a:ext cx="1302543" cy="2962360"/>
          </a:xfrm>
          <a:prstGeom prst="donut">
            <a:avLst>
              <a:gd name="adj" fmla="val 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9ABE8C-DAAC-534E-8E34-CBB6084A5245}"/>
              </a:ext>
            </a:extLst>
          </p:cNvPr>
          <p:cNvSpPr txBox="1"/>
          <p:nvPr/>
        </p:nvSpPr>
        <p:spPr>
          <a:xfrm>
            <a:off x="10586126" y="4116208"/>
            <a:ext cx="116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El día </a:t>
            </a:r>
          </a:p>
          <a:p>
            <a:pPr algn="ctr"/>
            <a:r>
              <a:rPr lang="es-ES" sz="2400" dirty="0"/>
              <a:t>a </a:t>
            </a:r>
          </a:p>
          <a:p>
            <a:pPr algn="ctr"/>
            <a:r>
              <a:rPr lang="es-ES" sz="2400" dirty="0"/>
              <a:t>día</a:t>
            </a:r>
          </a:p>
        </p:txBody>
      </p:sp>
      <p:sp>
        <p:nvSpPr>
          <p:cNvPr id="35" name="Anillo 34">
            <a:extLst>
              <a:ext uri="{FF2B5EF4-FFF2-40B4-BE49-F238E27FC236}">
                <a16:creationId xmlns:a16="http://schemas.microsoft.com/office/drawing/2014/main" id="{350ED407-46E1-0840-A513-6F5AFAA07D9C}"/>
              </a:ext>
            </a:extLst>
          </p:cNvPr>
          <p:cNvSpPr/>
          <p:nvPr/>
        </p:nvSpPr>
        <p:spPr>
          <a:xfrm>
            <a:off x="10401657" y="1555568"/>
            <a:ext cx="1361719" cy="1625784"/>
          </a:xfrm>
          <a:prstGeom prst="donut">
            <a:avLst>
              <a:gd name="adj" fmla="val 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0189D07-FF20-E749-89EA-363D92AA63DA}"/>
              </a:ext>
            </a:extLst>
          </p:cNvPr>
          <p:cNvSpPr txBox="1"/>
          <p:nvPr/>
        </p:nvSpPr>
        <p:spPr>
          <a:xfrm>
            <a:off x="10586126" y="1688188"/>
            <a:ext cx="99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El medio largo plazo</a:t>
            </a:r>
          </a:p>
        </p:txBody>
      </p:sp>
    </p:spTree>
    <p:extLst>
      <p:ext uri="{BB962C8B-B14F-4D97-AF65-F5344CB8AC3E}">
        <p14:creationId xmlns:p14="http://schemas.microsoft.com/office/powerpoint/2010/main" val="2931844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4" grpId="0" animBg="1"/>
      <p:bldP spid="120855" grpId="0" animBg="1"/>
      <p:bldP spid="120856" grpId="0" animBg="1"/>
      <p:bldP spid="120857" grpId="0" animBg="1"/>
      <p:bldP spid="120859" grpId="0" animBg="1"/>
      <p:bldP spid="120860" grpId="0" animBg="1"/>
      <p:bldP spid="120861" grpId="0" animBg="1"/>
      <p:bldP spid="33" grpId="0" animBg="1"/>
      <p:bldP spid="34" grpId="0" animBg="1"/>
      <p:bldP spid="2" grpId="0" animBg="1"/>
      <p:bldP spid="3" grpId="0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06998"/>
            <a:ext cx="10363200" cy="40542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1.2- Pilar 2: ORGANIZACIÓN DE UNA ENTIDAD</a:t>
            </a:r>
          </a:p>
          <a:p>
            <a:r>
              <a:rPr lang="es-ES" sz="4100" b="1" dirty="0"/>
              <a:t>Conseguir que cada persona conozca su cometido y sepa en todo momento lo que se espera de ella. </a:t>
            </a:r>
          </a:p>
          <a:p>
            <a:pPr algn="l"/>
            <a:r>
              <a:rPr lang="es-ES" b="1" dirty="0"/>
              <a:t>Para ello se establecen relaciones: </a:t>
            </a:r>
          </a:p>
          <a:p>
            <a:pPr algn="l"/>
            <a:r>
              <a:rPr lang="es-ES" b="1" dirty="0"/>
              <a:t>	</a:t>
            </a:r>
            <a:r>
              <a:rPr lang="es-ES" sz="3900" b="1" dirty="0">
                <a:highlight>
                  <a:srgbClr val="FFFF00"/>
                </a:highlight>
              </a:rPr>
              <a:t>	</a:t>
            </a:r>
            <a:r>
              <a:rPr lang="es-ES" sz="3900" b="1" dirty="0"/>
              <a:t>		</a:t>
            </a:r>
          </a:p>
          <a:p>
            <a:pPr algn="l"/>
            <a:endParaRPr lang="es-ES" sz="3900" b="1" dirty="0"/>
          </a:p>
          <a:p>
            <a:pPr algn="l"/>
            <a:r>
              <a:rPr lang="es-ES" sz="3900" b="1" dirty="0"/>
              <a:t>				</a:t>
            </a:r>
          </a:p>
          <a:p>
            <a:pPr algn="l"/>
            <a:r>
              <a:rPr lang="es-ES" sz="3900" b="1" dirty="0"/>
              <a:t>	</a:t>
            </a:r>
            <a:endParaRPr lang="es-ES" sz="3900" b="1" dirty="0">
              <a:highlight>
                <a:srgbClr val="FFFF00"/>
              </a:highlight>
            </a:endParaRP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5A4D0A-4D92-E443-8D5B-8FF2BFF994A9}"/>
              </a:ext>
            </a:extLst>
          </p:cNvPr>
          <p:cNvSpPr txBox="1"/>
          <p:nvPr/>
        </p:nvSpPr>
        <p:spPr>
          <a:xfrm>
            <a:off x="5555974" y="5123397"/>
            <a:ext cx="309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highlight>
                  <a:srgbClr val="FFFF00"/>
                </a:highlight>
              </a:rPr>
              <a:t>FUNCIONALES</a:t>
            </a:r>
            <a:endParaRPr lang="es-ES" sz="3300" b="1" dirty="0">
              <a:highlight>
                <a:srgbClr val="FFFF0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09D779-85E0-FA40-9FC8-BD0772335158}"/>
              </a:ext>
            </a:extLst>
          </p:cNvPr>
          <p:cNvSpPr txBox="1"/>
          <p:nvPr/>
        </p:nvSpPr>
        <p:spPr>
          <a:xfrm>
            <a:off x="2892287" y="4043216"/>
            <a:ext cx="309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highlight>
                  <a:srgbClr val="FFFF00"/>
                </a:highlight>
              </a:rPr>
              <a:t>JERÁRQUICAS</a:t>
            </a:r>
            <a:endParaRPr lang="es-ES" sz="3300" b="1" dirty="0"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1D9CF3-9D77-8F4B-A662-31E97161C285}"/>
              </a:ext>
            </a:extLst>
          </p:cNvPr>
          <p:cNvSpPr txBox="1"/>
          <p:nvPr/>
        </p:nvSpPr>
        <p:spPr>
          <a:xfrm rot="20168768">
            <a:off x="3906980" y="4381371"/>
            <a:ext cx="39674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4000" b="1" dirty="0"/>
              <a:t>MATRICIALES</a:t>
            </a:r>
          </a:p>
        </p:txBody>
      </p:sp>
    </p:spTree>
    <p:extLst>
      <p:ext uri="{BB962C8B-B14F-4D97-AF65-F5344CB8AC3E}">
        <p14:creationId xmlns:p14="http://schemas.microsoft.com/office/powerpoint/2010/main" val="160378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918" y="1576966"/>
            <a:ext cx="8936735" cy="1104533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1.2- Pilar 1:ORGANIZACIÓN DE UNA ENTIDAD</a:t>
            </a:r>
          </a:p>
          <a:p>
            <a:pPr algn="l"/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</a:rPr>
              <a:t>EJEMPLO DE ORGANIGRAMA “JERÁRQUICO-FUNCIONAL”</a:t>
            </a:r>
            <a:endParaRPr lang="es-E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74BCB7-24DF-CD48-8CDE-C49EA48C959D}"/>
              </a:ext>
            </a:extLst>
          </p:cNvPr>
          <p:cNvSpPr txBox="1"/>
          <p:nvPr/>
        </p:nvSpPr>
        <p:spPr>
          <a:xfrm>
            <a:off x="5340096" y="2564632"/>
            <a:ext cx="1187660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DIR</a:t>
            </a:r>
          </a:p>
          <a:p>
            <a:pPr algn="ctr"/>
            <a:r>
              <a:rPr lang="es-ES" dirty="0"/>
              <a:t>CENTRO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5073FE-76BF-9341-856D-BF7A960FE649}"/>
              </a:ext>
            </a:extLst>
          </p:cNvPr>
          <p:cNvSpPr txBox="1"/>
          <p:nvPr/>
        </p:nvSpPr>
        <p:spPr>
          <a:xfrm>
            <a:off x="5340096" y="3965923"/>
            <a:ext cx="118766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PERSONAL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B2DC24-427B-2B4B-91D7-F8288323905B}"/>
              </a:ext>
            </a:extLst>
          </p:cNvPr>
          <p:cNvSpPr txBox="1"/>
          <p:nvPr/>
        </p:nvSpPr>
        <p:spPr>
          <a:xfrm>
            <a:off x="6688114" y="4474659"/>
            <a:ext cx="129129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COMPRAS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E3E4D9-2797-8F4D-A5B1-01555B650472}"/>
              </a:ext>
            </a:extLst>
          </p:cNvPr>
          <p:cNvSpPr txBox="1"/>
          <p:nvPr/>
        </p:nvSpPr>
        <p:spPr>
          <a:xfrm>
            <a:off x="2913888" y="3429527"/>
            <a:ext cx="1486164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PRODUCCION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9CD6FE-E492-144A-9274-70A2E48C6989}"/>
              </a:ext>
            </a:extLst>
          </p:cNvPr>
          <p:cNvSpPr txBox="1"/>
          <p:nvPr/>
        </p:nvSpPr>
        <p:spPr>
          <a:xfrm>
            <a:off x="8510019" y="4980976"/>
            <a:ext cx="118766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LOG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B0819A-306B-C84B-98EE-26A5D1DE01DF}"/>
              </a:ext>
            </a:extLst>
          </p:cNvPr>
          <p:cNvSpPr txBox="1"/>
          <p:nvPr/>
        </p:nvSpPr>
        <p:spPr>
          <a:xfrm>
            <a:off x="437123" y="2035168"/>
            <a:ext cx="1187660" cy="646331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CEO</a:t>
            </a:r>
          </a:p>
          <a:p>
            <a:pPr algn="ctr"/>
            <a:r>
              <a:rPr lang="es-ES" dirty="0"/>
              <a:t>CORP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05C0FC9-DBEF-704D-953C-3D78A0BCAEBD}"/>
              </a:ext>
            </a:extLst>
          </p:cNvPr>
          <p:cNvCxnSpPr>
            <a:cxnSpLocks/>
          </p:cNvCxnSpPr>
          <p:nvPr/>
        </p:nvCxnSpPr>
        <p:spPr>
          <a:xfrm>
            <a:off x="3856252" y="3325371"/>
            <a:ext cx="72487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B7E5BF4-A3E0-EB47-9DAA-6D2FDEE4CEE9}"/>
              </a:ext>
            </a:extLst>
          </p:cNvPr>
          <p:cNvCxnSpPr>
            <a:cxnSpLocks/>
          </p:cNvCxnSpPr>
          <p:nvPr/>
        </p:nvCxnSpPr>
        <p:spPr>
          <a:xfrm>
            <a:off x="5882111" y="3217060"/>
            <a:ext cx="0" cy="7488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ED03B13-DA10-2A43-9E30-4202C1A7E2BE}"/>
              </a:ext>
            </a:extLst>
          </p:cNvPr>
          <p:cNvCxnSpPr>
            <a:cxnSpLocks/>
          </p:cNvCxnSpPr>
          <p:nvPr/>
        </p:nvCxnSpPr>
        <p:spPr>
          <a:xfrm flipV="1">
            <a:off x="3856252" y="3325372"/>
            <a:ext cx="0" cy="1036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AD57BBF-61CC-2B4B-A2AB-167AE242FEE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7333759" y="3325371"/>
            <a:ext cx="0" cy="1149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D36EAC7-03C9-8242-B5D4-C2D351A0CB2A}"/>
              </a:ext>
            </a:extLst>
          </p:cNvPr>
          <p:cNvCxnSpPr>
            <a:cxnSpLocks/>
          </p:cNvCxnSpPr>
          <p:nvPr/>
        </p:nvCxnSpPr>
        <p:spPr>
          <a:xfrm>
            <a:off x="9017443" y="3325371"/>
            <a:ext cx="0" cy="1655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B5A1DD5-04AC-4B4A-8168-C8300D84B022}"/>
              </a:ext>
            </a:extLst>
          </p:cNvPr>
          <p:cNvSpPr txBox="1"/>
          <p:nvPr/>
        </p:nvSpPr>
        <p:spPr>
          <a:xfrm>
            <a:off x="924803" y="3450351"/>
            <a:ext cx="1281589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S" dirty="0"/>
              <a:t>DIR PROD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71F00F-9134-CF4D-A654-DB29324E1860}"/>
              </a:ext>
            </a:extLst>
          </p:cNvPr>
          <p:cNvSpPr txBox="1"/>
          <p:nvPr/>
        </p:nvSpPr>
        <p:spPr>
          <a:xfrm>
            <a:off x="910290" y="3965923"/>
            <a:ext cx="1281595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S" dirty="0"/>
              <a:t>DIR RRHH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A2446E2-3876-624C-81F0-2C869AC8769D}"/>
              </a:ext>
            </a:extLst>
          </p:cNvPr>
          <p:cNvSpPr txBox="1"/>
          <p:nvPr/>
        </p:nvSpPr>
        <p:spPr>
          <a:xfrm>
            <a:off x="900615" y="4474659"/>
            <a:ext cx="1291271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S" dirty="0"/>
              <a:t>DIR COMPRAS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F93F0BF-7C19-8749-8854-5EBC0F1907A8}"/>
              </a:ext>
            </a:extLst>
          </p:cNvPr>
          <p:cNvSpPr txBox="1"/>
          <p:nvPr/>
        </p:nvSpPr>
        <p:spPr>
          <a:xfrm>
            <a:off x="910291" y="4961098"/>
            <a:ext cx="1281587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DIR LOG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95702E1-C2D3-F943-92C0-22E4DCE9EEA3}"/>
              </a:ext>
            </a:extLst>
          </p:cNvPr>
          <p:cNvCxnSpPr>
            <a:cxnSpLocks/>
          </p:cNvCxnSpPr>
          <p:nvPr/>
        </p:nvCxnSpPr>
        <p:spPr>
          <a:xfrm>
            <a:off x="655852" y="3573759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1D18990-0A79-3A4B-B793-0765F3DD7A31}"/>
              </a:ext>
            </a:extLst>
          </p:cNvPr>
          <p:cNvCxnSpPr>
            <a:cxnSpLocks/>
            <a:stCxn id="24" idx="3"/>
            <a:endCxn id="6" idx="1"/>
          </p:cNvCxnSpPr>
          <p:nvPr/>
        </p:nvCxnSpPr>
        <p:spPr>
          <a:xfrm>
            <a:off x="2206392" y="3604240"/>
            <a:ext cx="707496" cy="995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44BDCF6-07BB-0140-8D08-687F211FF401}"/>
              </a:ext>
            </a:extLst>
          </p:cNvPr>
          <p:cNvCxnSpPr>
            <a:cxnSpLocks/>
          </p:cNvCxnSpPr>
          <p:nvPr/>
        </p:nvCxnSpPr>
        <p:spPr>
          <a:xfrm>
            <a:off x="655852" y="2694432"/>
            <a:ext cx="0" cy="32773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3F9F986-1A91-E54E-931B-09CCF571BBA1}"/>
              </a:ext>
            </a:extLst>
          </p:cNvPr>
          <p:cNvCxnSpPr>
            <a:cxnSpLocks/>
          </p:cNvCxnSpPr>
          <p:nvPr/>
        </p:nvCxnSpPr>
        <p:spPr>
          <a:xfrm>
            <a:off x="657474" y="4150589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09B4AFB-2D39-2C42-ADAA-51DB61FB52A0}"/>
              </a:ext>
            </a:extLst>
          </p:cNvPr>
          <p:cNvCxnSpPr>
            <a:cxnSpLocks/>
          </p:cNvCxnSpPr>
          <p:nvPr/>
        </p:nvCxnSpPr>
        <p:spPr>
          <a:xfrm>
            <a:off x="641339" y="4628547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0B1D97C-07D0-5942-80DE-1DA7053FCF25}"/>
              </a:ext>
            </a:extLst>
          </p:cNvPr>
          <p:cNvCxnSpPr>
            <a:cxnSpLocks/>
          </p:cNvCxnSpPr>
          <p:nvPr/>
        </p:nvCxnSpPr>
        <p:spPr>
          <a:xfrm>
            <a:off x="653336" y="5114986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CC1CB10-B362-384C-86B5-866DBA7A7B9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206392" y="4150589"/>
            <a:ext cx="3133704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CC0BDC1-A392-814B-AA04-8442C4BB98D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06392" y="4640739"/>
            <a:ext cx="4481722" cy="1858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75B063F-9AD7-6148-8ECF-C952F145B7C1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>
          <a:xfrm>
            <a:off x="2191878" y="5114987"/>
            <a:ext cx="6318141" cy="5065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89C8852-4206-AE4E-9B3E-413547A2F34D}"/>
              </a:ext>
            </a:extLst>
          </p:cNvPr>
          <p:cNvCxnSpPr>
            <a:cxnSpLocks/>
          </p:cNvCxnSpPr>
          <p:nvPr/>
        </p:nvCxnSpPr>
        <p:spPr>
          <a:xfrm>
            <a:off x="7044626" y="3116013"/>
            <a:ext cx="70697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02F26AA3-C713-764E-92C2-291445198AAF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657279" y="2887798"/>
            <a:ext cx="4682817" cy="2893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7DC4E8E-F8DB-0742-8DCC-C542AA2D2FEA}"/>
              </a:ext>
            </a:extLst>
          </p:cNvPr>
          <p:cNvCxnSpPr>
            <a:cxnSpLocks/>
          </p:cNvCxnSpPr>
          <p:nvPr/>
        </p:nvCxnSpPr>
        <p:spPr>
          <a:xfrm>
            <a:off x="7018285" y="2720785"/>
            <a:ext cx="73331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A29FE29A-FA65-B846-A244-6CB7AD5C243D}"/>
              </a:ext>
            </a:extLst>
          </p:cNvPr>
          <p:cNvCxnSpPr>
            <a:cxnSpLocks/>
          </p:cNvCxnSpPr>
          <p:nvPr/>
        </p:nvCxnSpPr>
        <p:spPr>
          <a:xfrm>
            <a:off x="7018285" y="2820756"/>
            <a:ext cx="7333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8B1AC39-2F8D-094D-B5D3-72D879C6EEFF}"/>
              </a:ext>
            </a:extLst>
          </p:cNvPr>
          <p:cNvSpPr txBox="1"/>
          <p:nvPr/>
        </p:nvSpPr>
        <p:spPr>
          <a:xfrm>
            <a:off x="7878416" y="2926481"/>
            <a:ext cx="271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RELACIONES FUNCIONALES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382772D-0FF1-F344-9DB1-057FF6BF3D9F}"/>
              </a:ext>
            </a:extLst>
          </p:cNvPr>
          <p:cNvSpPr txBox="1"/>
          <p:nvPr/>
        </p:nvSpPr>
        <p:spPr>
          <a:xfrm>
            <a:off x="7878416" y="2576899"/>
            <a:ext cx="271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RELACIONES JERARQUICAS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0DEB3A0-5088-E34E-B0DF-17483F8A62AA}"/>
              </a:ext>
            </a:extLst>
          </p:cNvPr>
          <p:cNvSpPr txBox="1"/>
          <p:nvPr/>
        </p:nvSpPr>
        <p:spPr>
          <a:xfrm>
            <a:off x="10306878" y="5373977"/>
            <a:ext cx="1478405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CAL-MA-PRE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D8A796E9-15C1-904C-AB2F-E8AEACA532DB}"/>
              </a:ext>
            </a:extLst>
          </p:cNvPr>
          <p:cNvCxnSpPr>
            <a:cxnSpLocks/>
          </p:cNvCxnSpPr>
          <p:nvPr/>
        </p:nvCxnSpPr>
        <p:spPr>
          <a:xfrm>
            <a:off x="11105047" y="3325371"/>
            <a:ext cx="0" cy="20249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A2EE1F3-1E2B-3940-8801-B890264C2267}"/>
              </a:ext>
            </a:extLst>
          </p:cNvPr>
          <p:cNvSpPr txBox="1"/>
          <p:nvPr/>
        </p:nvSpPr>
        <p:spPr>
          <a:xfrm>
            <a:off x="905456" y="5403059"/>
            <a:ext cx="1281587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DIR CAL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059228F-21A2-984B-BF72-BDBDC20754BA}"/>
              </a:ext>
            </a:extLst>
          </p:cNvPr>
          <p:cNvSpPr txBox="1"/>
          <p:nvPr/>
        </p:nvSpPr>
        <p:spPr>
          <a:xfrm>
            <a:off x="905455" y="5817847"/>
            <a:ext cx="1281587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DIR PRE/MA</a:t>
            </a:r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7D577071-F4D1-6844-B7E3-636E9AF9BCDB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633458" y="5971736"/>
            <a:ext cx="271997" cy="177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E44200C2-CEA7-F344-999E-5C879CF271A1}"/>
              </a:ext>
            </a:extLst>
          </p:cNvPr>
          <p:cNvCxnSpPr>
            <a:cxnSpLocks/>
          </p:cNvCxnSpPr>
          <p:nvPr/>
        </p:nvCxnSpPr>
        <p:spPr>
          <a:xfrm>
            <a:off x="2187042" y="5565816"/>
            <a:ext cx="8119836" cy="13811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5DA6DB12-4413-8F49-855B-F9DD29A6C4C1}"/>
              </a:ext>
            </a:extLst>
          </p:cNvPr>
          <p:cNvCxnSpPr>
            <a:cxnSpLocks/>
          </p:cNvCxnSpPr>
          <p:nvPr/>
        </p:nvCxnSpPr>
        <p:spPr>
          <a:xfrm flipV="1">
            <a:off x="2187042" y="5945373"/>
            <a:ext cx="8918005" cy="12551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D4A56F56-24D9-E64C-A0CB-ADC4F2E9C9DB}"/>
              </a:ext>
            </a:extLst>
          </p:cNvPr>
          <p:cNvCxnSpPr>
            <a:cxnSpLocks/>
          </p:cNvCxnSpPr>
          <p:nvPr/>
        </p:nvCxnSpPr>
        <p:spPr>
          <a:xfrm>
            <a:off x="653336" y="5556947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219131E-18BD-0041-BFB8-342BC2DF80AC}"/>
              </a:ext>
            </a:extLst>
          </p:cNvPr>
          <p:cNvCxnSpPr>
            <a:cxnSpLocks/>
          </p:cNvCxnSpPr>
          <p:nvPr/>
        </p:nvCxnSpPr>
        <p:spPr>
          <a:xfrm flipV="1">
            <a:off x="11105047" y="5743309"/>
            <a:ext cx="0" cy="2005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24" grpId="0" animBg="1"/>
      <p:bldP spid="25" grpId="0" animBg="1"/>
      <p:bldP spid="26" grpId="0" animBg="1"/>
      <p:bldP spid="27" grpId="0" animBg="1"/>
      <p:bldP spid="63" grpId="0"/>
      <p:bldP spid="64" grpId="0"/>
      <p:bldP spid="65" grpId="0" animBg="1"/>
      <p:bldP spid="73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918" y="1576966"/>
            <a:ext cx="8936735" cy="1104533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1.2- Pilar 2:ORGANIZACIÓN DE UNA ENTIDAD</a:t>
            </a:r>
          </a:p>
          <a:p>
            <a:pPr algn="l"/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</a:rPr>
              <a:t>EJEMPLO DE ORGANIGRAMA “JERÁRQUICO-FUNCIONAL”</a:t>
            </a:r>
            <a:endParaRPr lang="es-E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74BCB7-24DF-CD48-8CDE-C49EA48C959D}"/>
              </a:ext>
            </a:extLst>
          </p:cNvPr>
          <p:cNvSpPr txBox="1"/>
          <p:nvPr/>
        </p:nvSpPr>
        <p:spPr>
          <a:xfrm>
            <a:off x="5340096" y="2564632"/>
            <a:ext cx="1187660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DIR</a:t>
            </a:r>
          </a:p>
          <a:p>
            <a:pPr algn="ctr"/>
            <a:r>
              <a:rPr lang="es-ES" dirty="0"/>
              <a:t>CENTRO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5073FE-76BF-9341-856D-BF7A960FE649}"/>
              </a:ext>
            </a:extLst>
          </p:cNvPr>
          <p:cNvSpPr txBox="1"/>
          <p:nvPr/>
        </p:nvSpPr>
        <p:spPr>
          <a:xfrm>
            <a:off x="5340096" y="3965923"/>
            <a:ext cx="118766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PERSONAL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B2DC24-427B-2B4B-91D7-F8288323905B}"/>
              </a:ext>
            </a:extLst>
          </p:cNvPr>
          <p:cNvSpPr txBox="1"/>
          <p:nvPr/>
        </p:nvSpPr>
        <p:spPr>
          <a:xfrm>
            <a:off x="6688114" y="4474659"/>
            <a:ext cx="129129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COMPRAS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E3E4D9-2797-8F4D-A5B1-01555B650472}"/>
              </a:ext>
            </a:extLst>
          </p:cNvPr>
          <p:cNvSpPr txBox="1"/>
          <p:nvPr/>
        </p:nvSpPr>
        <p:spPr>
          <a:xfrm>
            <a:off x="2913888" y="3429527"/>
            <a:ext cx="1486164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PRODUCCION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9CD6FE-E492-144A-9274-70A2E48C6989}"/>
              </a:ext>
            </a:extLst>
          </p:cNvPr>
          <p:cNvSpPr txBox="1"/>
          <p:nvPr/>
        </p:nvSpPr>
        <p:spPr>
          <a:xfrm>
            <a:off x="8510019" y="4980976"/>
            <a:ext cx="1187660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LOG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B0819A-306B-C84B-98EE-26A5D1DE01DF}"/>
              </a:ext>
            </a:extLst>
          </p:cNvPr>
          <p:cNvSpPr txBox="1"/>
          <p:nvPr/>
        </p:nvSpPr>
        <p:spPr>
          <a:xfrm>
            <a:off x="437123" y="2035168"/>
            <a:ext cx="1187660" cy="646331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CEO</a:t>
            </a:r>
          </a:p>
          <a:p>
            <a:pPr algn="ctr"/>
            <a:r>
              <a:rPr lang="es-ES" dirty="0"/>
              <a:t>CORP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05C0FC9-DBEF-704D-953C-3D78A0BCAEBD}"/>
              </a:ext>
            </a:extLst>
          </p:cNvPr>
          <p:cNvCxnSpPr>
            <a:cxnSpLocks/>
          </p:cNvCxnSpPr>
          <p:nvPr/>
        </p:nvCxnSpPr>
        <p:spPr>
          <a:xfrm>
            <a:off x="3856252" y="3325371"/>
            <a:ext cx="72487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B7E5BF4-A3E0-EB47-9DAA-6D2FDEE4CEE9}"/>
              </a:ext>
            </a:extLst>
          </p:cNvPr>
          <p:cNvCxnSpPr>
            <a:cxnSpLocks/>
          </p:cNvCxnSpPr>
          <p:nvPr/>
        </p:nvCxnSpPr>
        <p:spPr>
          <a:xfrm>
            <a:off x="5882111" y="3217060"/>
            <a:ext cx="0" cy="7488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ED03B13-DA10-2A43-9E30-4202C1A7E2BE}"/>
              </a:ext>
            </a:extLst>
          </p:cNvPr>
          <p:cNvCxnSpPr>
            <a:cxnSpLocks/>
          </p:cNvCxnSpPr>
          <p:nvPr/>
        </p:nvCxnSpPr>
        <p:spPr>
          <a:xfrm flipV="1">
            <a:off x="3856252" y="3325372"/>
            <a:ext cx="0" cy="1036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AD57BBF-61CC-2B4B-A2AB-167AE242FEE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7333759" y="3325371"/>
            <a:ext cx="0" cy="1149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D36EAC7-03C9-8242-B5D4-C2D351A0CB2A}"/>
              </a:ext>
            </a:extLst>
          </p:cNvPr>
          <p:cNvCxnSpPr>
            <a:cxnSpLocks/>
          </p:cNvCxnSpPr>
          <p:nvPr/>
        </p:nvCxnSpPr>
        <p:spPr>
          <a:xfrm>
            <a:off x="9017443" y="3325371"/>
            <a:ext cx="0" cy="1655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B5A1DD5-04AC-4B4A-8168-C8300D84B022}"/>
              </a:ext>
            </a:extLst>
          </p:cNvPr>
          <p:cNvSpPr txBox="1"/>
          <p:nvPr/>
        </p:nvSpPr>
        <p:spPr>
          <a:xfrm>
            <a:off x="924803" y="3450351"/>
            <a:ext cx="1281589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S" dirty="0"/>
              <a:t>DIR PROD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71F00F-9134-CF4D-A654-DB29324E1860}"/>
              </a:ext>
            </a:extLst>
          </p:cNvPr>
          <p:cNvSpPr txBox="1"/>
          <p:nvPr/>
        </p:nvSpPr>
        <p:spPr>
          <a:xfrm>
            <a:off x="910290" y="3965923"/>
            <a:ext cx="1281595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S" dirty="0"/>
              <a:t>DIR RRHH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A2446E2-3876-624C-81F0-2C869AC8769D}"/>
              </a:ext>
            </a:extLst>
          </p:cNvPr>
          <p:cNvSpPr txBox="1"/>
          <p:nvPr/>
        </p:nvSpPr>
        <p:spPr>
          <a:xfrm>
            <a:off x="900615" y="4474659"/>
            <a:ext cx="1291271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400"/>
            </a:lvl1pPr>
          </a:lstStyle>
          <a:p>
            <a:r>
              <a:rPr lang="es-ES" dirty="0"/>
              <a:t>DIR COMPRAS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F93F0BF-7C19-8749-8854-5EBC0F1907A8}"/>
              </a:ext>
            </a:extLst>
          </p:cNvPr>
          <p:cNvSpPr txBox="1"/>
          <p:nvPr/>
        </p:nvSpPr>
        <p:spPr>
          <a:xfrm>
            <a:off x="910291" y="4961098"/>
            <a:ext cx="1281587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DIR LOG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95702E1-C2D3-F943-92C0-22E4DCE9EEA3}"/>
              </a:ext>
            </a:extLst>
          </p:cNvPr>
          <p:cNvCxnSpPr>
            <a:cxnSpLocks/>
          </p:cNvCxnSpPr>
          <p:nvPr/>
        </p:nvCxnSpPr>
        <p:spPr>
          <a:xfrm>
            <a:off x="655852" y="3573759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1D18990-0A79-3A4B-B793-0765F3DD7A31}"/>
              </a:ext>
            </a:extLst>
          </p:cNvPr>
          <p:cNvCxnSpPr>
            <a:cxnSpLocks/>
            <a:stCxn id="24" idx="3"/>
            <a:endCxn id="6" idx="1"/>
          </p:cNvCxnSpPr>
          <p:nvPr/>
        </p:nvCxnSpPr>
        <p:spPr>
          <a:xfrm>
            <a:off x="2206392" y="3604240"/>
            <a:ext cx="707496" cy="995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44BDCF6-07BB-0140-8D08-687F211FF401}"/>
              </a:ext>
            </a:extLst>
          </p:cNvPr>
          <p:cNvCxnSpPr>
            <a:cxnSpLocks/>
          </p:cNvCxnSpPr>
          <p:nvPr/>
        </p:nvCxnSpPr>
        <p:spPr>
          <a:xfrm>
            <a:off x="655852" y="2694432"/>
            <a:ext cx="0" cy="32773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3F9F986-1A91-E54E-931B-09CCF571BBA1}"/>
              </a:ext>
            </a:extLst>
          </p:cNvPr>
          <p:cNvCxnSpPr>
            <a:cxnSpLocks/>
          </p:cNvCxnSpPr>
          <p:nvPr/>
        </p:nvCxnSpPr>
        <p:spPr>
          <a:xfrm>
            <a:off x="657474" y="4150589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09B4AFB-2D39-2C42-ADAA-51DB61FB52A0}"/>
              </a:ext>
            </a:extLst>
          </p:cNvPr>
          <p:cNvCxnSpPr>
            <a:cxnSpLocks/>
          </p:cNvCxnSpPr>
          <p:nvPr/>
        </p:nvCxnSpPr>
        <p:spPr>
          <a:xfrm>
            <a:off x="641339" y="4628547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0B1D97C-07D0-5942-80DE-1DA7053FCF25}"/>
              </a:ext>
            </a:extLst>
          </p:cNvPr>
          <p:cNvCxnSpPr>
            <a:cxnSpLocks/>
          </p:cNvCxnSpPr>
          <p:nvPr/>
        </p:nvCxnSpPr>
        <p:spPr>
          <a:xfrm>
            <a:off x="653336" y="5114986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CC1CB10-B362-384C-86B5-866DBA7A7B9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206392" y="4150589"/>
            <a:ext cx="3133704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CC0BDC1-A392-814B-AA04-8442C4BB98D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206392" y="4640739"/>
            <a:ext cx="4481722" cy="1858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75B063F-9AD7-6148-8ECF-C952F145B7C1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>
          <a:xfrm>
            <a:off x="2191878" y="5114987"/>
            <a:ext cx="6318141" cy="5065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89C8852-4206-AE4E-9B3E-413547A2F34D}"/>
              </a:ext>
            </a:extLst>
          </p:cNvPr>
          <p:cNvCxnSpPr>
            <a:cxnSpLocks/>
          </p:cNvCxnSpPr>
          <p:nvPr/>
        </p:nvCxnSpPr>
        <p:spPr>
          <a:xfrm>
            <a:off x="7044626" y="3116013"/>
            <a:ext cx="70697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02F26AA3-C713-764E-92C2-291445198AAF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657279" y="2887798"/>
            <a:ext cx="4682817" cy="2893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7DC4E8E-F8DB-0742-8DCC-C542AA2D2FEA}"/>
              </a:ext>
            </a:extLst>
          </p:cNvPr>
          <p:cNvCxnSpPr>
            <a:cxnSpLocks/>
          </p:cNvCxnSpPr>
          <p:nvPr/>
        </p:nvCxnSpPr>
        <p:spPr>
          <a:xfrm>
            <a:off x="7018285" y="2720785"/>
            <a:ext cx="73331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A29FE29A-FA65-B846-A244-6CB7AD5C243D}"/>
              </a:ext>
            </a:extLst>
          </p:cNvPr>
          <p:cNvCxnSpPr>
            <a:cxnSpLocks/>
          </p:cNvCxnSpPr>
          <p:nvPr/>
        </p:nvCxnSpPr>
        <p:spPr>
          <a:xfrm>
            <a:off x="7018285" y="2820756"/>
            <a:ext cx="7333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8B1AC39-2F8D-094D-B5D3-72D879C6EEFF}"/>
              </a:ext>
            </a:extLst>
          </p:cNvPr>
          <p:cNvSpPr txBox="1"/>
          <p:nvPr/>
        </p:nvSpPr>
        <p:spPr>
          <a:xfrm>
            <a:off x="7878416" y="2926481"/>
            <a:ext cx="271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RELACIONES FUNCIONALES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382772D-0FF1-F344-9DB1-057FF6BF3D9F}"/>
              </a:ext>
            </a:extLst>
          </p:cNvPr>
          <p:cNvSpPr txBox="1"/>
          <p:nvPr/>
        </p:nvSpPr>
        <p:spPr>
          <a:xfrm>
            <a:off x="7878416" y="2576899"/>
            <a:ext cx="271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RELACIONES JERARQUICAS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0DEB3A0-5088-E34E-B0DF-17483F8A62AA}"/>
              </a:ext>
            </a:extLst>
          </p:cNvPr>
          <p:cNvSpPr txBox="1"/>
          <p:nvPr/>
        </p:nvSpPr>
        <p:spPr>
          <a:xfrm>
            <a:off x="10306878" y="5373977"/>
            <a:ext cx="1478405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CAL-MA-PRE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D8A796E9-15C1-904C-AB2F-E8AEACA532DB}"/>
              </a:ext>
            </a:extLst>
          </p:cNvPr>
          <p:cNvCxnSpPr>
            <a:cxnSpLocks/>
          </p:cNvCxnSpPr>
          <p:nvPr/>
        </p:nvCxnSpPr>
        <p:spPr>
          <a:xfrm>
            <a:off x="11105047" y="3325371"/>
            <a:ext cx="0" cy="20249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A2EE1F3-1E2B-3940-8801-B890264C2267}"/>
              </a:ext>
            </a:extLst>
          </p:cNvPr>
          <p:cNvSpPr txBox="1"/>
          <p:nvPr/>
        </p:nvSpPr>
        <p:spPr>
          <a:xfrm>
            <a:off x="905456" y="5403059"/>
            <a:ext cx="1281587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DIR CAL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059228F-21A2-984B-BF72-BDBDC20754BA}"/>
              </a:ext>
            </a:extLst>
          </p:cNvPr>
          <p:cNvSpPr txBox="1"/>
          <p:nvPr/>
        </p:nvSpPr>
        <p:spPr>
          <a:xfrm>
            <a:off x="905455" y="5817847"/>
            <a:ext cx="1281587" cy="307777"/>
          </a:xfrm>
          <a:prstGeom prst="rect">
            <a:avLst/>
          </a:prstGeom>
          <a:solidFill>
            <a:srgbClr val="92D050">
              <a:alpha val="73000"/>
            </a:srgbClr>
          </a:solidFill>
          <a:ln w="15875">
            <a:solidFill>
              <a:srgbClr val="002060">
                <a:alpha val="8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DIR PRE/MA</a:t>
            </a:r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7D577071-F4D1-6844-B7E3-636E9AF9BCDB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633458" y="5971736"/>
            <a:ext cx="271997" cy="177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E44200C2-CEA7-F344-999E-5C879CF271A1}"/>
              </a:ext>
            </a:extLst>
          </p:cNvPr>
          <p:cNvCxnSpPr>
            <a:cxnSpLocks/>
          </p:cNvCxnSpPr>
          <p:nvPr/>
        </p:nvCxnSpPr>
        <p:spPr>
          <a:xfrm>
            <a:off x="2187042" y="5565816"/>
            <a:ext cx="8119836" cy="13811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5DA6DB12-4413-8F49-855B-F9DD29A6C4C1}"/>
              </a:ext>
            </a:extLst>
          </p:cNvPr>
          <p:cNvCxnSpPr>
            <a:cxnSpLocks/>
          </p:cNvCxnSpPr>
          <p:nvPr/>
        </p:nvCxnSpPr>
        <p:spPr>
          <a:xfrm flipV="1">
            <a:off x="2187042" y="5945373"/>
            <a:ext cx="8918005" cy="12551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D4A56F56-24D9-E64C-A0CB-ADC4F2E9C9DB}"/>
              </a:ext>
            </a:extLst>
          </p:cNvPr>
          <p:cNvCxnSpPr>
            <a:cxnSpLocks/>
          </p:cNvCxnSpPr>
          <p:nvPr/>
        </p:nvCxnSpPr>
        <p:spPr>
          <a:xfrm>
            <a:off x="653336" y="5556947"/>
            <a:ext cx="268951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219131E-18BD-0041-BFB8-342BC2DF80AC}"/>
              </a:ext>
            </a:extLst>
          </p:cNvPr>
          <p:cNvCxnSpPr>
            <a:cxnSpLocks/>
          </p:cNvCxnSpPr>
          <p:nvPr/>
        </p:nvCxnSpPr>
        <p:spPr>
          <a:xfrm flipV="1">
            <a:off x="11105047" y="5743309"/>
            <a:ext cx="0" cy="2005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438F372-F2A9-484B-AC3A-19BD86995F32}"/>
              </a:ext>
            </a:extLst>
          </p:cNvPr>
          <p:cNvSpPr txBox="1"/>
          <p:nvPr/>
        </p:nvSpPr>
        <p:spPr>
          <a:xfrm rot="20145764">
            <a:off x="3981846" y="4225240"/>
            <a:ext cx="50777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“la que funciona”</a:t>
            </a:r>
            <a:endParaRPr lang="es-ES" sz="4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EB2C98-E7EE-FF40-B3FB-E0EFEE5F0316}"/>
              </a:ext>
            </a:extLst>
          </p:cNvPr>
          <p:cNvSpPr txBox="1"/>
          <p:nvPr/>
        </p:nvSpPr>
        <p:spPr>
          <a:xfrm rot="20264028">
            <a:off x="1985662" y="2938449"/>
            <a:ext cx="666008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  <a:highlight>
                  <a:srgbClr val="FFFF00"/>
                </a:highlight>
              </a:rPr>
              <a:t>¿La mejor organización?</a:t>
            </a:r>
            <a:endParaRPr lang="es-ES" sz="4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96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731EA51-AD0A-4432-D2AA-BA6676F77811}"/>
              </a:ext>
            </a:extLst>
          </p:cNvPr>
          <p:cNvSpPr/>
          <p:nvPr/>
        </p:nvSpPr>
        <p:spPr>
          <a:xfrm>
            <a:off x="3938166" y="2589817"/>
            <a:ext cx="4636546" cy="1011219"/>
          </a:xfrm>
          <a:prstGeom prst="roundRect">
            <a:avLst/>
          </a:prstGeom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C95DCA38-E884-19E8-03DF-FFCD78562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7722"/>
            <a:ext cx="9144000" cy="3562555"/>
          </a:xfrm>
        </p:spPr>
        <p:txBody>
          <a:bodyPr>
            <a:normAutofit fontScale="85000" lnSpcReduction="20000"/>
          </a:bodyPr>
          <a:lstStyle/>
          <a:p>
            <a:r>
              <a:rPr lang="es-ES" sz="3600" b="1" dirty="0">
                <a:highlight>
                  <a:srgbClr val="FFFF00"/>
                </a:highlight>
              </a:rPr>
              <a:t>VIDEOS SOBRE LA GESTIÓN POR PROCESOS</a:t>
            </a:r>
          </a:p>
          <a:p>
            <a:endParaRPr lang="es-ES" sz="3600" b="1" dirty="0">
              <a:highlight>
                <a:srgbClr val="FFFF00"/>
              </a:highlight>
            </a:endParaRPr>
          </a:p>
          <a:p>
            <a:endParaRPr lang="es-ES" sz="3600" b="1" dirty="0">
              <a:highlight>
                <a:srgbClr val="FFFF00"/>
              </a:highlight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2"/>
              </a:rPr>
              <a:t>Video GESTIÓN POR PROCESOS 2 min</a:t>
            </a:r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/>
              <a:t>https://</a:t>
            </a:r>
            <a:r>
              <a:rPr lang="es-ES" sz="1400" b="1" dirty="0" err="1"/>
              <a:t>www.youtube.com</a:t>
            </a:r>
            <a:r>
              <a:rPr lang="es-ES" sz="1400" b="1" dirty="0"/>
              <a:t>/</a:t>
            </a:r>
            <a:r>
              <a:rPr lang="es-ES" sz="1400" b="1" dirty="0" err="1"/>
              <a:t>watch?v</a:t>
            </a:r>
            <a:r>
              <a:rPr lang="es-ES" sz="1400" b="1" dirty="0"/>
              <a:t>=-6TK7NzZjVY</a:t>
            </a:r>
          </a:p>
          <a:p>
            <a:endParaRPr lang="es-ES" sz="1400" b="1" dirty="0">
              <a:highlight>
                <a:srgbClr val="FFFF00"/>
              </a:highlight>
              <a:hlinkClick r:id="rId3"/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4"/>
              </a:rPr>
              <a:t>Video GESTIÓN POR PROCESOS 4 mi</a:t>
            </a:r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/>
              <a:t>https://www.youtube.com/watch?v=zPsvecAJxHo</a:t>
            </a:r>
          </a:p>
          <a:p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3"/>
              </a:rPr>
              <a:t>Video GESTIÓN POR PROCESOS</a:t>
            </a:r>
            <a:r>
              <a:rPr lang="es-ES" sz="1400" b="1" dirty="0">
                <a:highlight>
                  <a:srgbClr val="FFFF00"/>
                </a:highlight>
              </a:rPr>
              <a:t> 5 min</a:t>
            </a:r>
          </a:p>
          <a:p>
            <a:r>
              <a:rPr lang="es-ES" sz="1400" b="1" dirty="0"/>
              <a:t>https://</a:t>
            </a:r>
            <a:r>
              <a:rPr lang="es-ES" sz="1400" b="1" dirty="0" err="1"/>
              <a:t>www.youtube.com</a:t>
            </a:r>
            <a:r>
              <a:rPr lang="es-ES" sz="1400" b="1" dirty="0"/>
              <a:t>/</a:t>
            </a:r>
            <a:r>
              <a:rPr lang="es-ES" sz="1400" b="1" dirty="0" err="1"/>
              <a:t>watch?v</a:t>
            </a:r>
            <a:r>
              <a:rPr lang="es-ES" sz="1400" b="1" dirty="0"/>
              <a:t>=B1uynyY0rPc</a:t>
            </a:r>
          </a:p>
          <a:p>
            <a:endParaRPr lang="es-ES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9729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263"/>
            <a:ext cx="10515600" cy="45121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4100" b="1" dirty="0">
                <a:solidFill>
                  <a:srgbClr val="002060"/>
                </a:solidFill>
              </a:rPr>
              <a:t>1.2-</a:t>
            </a:r>
            <a:r>
              <a:rPr lang="es-ES" sz="5100" b="1" dirty="0">
                <a:solidFill>
                  <a:srgbClr val="002060"/>
                </a:solidFill>
                <a:highlight>
                  <a:srgbClr val="FFFF00"/>
                </a:highlight>
              </a:rPr>
              <a:t>Pilar </a:t>
            </a:r>
            <a:r>
              <a:rPr lang="es-ES" sz="51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nº</a:t>
            </a:r>
            <a:r>
              <a:rPr lang="es-ES" sz="5100" b="1" dirty="0">
                <a:solidFill>
                  <a:srgbClr val="002060"/>
                </a:solidFill>
                <a:highlight>
                  <a:srgbClr val="FFFF00"/>
                </a:highlight>
              </a:rPr>
              <a:t> 2 : “LA ORGANIZACIÓN”</a:t>
            </a:r>
          </a:p>
          <a:p>
            <a:pPr marL="0" indent="0">
              <a:buNone/>
            </a:pPr>
            <a:endParaRPr lang="es-ES" sz="33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s-ES" sz="3400" b="1" dirty="0">
                <a:solidFill>
                  <a:srgbClr val="002060"/>
                </a:solidFill>
                <a:highlight>
                  <a:srgbClr val="FFFF00"/>
                </a:highlight>
              </a:rPr>
              <a:t>La organización: </a:t>
            </a:r>
            <a:r>
              <a:rPr lang="es-ES" sz="3400" b="1" dirty="0">
                <a:solidFill>
                  <a:srgbClr val="002060"/>
                </a:solidFill>
              </a:rPr>
              <a:t>Definición clara de las misiones y responsabilidades de cada miembro de la organización, así como de las interdependencias jerárquicas y funcionales</a:t>
            </a:r>
          </a:p>
          <a:p>
            <a:pPr lvl="2"/>
            <a:r>
              <a:rPr lang="es-ES" sz="2900" b="1" dirty="0">
                <a:solidFill>
                  <a:srgbClr val="002060"/>
                </a:solidFill>
                <a:highlight>
                  <a:srgbClr val="C0C0C0"/>
                </a:highlight>
              </a:rPr>
              <a:t>Identificación de oficios críticos</a:t>
            </a:r>
            <a:r>
              <a:rPr lang="es-ES" sz="2900" b="1" dirty="0">
                <a:solidFill>
                  <a:srgbClr val="002060"/>
                </a:solidFill>
              </a:rPr>
              <a:t>, (Especialistas de cada dominio tecnológico).</a:t>
            </a:r>
          </a:p>
          <a:p>
            <a:pPr lvl="2"/>
            <a:r>
              <a:rPr lang="es-ES" sz="2900" b="1" dirty="0">
                <a:solidFill>
                  <a:srgbClr val="002060"/>
                </a:solidFill>
                <a:highlight>
                  <a:srgbClr val="C0C0C0"/>
                </a:highlight>
              </a:rPr>
              <a:t>Personal formado y motivado </a:t>
            </a:r>
            <a:r>
              <a:rPr lang="es-ES" sz="2900" b="1" dirty="0">
                <a:solidFill>
                  <a:srgbClr val="002060"/>
                </a:solidFill>
              </a:rPr>
              <a:t>capaz de identificar y evaluar riesgos y proponer medidas de control para los mismos.</a:t>
            </a:r>
          </a:p>
          <a:p>
            <a:pPr lvl="2"/>
            <a:r>
              <a:rPr lang="es-ES" sz="2900" b="1" dirty="0">
                <a:solidFill>
                  <a:srgbClr val="002060"/>
                </a:solidFill>
              </a:rPr>
              <a:t>Personal de </a:t>
            </a:r>
            <a:r>
              <a:rPr lang="es-ES" sz="2900" b="1" dirty="0">
                <a:solidFill>
                  <a:srgbClr val="002060"/>
                </a:solidFill>
                <a:highlight>
                  <a:srgbClr val="C0C0C0"/>
                </a:highlight>
              </a:rPr>
              <a:t>los procesos productivos responsables básicos del control de los riesgos</a:t>
            </a:r>
            <a:r>
              <a:rPr lang="es-ES" sz="2900" b="1" dirty="0">
                <a:solidFill>
                  <a:srgbClr val="002060"/>
                </a:solidFill>
              </a:rPr>
              <a:t>: de su seguridad, del respeto del Medio Ambiente, de la Calidad entregada, de la protección del patrimonio,….</a:t>
            </a:r>
          </a:p>
          <a:p>
            <a:pPr lvl="2"/>
            <a:r>
              <a:rPr lang="es-ES" sz="2900" b="1" dirty="0">
                <a:solidFill>
                  <a:srgbClr val="002060"/>
                </a:solidFill>
                <a:highlight>
                  <a:srgbClr val="C0C0C0"/>
                </a:highlight>
              </a:rPr>
              <a:t>Independencia de los auditores </a:t>
            </a:r>
            <a:r>
              <a:rPr lang="es-ES" sz="2900" b="1" dirty="0">
                <a:solidFill>
                  <a:srgbClr val="002060"/>
                </a:solidFill>
              </a:rPr>
              <a:t>y garantes .</a:t>
            </a:r>
          </a:p>
          <a:p>
            <a:pPr lvl="2"/>
            <a:r>
              <a:rPr lang="es-ES" sz="2900" b="1" dirty="0">
                <a:solidFill>
                  <a:srgbClr val="002060"/>
                </a:solidFill>
              </a:rPr>
              <a:t>Todos los </a:t>
            </a:r>
            <a:r>
              <a:rPr lang="es-ES" sz="2900" b="1" dirty="0">
                <a:solidFill>
                  <a:srgbClr val="002060"/>
                </a:solidFill>
                <a:highlight>
                  <a:srgbClr val="C0C0C0"/>
                </a:highlight>
              </a:rPr>
              <a:t>actores fuertemente implicados </a:t>
            </a:r>
            <a:r>
              <a:rPr lang="es-ES" sz="2900" b="1" dirty="0">
                <a:solidFill>
                  <a:srgbClr val="002060"/>
                </a:solidFill>
              </a:rPr>
              <a:t>en la dinámica de mejora en los distintos riesgos.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B30E45-E26E-5FCE-D5EE-D41D3DD3CF6C}"/>
              </a:ext>
            </a:extLst>
          </p:cNvPr>
          <p:cNvSpPr txBox="1"/>
          <p:nvPr/>
        </p:nvSpPr>
        <p:spPr>
          <a:xfrm>
            <a:off x="8470901" y="1371002"/>
            <a:ext cx="30988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>
                <a:solidFill>
                  <a:prstClr val="black"/>
                </a:solidFill>
              </a:rPr>
              <a:t>PUNTOS CLAVE: </a:t>
            </a:r>
          </a:p>
          <a:p>
            <a:pPr lvl="0"/>
            <a:r>
              <a:rPr lang="es-ES" sz="3600" b="1" dirty="0">
                <a:solidFill>
                  <a:prstClr val="black"/>
                </a:solidFill>
              </a:rPr>
              <a:t>LAS PALANCAS</a:t>
            </a:r>
          </a:p>
        </p:txBody>
      </p:sp>
    </p:spTree>
    <p:extLst>
      <p:ext uri="{BB962C8B-B14F-4D97-AF65-F5344CB8AC3E}">
        <p14:creationId xmlns:p14="http://schemas.microsoft.com/office/powerpoint/2010/main" val="21554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55" y="1715263"/>
            <a:ext cx="10515600" cy="451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100" b="1" dirty="0">
                <a:solidFill>
                  <a:srgbClr val="002060"/>
                </a:solidFill>
              </a:rPr>
              <a:t>1.3-</a:t>
            </a:r>
            <a:r>
              <a:rPr lang="es-ES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Pilar </a:t>
            </a:r>
            <a:r>
              <a:rPr lang="es-ES" sz="36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nº</a:t>
            </a:r>
            <a:r>
              <a:rPr lang="es-ES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 3 : “LA ESTRUCTURA DOCUMENTAL”</a:t>
            </a:r>
          </a:p>
          <a:p>
            <a:pPr marL="457200" lvl="1" indent="0">
              <a:buNone/>
            </a:pPr>
            <a:endParaRPr lang="es-ES" sz="18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s-ES" sz="2900" b="1" dirty="0">
                <a:solidFill>
                  <a:srgbClr val="002060"/>
                </a:solidFill>
              </a:rPr>
              <a:t>La estructura documental: </a:t>
            </a:r>
            <a:r>
              <a:rPr lang="es-ES" sz="2900" b="1" dirty="0">
                <a:solidFill>
                  <a:srgbClr val="002060"/>
                </a:solidFill>
                <a:highlight>
                  <a:srgbClr val="FFFF00"/>
                </a:highlight>
              </a:rPr>
              <a:t>(papel o digital)</a:t>
            </a:r>
          </a:p>
          <a:p>
            <a:pPr lvl="2"/>
            <a:r>
              <a:rPr lang="es-ES" sz="2600" b="1" dirty="0">
                <a:solidFill>
                  <a:srgbClr val="002060"/>
                </a:solidFill>
                <a:highlight>
                  <a:srgbClr val="C0C0C0"/>
                </a:highlight>
              </a:rPr>
              <a:t>“Clara” y “bien explicada” </a:t>
            </a:r>
            <a:r>
              <a:rPr lang="es-ES" sz="2600" b="1" dirty="0">
                <a:solidFill>
                  <a:srgbClr val="002060"/>
                </a:solidFill>
              </a:rPr>
              <a:t>en su definición.</a:t>
            </a:r>
          </a:p>
          <a:p>
            <a:pPr lvl="2"/>
            <a:r>
              <a:rPr lang="es-ES" sz="2600" b="1" dirty="0">
                <a:solidFill>
                  <a:srgbClr val="002060"/>
                </a:solidFill>
                <a:highlight>
                  <a:srgbClr val="C0C0C0"/>
                </a:highlight>
              </a:rPr>
              <a:t>“Completa”, “accesible” y “disponible”  </a:t>
            </a:r>
            <a:r>
              <a:rPr lang="es-ES" sz="2600" b="1" dirty="0">
                <a:solidFill>
                  <a:srgbClr val="002060"/>
                </a:solidFill>
              </a:rPr>
              <a:t>(</a:t>
            </a:r>
            <a:r>
              <a:rPr lang="es-ES" sz="2600" b="1" dirty="0">
                <a:solidFill>
                  <a:srgbClr val="002060"/>
                </a:solidFill>
                <a:highlight>
                  <a:srgbClr val="FFFF00"/>
                </a:highlight>
              </a:rPr>
              <a:t>gestión visual</a:t>
            </a:r>
            <a:r>
              <a:rPr lang="es-ES" sz="2600" b="1" dirty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es-ES" sz="2600" b="1" dirty="0">
                <a:solidFill>
                  <a:srgbClr val="002060"/>
                </a:solidFill>
                <a:highlight>
                  <a:srgbClr val="C0C0C0"/>
                </a:highlight>
              </a:rPr>
              <a:t>“Estructurada en niveles”</a:t>
            </a:r>
          </a:p>
          <a:p>
            <a:pPr lvl="3"/>
            <a:r>
              <a:rPr lang="es-ES" sz="2400" b="1" dirty="0">
                <a:solidFill>
                  <a:srgbClr val="002060"/>
                </a:solidFill>
              </a:rPr>
              <a:t>Procesos: Descritos en “procedimiento general”</a:t>
            </a:r>
          </a:p>
          <a:p>
            <a:pPr lvl="3"/>
            <a:r>
              <a:rPr lang="es-ES" sz="2400" b="1" dirty="0">
                <a:solidFill>
                  <a:srgbClr val="002060"/>
                </a:solidFill>
              </a:rPr>
              <a:t>Actividades: Descritas en “instrucciones”</a:t>
            </a:r>
          </a:p>
          <a:p>
            <a:pPr lvl="3"/>
            <a:r>
              <a:rPr lang="es-ES" sz="2400" b="1" dirty="0">
                <a:solidFill>
                  <a:srgbClr val="002060"/>
                </a:solidFill>
              </a:rPr>
              <a:t>Tareas: Precisadas en “modos operatorios.</a:t>
            </a:r>
          </a:p>
          <a:p>
            <a:pPr lvl="3"/>
            <a:r>
              <a:rPr lang="es-ES" sz="2400" b="1" dirty="0">
                <a:solidFill>
                  <a:srgbClr val="002060"/>
                </a:solidFill>
              </a:rPr>
              <a:t>Registros: Previstos para cada “proceso/actividad/tarea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92C8DC-9D5D-2A6F-8882-12E8B31D875C}"/>
              </a:ext>
            </a:extLst>
          </p:cNvPr>
          <p:cNvSpPr txBox="1"/>
          <p:nvPr/>
        </p:nvSpPr>
        <p:spPr>
          <a:xfrm>
            <a:off x="8264113" y="2228671"/>
            <a:ext cx="351551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PUNTOS CLAVE: </a:t>
            </a:r>
          </a:p>
          <a:p>
            <a:r>
              <a:rPr lang="es-ES" sz="3600" b="1" dirty="0"/>
              <a:t>LAS PALANCAS</a:t>
            </a:r>
          </a:p>
        </p:txBody>
      </p:sp>
    </p:spTree>
    <p:extLst>
      <p:ext uri="{BB962C8B-B14F-4D97-AF65-F5344CB8AC3E}">
        <p14:creationId xmlns:p14="http://schemas.microsoft.com/office/powerpoint/2010/main" val="28216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C3AAB-1105-2BE0-7FFE-9FA9E11A5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7BDBD244-04E4-2A26-6E32-B79E19B032A6}"/>
              </a:ext>
            </a:extLst>
          </p:cNvPr>
          <p:cNvSpPr/>
          <p:nvPr/>
        </p:nvSpPr>
        <p:spPr>
          <a:xfrm>
            <a:off x="3775934" y="4389120"/>
            <a:ext cx="4636546" cy="1011219"/>
          </a:xfrm>
          <a:prstGeom prst="roundRect">
            <a:avLst/>
          </a:prstGeom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6AD4330-C1C9-8773-9A15-C7168F82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7722"/>
            <a:ext cx="9144000" cy="3562555"/>
          </a:xfrm>
        </p:spPr>
        <p:txBody>
          <a:bodyPr>
            <a:normAutofit fontScale="85000" lnSpcReduction="20000"/>
          </a:bodyPr>
          <a:lstStyle/>
          <a:p>
            <a:r>
              <a:rPr lang="es-ES" sz="3600" b="1" dirty="0">
                <a:highlight>
                  <a:srgbClr val="FFFF00"/>
                </a:highlight>
              </a:rPr>
              <a:t>VIDEOS SOBRE LA GESTIÓN POR PROCESOS</a:t>
            </a:r>
          </a:p>
          <a:p>
            <a:endParaRPr lang="es-ES" sz="3600" b="1" dirty="0">
              <a:highlight>
                <a:srgbClr val="FFFF00"/>
              </a:highlight>
            </a:endParaRPr>
          </a:p>
          <a:p>
            <a:endParaRPr lang="es-ES" sz="3600" b="1" dirty="0">
              <a:highlight>
                <a:srgbClr val="FFFF00"/>
              </a:highlight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2"/>
              </a:rPr>
              <a:t>Video GESTIÓN POR PROCESOS 2 min</a:t>
            </a:r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/>
              <a:t>https://</a:t>
            </a:r>
            <a:r>
              <a:rPr lang="es-ES" sz="1400" b="1" dirty="0" err="1"/>
              <a:t>www.youtube.com</a:t>
            </a:r>
            <a:r>
              <a:rPr lang="es-ES" sz="1400" b="1" dirty="0"/>
              <a:t>/</a:t>
            </a:r>
            <a:r>
              <a:rPr lang="es-ES" sz="1400" b="1" dirty="0" err="1"/>
              <a:t>watch?v</a:t>
            </a:r>
            <a:r>
              <a:rPr lang="es-ES" sz="1400" b="1" dirty="0"/>
              <a:t>=-6TK7NzZjVY</a:t>
            </a:r>
          </a:p>
          <a:p>
            <a:endParaRPr lang="es-ES" sz="1400" b="1" dirty="0">
              <a:highlight>
                <a:srgbClr val="FFFF00"/>
              </a:highlight>
              <a:hlinkClick r:id="rId3"/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4"/>
              </a:rPr>
              <a:t>Video GESTIÓN POR PROCESOS 4 mi</a:t>
            </a:r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/>
              <a:t>https://www.youtube.com/watch?v=zPsvecAJxHo</a:t>
            </a:r>
          </a:p>
          <a:p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3"/>
              </a:rPr>
              <a:t>Video GESTIÓN POR PROCESOS</a:t>
            </a:r>
            <a:r>
              <a:rPr lang="es-ES" sz="1400" b="1" dirty="0">
                <a:highlight>
                  <a:srgbClr val="FFFF00"/>
                </a:highlight>
              </a:rPr>
              <a:t> 5 min</a:t>
            </a:r>
          </a:p>
          <a:p>
            <a:r>
              <a:rPr lang="es-ES" sz="1400" b="1" dirty="0"/>
              <a:t>https://</a:t>
            </a:r>
            <a:r>
              <a:rPr lang="es-ES" sz="1400" b="1" dirty="0" err="1"/>
              <a:t>www.youtube.com</a:t>
            </a:r>
            <a:r>
              <a:rPr lang="es-ES" sz="1400" b="1" dirty="0"/>
              <a:t>/</a:t>
            </a:r>
            <a:r>
              <a:rPr lang="es-ES" sz="1400" b="1" dirty="0" err="1"/>
              <a:t>watch?v</a:t>
            </a:r>
            <a:r>
              <a:rPr lang="es-ES" sz="1400" b="1" dirty="0"/>
              <a:t>=B1uynyY0rPc</a:t>
            </a:r>
          </a:p>
          <a:p>
            <a:endParaRPr lang="es-ES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9072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E8051-462B-48FB-BCE9-879229CF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7" y="1427922"/>
            <a:ext cx="11052313" cy="4850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 err="1"/>
              <a:t>Brain</a:t>
            </a:r>
            <a:r>
              <a:rPr lang="es-ES" sz="3600" b="1" dirty="0"/>
              <a:t> </a:t>
            </a:r>
            <a:r>
              <a:rPr lang="es-ES" sz="3600" b="1" dirty="0" err="1"/>
              <a:t>storming</a:t>
            </a:r>
            <a:r>
              <a:rPr lang="es-ES" sz="3600" b="1" dirty="0"/>
              <a:t>: </a:t>
            </a:r>
          </a:p>
          <a:p>
            <a:pPr marL="0" indent="0" algn="ctr">
              <a:buNone/>
            </a:pPr>
            <a:r>
              <a:rPr lang="es-ES" sz="2400" dirty="0"/>
              <a:t>(</a:t>
            </a:r>
            <a:r>
              <a:rPr lang="es-ES" sz="2400" dirty="0" err="1"/>
              <a:t>max</a:t>
            </a:r>
            <a:r>
              <a:rPr lang="es-ES" sz="2400" dirty="0"/>
              <a:t>. 5 min)</a:t>
            </a:r>
          </a:p>
          <a:p>
            <a:pPr marL="0" indent="0">
              <a:buNone/>
            </a:pPr>
            <a:r>
              <a:rPr lang="es-ES" sz="3200" dirty="0"/>
              <a:t>Después de un primer contacto con la “gestión por procesos”</a:t>
            </a:r>
          </a:p>
          <a:p>
            <a:pPr lvl="1">
              <a:buFontTx/>
              <a:buChar char="-"/>
            </a:pPr>
            <a:r>
              <a:rPr lang="es-ES" sz="2800" b="1" dirty="0"/>
              <a:t>¿Qué ideas y mensajes hemos retenido?</a:t>
            </a:r>
          </a:p>
          <a:p>
            <a:pPr lvl="1">
              <a:buFontTx/>
              <a:buChar char="-"/>
            </a:pPr>
            <a:endParaRPr lang="es-ES" sz="2800" b="1" dirty="0"/>
          </a:p>
          <a:p>
            <a:pPr lvl="1">
              <a:buFontTx/>
              <a:buChar char="-"/>
            </a:pPr>
            <a:r>
              <a:rPr lang="es-ES" sz="2800" b="1" dirty="0"/>
              <a:t>¿Por qué los modelos de gestión han evolucionado a la Gestión por Procesos?</a:t>
            </a:r>
          </a:p>
          <a:p>
            <a:pPr lvl="1">
              <a:buFontTx/>
              <a:buChar char="-"/>
            </a:pPr>
            <a:endParaRPr lang="es-ES" sz="2800" b="1" dirty="0"/>
          </a:p>
          <a:p>
            <a:pPr lvl="1">
              <a:buFontTx/>
              <a:buChar char="-"/>
            </a:pPr>
            <a:r>
              <a:rPr lang="es-ES" sz="2800" b="1" dirty="0"/>
              <a:t>¿Queda claro el impacto en el “valor añadido” para el cliente final?</a:t>
            </a:r>
          </a:p>
        </p:txBody>
      </p:sp>
    </p:spTree>
    <p:extLst>
      <p:ext uri="{BB962C8B-B14F-4D97-AF65-F5344CB8AC3E}">
        <p14:creationId xmlns:p14="http://schemas.microsoft.com/office/powerpoint/2010/main" val="42539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E8051-462B-48FB-BCE9-879229CF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1527456"/>
            <a:ext cx="12025745" cy="48502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600" b="1" dirty="0"/>
              <a:t>Algunas “ideas FUERZA”:</a:t>
            </a:r>
          </a:p>
          <a:p>
            <a:pPr>
              <a:buFontTx/>
              <a:buChar char="-"/>
            </a:pPr>
            <a:r>
              <a:rPr lang="es-ES" b="1" dirty="0"/>
              <a:t>COHERENCIA y COMPLEMENTARIEDAD: </a:t>
            </a:r>
            <a:r>
              <a:rPr lang="es-ES" sz="2600" dirty="0"/>
              <a:t>Entre la Organización y el Mapa de Procesos.</a:t>
            </a:r>
            <a:endParaRPr lang="es-ES" dirty="0"/>
          </a:p>
          <a:p>
            <a:pPr lvl="1">
              <a:buFontTx/>
              <a:buChar char="-"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La organización aporta competencias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especializaci</a:t>
            </a:r>
            <a:r>
              <a:rPr lang="es-ES" sz="3200" b="1" i="1" dirty="0" err="1">
                <a:solidFill>
                  <a:prstClr val="black"/>
                </a:solidFill>
                <a:latin typeface="Calibri" panose="020F0502020204030204"/>
              </a:rPr>
              <a:t>ón</a:t>
            </a:r>
            <a:r>
              <a:rPr lang="es-ES" sz="3200" b="1" i="1" dirty="0">
                <a:solidFill>
                  <a:prstClr val="black"/>
                </a:solidFill>
                <a:latin typeface="Calibri" panose="020F0502020204030204"/>
              </a:rPr>
              <a:t>) y</a:t>
            </a:r>
            <a:r>
              <a:rPr lang="es-ES" sz="3200" b="1" i="1" dirty="0">
                <a:solidFill>
                  <a:prstClr val="black"/>
                </a:solidFill>
              </a:rPr>
              <a:t> facilita la identificación de responsabilidades </a:t>
            </a:r>
            <a:endParaRPr lang="es-ES" sz="3200" b="1" i="1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buFontTx/>
              <a:buChar char="-"/>
              <a:defRPr/>
            </a:pPr>
            <a:r>
              <a:rPr lang="es-ES" sz="3200" b="1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El proceso hace visible el “valor añadido </a:t>
            </a:r>
            <a:r>
              <a:rPr lang="es-ES" sz="3200" b="1" i="1" dirty="0">
                <a:solidFill>
                  <a:prstClr val="black"/>
                </a:solidFill>
                <a:latin typeface="Calibri" panose="020F0502020204030204"/>
              </a:rPr>
              <a:t>para el cliente final</a:t>
            </a:r>
            <a:r>
              <a:rPr lang="es-ES" sz="3200" b="1" i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”</a:t>
            </a:r>
          </a:p>
          <a:p>
            <a:pPr>
              <a:buFontTx/>
              <a:buChar char="-"/>
            </a:pPr>
            <a:r>
              <a:rPr lang="es-ES" b="1" dirty="0"/>
              <a:t>LIDERAZGO: </a:t>
            </a:r>
            <a:r>
              <a:rPr lang="es-ES" dirty="0"/>
              <a:t>	</a:t>
            </a:r>
            <a:r>
              <a:rPr lang="es-ES" sz="2600" dirty="0"/>
              <a:t>Identificación clara del “Responsable de cada Proceso”.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“Cada Proceso tiene su Responsable nombrado”</a:t>
            </a:r>
            <a:endParaRPr lang="es-ES" dirty="0"/>
          </a:p>
          <a:p>
            <a:pPr>
              <a:buFontTx/>
              <a:buChar char="-"/>
            </a:pPr>
            <a:r>
              <a:rPr lang="es-ES" b="1" dirty="0"/>
              <a:t>EVALUACIÓN:</a:t>
            </a:r>
            <a:r>
              <a:rPr lang="es-ES" dirty="0"/>
              <a:t>	</a:t>
            </a:r>
            <a:r>
              <a:rPr lang="es-ES" sz="2600" dirty="0"/>
              <a:t>Regularmente medir los resultados obtenidos.</a:t>
            </a:r>
          </a:p>
          <a:p>
            <a:pPr lvl="1">
              <a:buFontTx/>
              <a:buChar char="-"/>
            </a:pPr>
            <a:r>
              <a:rPr lang="es-ES" sz="3200" b="1" i="1" dirty="0">
                <a:highlight>
                  <a:srgbClr val="FFFF00"/>
                </a:highlight>
              </a:rPr>
              <a:t>“Lo que no se mide…no progresa”</a:t>
            </a:r>
          </a:p>
          <a:p>
            <a:pPr>
              <a:buFontTx/>
              <a:buChar char="-"/>
            </a:pPr>
            <a:r>
              <a:rPr lang="es-ES" b="1" dirty="0"/>
              <a:t>MEJORA PERMANENTE: </a:t>
            </a:r>
            <a:r>
              <a:rPr lang="es-ES" sz="2600" dirty="0"/>
              <a:t>Medir para progresar</a:t>
            </a:r>
          </a:p>
          <a:p>
            <a:pPr lvl="1">
              <a:buFontTx/>
              <a:buChar char="-"/>
            </a:pPr>
            <a:r>
              <a:rPr lang="es-ES" sz="3200" b="1" i="1" dirty="0">
                <a:highlight>
                  <a:srgbClr val="FFFF00"/>
                </a:highlight>
              </a:rPr>
              <a:t>El resultado alimenta la Revisión por la Dirección </a:t>
            </a:r>
            <a:r>
              <a:rPr lang="es-ES" sz="3200" b="1" i="1" dirty="0"/>
              <a:t>y facilita la formalización de los planes.</a:t>
            </a:r>
          </a:p>
        </p:txBody>
      </p:sp>
    </p:spTree>
    <p:extLst>
      <p:ext uri="{BB962C8B-B14F-4D97-AF65-F5344CB8AC3E}">
        <p14:creationId xmlns:p14="http://schemas.microsoft.com/office/powerpoint/2010/main" val="17368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24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4400" b="1" dirty="0">
                <a:solidFill>
                  <a:srgbClr val="002060"/>
                </a:solidFill>
              </a:rPr>
              <a:t>DISEÑO DE UN MAPA DE PROCESOS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 </a:t>
            </a:r>
            <a:r>
              <a:rPr lang="es-ES_tradnl" b="1" dirty="0">
                <a:solidFill>
                  <a:srgbClr val="002060"/>
                </a:solidFill>
                <a:highlight>
                  <a:srgbClr val="FFFF00"/>
                </a:highlight>
              </a:rPr>
              <a:t>Lo primero será analizar bien el contexto </a:t>
            </a:r>
            <a:r>
              <a:rPr lang="es-ES_tradnl" b="1" dirty="0">
                <a:solidFill>
                  <a:srgbClr val="002060"/>
                </a:solidFill>
              </a:rPr>
              <a:t>de la organización en la que trabajamos:</a:t>
            </a:r>
            <a:endParaRPr lang="es-ES" b="1" dirty="0">
              <a:solidFill>
                <a:srgbClr val="002060"/>
              </a:solidFill>
            </a:endParaRPr>
          </a:p>
          <a:p>
            <a:pPr lvl="1" fontAlgn="base"/>
            <a:r>
              <a:rPr lang="es-ES_tradnl" b="1" dirty="0">
                <a:solidFill>
                  <a:srgbClr val="002060"/>
                </a:solidFill>
              </a:rPr>
              <a:t>Actividad</a:t>
            </a:r>
            <a:r>
              <a:rPr lang="es-ES" b="1" dirty="0">
                <a:solidFill>
                  <a:srgbClr val="002060"/>
                </a:solidFill>
              </a:rPr>
              <a:t>- </a:t>
            </a:r>
            <a:r>
              <a:rPr lang="es-ES_tradnl" b="1" dirty="0">
                <a:solidFill>
                  <a:srgbClr val="002060"/>
                </a:solidFill>
              </a:rPr>
              <a:t>Clientes- Productos y Servicios.</a:t>
            </a:r>
            <a:endParaRPr lang="es-ES" b="1" dirty="0">
              <a:solidFill>
                <a:srgbClr val="002060"/>
              </a:solidFill>
            </a:endParaRPr>
          </a:p>
          <a:p>
            <a:pPr lvl="1" fontAlgn="base"/>
            <a:r>
              <a:rPr lang="es-ES_tradnl" b="1" dirty="0">
                <a:solidFill>
                  <a:srgbClr val="002060"/>
                </a:solidFill>
              </a:rPr>
              <a:t>Conocimiento de los riesgos para “los trabajadores- el Medio Ambiente- los Clientes- el Patrimonio”.</a:t>
            </a:r>
            <a:endParaRPr lang="es-ES" b="1" dirty="0">
              <a:solidFill>
                <a:srgbClr val="002060"/>
              </a:solidFill>
            </a:endParaRPr>
          </a:p>
          <a:p>
            <a:pPr lvl="1" fontAlgn="base"/>
            <a:r>
              <a:rPr lang="es-ES_tradnl" b="1" dirty="0">
                <a:solidFill>
                  <a:srgbClr val="002060"/>
                </a:solidFill>
              </a:rPr>
              <a:t>Conocer y valorar el capital técnico y humano (“</a:t>
            </a:r>
            <a:r>
              <a:rPr lang="es-ES_tradnl" b="1" dirty="0" err="1">
                <a:solidFill>
                  <a:srgbClr val="002060"/>
                </a:solidFill>
              </a:rPr>
              <a:t>know</a:t>
            </a:r>
            <a:r>
              <a:rPr lang="es-ES_tradnl" b="1" dirty="0">
                <a:solidFill>
                  <a:srgbClr val="002060"/>
                </a:solidFill>
              </a:rPr>
              <a:t> </a:t>
            </a:r>
            <a:r>
              <a:rPr lang="es-ES_tradnl" b="1" dirty="0" err="1">
                <a:solidFill>
                  <a:srgbClr val="002060"/>
                </a:solidFill>
              </a:rPr>
              <a:t>how</a:t>
            </a:r>
            <a:r>
              <a:rPr lang="es-ES_tradnl" b="1" dirty="0">
                <a:solidFill>
                  <a:srgbClr val="002060"/>
                </a:solidFill>
              </a:rPr>
              <a:t>”)</a:t>
            </a:r>
          </a:p>
          <a:p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Líneas guía</a:t>
            </a:r>
            <a:r>
              <a:rPr lang="es-ES" b="1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Coherencia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Responsabilidad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Visión global y simplificación.</a:t>
            </a:r>
          </a:p>
          <a:p>
            <a:pPr lvl="1"/>
            <a:r>
              <a:rPr lang="es-ES" b="1" dirty="0">
                <a:solidFill>
                  <a:srgbClr val="002060"/>
                </a:solidFill>
              </a:rPr>
              <a:t>Compromiso con el progreso: La mejora permanente.</a:t>
            </a:r>
          </a:p>
          <a:p>
            <a:pPr fontAlgn="base"/>
            <a:r>
              <a:rPr lang="es-ES_tradnl" b="1" dirty="0">
                <a:solidFill>
                  <a:srgbClr val="002060"/>
                </a:solidFill>
                <a:highlight>
                  <a:srgbClr val="FFFF00"/>
                </a:highlight>
              </a:rPr>
              <a:t>El nivel de “integración” dependerá del contexto en cada caso.</a:t>
            </a:r>
            <a:endParaRPr lang="es-E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/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4A49E-BA7A-B84F-BA02-B895F8E94944}"/>
              </a:ext>
            </a:extLst>
          </p:cNvPr>
          <p:cNvSpPr txBox="1"/>
          <p:nvPr/>
        </p:nvSpPr>
        <p:spPr>
          <a:xfrm>
            <a:off x="2402334" y="1179294"/>
            <a:ext cx="8283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“RECORDATORIO”</a:t>
            </a:r>
          </a:p>
        </p:txBody>
      </p:sp>
    </p:spTree>
    <p:extLst>
      <p:ext uri="{BB962C8B-B14F-4D97-AF65-F5344CB8AC3E}">
        <p14:creationId xmlns:p14="http://schemas.microsoft.com/office/powerpoint/2010/main" val="250308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68849"/>
            <a:ext cx="10363200" cy="4054264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MAPA DE PROCESOS : </a:t>
            </a: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práctico: GP-T1</a:t>
            </a: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  <a:p>
            <a:r>
              <a:rPr lang="es-ES" sz="4400" b="1" dirty="0">
                <a:solidFill>
                  <a:srgbClr val="002060"/>
                </a:solidFill>
              </a:rPr>
              <a:t>Diseño de un mapa de procesos.</a:t>
            </a:r>
          </a:p>
        </p:txBody>
      </p:sp>
    </p:spTree>
    <p:extLst>
      <p:ext uri="{BB962C8B-B14F-4D97-AF65-F5344CB8AC3E}">
        <p14:creationId xmlns:p14="http://schemas.microsoft.com/office/powerpoint/2010/main" val="335518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825625"/>
            <a:ext cx="11455400" cy="4141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rgbClr val="002060"/>
                </a:solidFill>
              </a:rPr>
              <a:t>DISEÑO DE UN MAPA DE PROCESOS : </a:t>
            </a:r>
            <a:r>
              <a:rPr lang="es-ES_tradnl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Cómo se estructura</a:t>
            </a:r>
          </a:p>
          <a:p>
            <a:r>
              <a:rPr lang="es-ES" sz="3600" b="1" dirty="0">
                <a:solidFill>
                  <a:srgbClr val="002060"/>
                </a:solidFill>
              </a:rPr>
              <a:t>Los procesos se clasifican en grupos o familias: </a:t>
            </a:r>
          </a:p>
          <a:p>
            <a:pPr lvl="2"/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El criterio es la generación de valor (para quién trabajan)</a:t>
            </a:r>
          </a:p>
          <a:p>
            <a:pPr marL="914400" lvl="2" indent="0">
              <a:buNone/>
            </a:pPr>
            <a:endParaRPr lang="es-ES" sz="2800" b="1" dirty="0">
              <a:solidFill>
                <a:srgbClr val="002060"/>
              </a:solidFill>
            </a:endParaRPr>
          </a:p>
          <a:p>
            <a:pPr lvl="1"/>
            <a:r>
              <a:rPr lang="es-ES" sz="3200" dirty="0">
                <a:solidFill>
                  <a:srgbClr val="002060"/>
                </a:solidFill>
              </a:rPr>
              <a:t>Procesos </a:t>
            </a:r>
            <a:r>
              <a:rPr lang="es-ES" sz="3200" b="1" dirty="0">
                <a:solidFill>
                  <a:srgbClr val="002060"/>
                </a:solidFill>
              </a:rPr>
              <a:t>sustantivos* :“S”</a:t>
            </a:r>
            <a:r>
              <a:rPr lang="es-ES" sz="3200" dirty="0">
                <a:solidFill>
                  <a:srgbClr val="002060"/>
                </a:solidFill>
              </a:rPr>
              <a:t>, </a:t>
            </a:r>
            <a:r>
              <a:rPr lang="es-ES" sz="2800" dirty="0">
                <a:solidFill>
                  <a:srgbClr val="002060"/>
                </a:solidFill>
              </a:rPr>
              <a:t>(</a:t>
            </a:r>
            <a:r>
              <a:rPr lang="es-ES" sz="2800" i="1" dirty="0">
                <a:solidFill>
                  <a:srgbClr val="002060"/>
                </a:solidFill>
              </a:rPr>
              <a:t>para el cliente y partes interesadas</a:t>
            </a:r>
            <a:r>
              <a:rPr lang="es-ES" sz="2800" dirty="0">
                <a:solidFill>
                  <a:srgbClr val="002060"/>
                </a:solidFill>
              </a:rPr>
              <a:t>).</a:t>
            </a:r>
            <a:endParaRPr lang="es-ES" sz="3200" dirty="0">
              <a:solidFill>
                <a:srgbClr val="002060"/>
              </a:solidFill>
            </a:endParaRPr>
          </a:p>
          <a:p>
            <a:pPr lvl="1"/>
            <a:r>
              <a:rPr lang="es-ES" sz="3200" dirty="0">
                <a:solidFill>
                  <a:srgbClr val="002060"/>
                </a:solidFill>
              </a:rPr>
              <a:t>Procesos </a:t>
            </a:r>
            <a:r>
              <a:rPr lang="es-ES" sz="3200" b="1" dirty="0">
                <a:solidFill>
                  <a:srgbClr val="002060"/>
                </a:solidFill>
              </a:rPr>
              <a:t>estratégicos	:“E”,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2800" dirty="0">
                <a:solidFill>
                  <a:srgbClr val="002060"/>
                </a:solidFill>
              </a:rPr>
              <a:t>(</a:t>
            </a:r>
            <a:r>
              <a:rPr lang="es-ES" sz="2800" i="1" dirty="0">
                <a:solidFill>
                  <a:srgbClr val="002060"/>
                </a:solidFill>
              </a:rPr>
              <a:t>para la Dirección</a:t>
            </a:r>
            <a:r>
              <a:rPr lang="es-ES" sz="2800" dirty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s-ES" sz="3200" dirty="0">
                <a:solidFill>
                  <a:srgbClr val="002060"/>
                </a:solidFill>
              </a:rPr>
              <a:t>Procesos </a:t>
            </a:r>
            <a:r>
              <a:rPr lang="es-ES" sz="3200" b="1" dirty="0">
                <a:solidFill>
                  <a:srgbClr val="002060"/>
                </a:solidFill>
              </a:rPr>
              <a:t>de apoyo	:“A”  </a:t>
            </a:r>
            <a:r>
              <a:rPr lang="es-ES" sz="2800" dirty="0">
                <a:solidFill>
                  <a:srgbClr val="002060"/>
                </a:solidFill>
              </a:rPr>
              <a:t>(</a:t>
            </a:r>
            <a:r>
              <a:rPr lang="es-ES" sz="2800" i="1" dirty="0">
                <a:solidFill>
                  <a:srgbClr val="002060"/>
                </a:solidFill>
              </a:rPr>
              <a:t>para los procesos S/E</a:t>
            </a:r>
            <a:r>
              <a:rPr lang="es-ES" sz="2800" dirty="0">
                <a:solidFill>
                  <a:srgbClr val="002060"/>
                </a:solidFill>
              </a:rPr>
              <a:t>) </a:t>
            </a:r>
          </a:p>
          <a:p>
            <a:pPr lvl="2"/>
            <a:r>
              <a:rPr lang="es-ES" sz="2400" i="1" dirty="0">
                <a:solidFill>
                  <a:srgbClr val="002060"/>
                </a:solidFill>
              </a:rPr>
              <a:t>“*”: También conocidos como procesos Operacionales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CB5E85-6E7C-E842-9432-997CDD9463E4}"/>
              </a:ext>
            </a:extLst>
          </p:cNvPr>
          <p:cNvSpPr txBox="1"/>
          <p:nvPr/>
        </p:nvSpPr>
        <p:spPr>
          <a:xfrm>
            <a:off x="2402334" y="1179294"/>
            <a:ext cx="8283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“RECORDATORIO”</a:t>
            </a:r>
          </a:p>
        </p:txBody>
      </p:sp>
    </p:spTree>
    <p:extLst>
      <p:ext uri="{BB962C8B-B14F-4D97-AF65-F5344CB8AC3E}">
        <p14:creationId xmlns:p14="http://schemas.microsoft.com/office/powerpoint/2010/main" val="1751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075" y="1611039"/>
            <a:ext cx="11550314" cy="448164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MAPA DE PROCESOS</a:t>
            </a:r>
          </a:p>
          <a:p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práctico “GP-T1”: </a:t>
            </a:r>
            <a:r>
              <a:rPr lang="es-ES" sz="3200" b="1" dirty="0">
                <a:solidFill>
                  <a:srgbClr val="002060"/>
                </a:solidFill>
              </a:rPr>
              <a:t>Diseño de un mapa de procesos.</a:t>
            </a:r>
          </a:p>
          <a:p>
            <a:r>
              <a:rPr lang="es-ES" sz="3200" b="1" dirty="0">
                <a:solidFill>
                  <a:srgbClr val="002060"/>
                </a:solidFill>
              </a:rPr>
              <a:t>Parte 1 de 2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Método: “Reparto de fichas de procesos que se proponen”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el esquema S/E/A en la pizarra.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Organiza los grupos de 2 a 4 alumnos y les asigna una familia (S/E/A)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Entrega documentación a cada grupo: Descripción de la entidad; esquema del mapa de procesos; listado de procesos (ejemplo)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Los participantes, en grupos de 2 o 3: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Analizan el listado de procesos y proponen la clasificación “S/E/A”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Consolida resultados en la pizarra “por afinidades”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propuestas quedan para cada grupo “Sustantivos/Estratégicos/Apoyo”?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procesos podrían compartirse entre diferentes temas de gestión?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Comparte la resultante de “cartografía de procesos”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5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A714-6A7D-4EFE-488D-71BE219CA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4D3FA8-C17B-9E2C-1DE9-A88AE439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825625"/>
            <a:ext cx="11455400" cy="4141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rgbClr val="002060"/>
                </a:solidFill>
              </a:rPr>
              <a:t>DISEÑO DE UN MAPA DE PROCESOS : </a:t>
            </a:r>
            <a:r>
              <a:rPr lang="es-ES_tradnl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Cómo se estructura</a:t>
            </a:r>
          </a:p>
          <a:p>
            <a:r>
              <a:rPr lang="es-ES" sz="3600" b="1" dirty="0">
                <a:solidFill>
                  <a:srgbClr val="002060"/>
                </a:solidFill>
              </a:rPr>
              <a:t>Los procesos se clasifican en grupos o familias: </a:t>
            </a:r>
          </a:p>
          <a:p>
            <a:pPr lvl="2"/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El criterio es la generación de valor (para quién trabajan)</a:t>
            </a:r>
          </a:p>
          <a:p>
            <a:pPr marL="914400" lvl="2" indent="0">
              <a:buNone/>
            </a:pPr>
            <a:endParaRPr lang="es-ES" sz="2800" b="1" dirty="0">
              <a:solidFill>
                <a:srgbClr val="002060"/>
              </a:solidFill>
            </a:endParaRPr>
          </a:p>
          <a:p>
            <a:pPr lvl="1"/>
            <a:r>
              <a:rPr lang="es-ES" sz="3200" dirty="0">
                <a:solidFill>
                  <a:srgbClr val="002060"/>
                </a:solidFill>
              </a:rPr>
              <a:t>Procesos </a:t>
            </a:r>
            <a:r>
              <a:rPr lang="es-ES" sz="3200" b="1" dirty="0">
                <a:solidFill>
                  <a:srgbClr val="002060"/>
                </a:solidFill>
              </a:rPr>
              <a:t>sustantivos* :“S”</a:t>
            </a:r>
            <a:r>
              <a:rPr lang="es-ES" sz="3200" dirty="0">
                <a:solidFill>
                  <a:srgbClr val="002060"/>
                </a:solidFill>
              </a:rPr>
              <a:t>, </a:t>
            </a:r>
            <a:r>
              <a:rPr lang="es-ES" sz="2800" dirty="0">
                <a:solidFill>
                  <a:srgbClr val="002060"/>
                </a:solidFill>
              </a:rPr>
              <a:t>(</a:t>
            </a:r>
            <a:r>
              <a:rPr lang="es-ES" sz="2800" i="1" dirty="0">
                <a:solidFill>
                  <a:srgbClr val="002060"/>
                </a:solidFill>
              </a:rPr>
              <a:t>para el cliente y partes interesadas</a:t>
            </a:r>
            <a:r>
              <a:rPr lang="es-ES" sz="2800" dirty="0">
                <a:solidFill>
                  <a:srgbClr val="002060"/>
                </a:solidFill>
              </a:rPr>
              <a:t>).</a:t>
            </a:r>
            <a:endParaRPr lang="es-ES" sz="3200" dirty="0">
              <a:solidFill>
                <a:srgbClr val="002060"/>
              </a:solidFill>
            </a:endParaRPr>
          </a:p>
          <a:p>
            <a:pPr lvl="1"/>
            <a:r>
              <a:rPr lang="es-ES" sz="3200" dirty="0">
                <a:solidFill>
                  <a:srgbClr val="002060"/>
                </a:solidFill>
              </a:rPr>
              <a:t>Procesos </a:t>
            </a:r>
            <a:r>
              <a:rPr lang="es-ES" sz="3200" b="1" dirty="0">
                <a:solidFill>
                  <a:srgbClr val="002060"/>
                </a:solidFill>
              </a:rPr>
              <a:t>estratégicos	:“E”,</a:t>
            </a:r>
            <a:r>
              <a:rPr lang="es-ES" sz="3200" dirty="0">
                <a:solidFill>
                  <a:srgbClr val="002060"/>
                </a:solidFill>
              </a:rPr>
              <a:t> </a:t>
            </a:r>
            <a:r>
              <a:rPr lang="es-ES" sz="2800" dirty="0">
                <a:solidFill>
                  <a:srgbClr val="002060"/>
                </a:solidFill>
              </a:rPr>
              <a:t>(</a:t>
            </a:r>
            <a:r>
              <a:rPr lang="es-ES" sz="2800" i="1" dirty="0">
                <a:solidFill>
                  <a:srgbClr val="002060"/>
                </a:solidFill>
              </a:rPr>
              <a:t>para la Dirección</a:t>
            </a:r>
            <a:r>
              <a:rPr lang="es-ES" sz="2800" dirty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s-ES" sz="3200" dirty="0">
                <a:solidFill>
                  <a:srgbClr val="002060"/>
                </a:solidFill>
              </a:rPr>
              <a:t>Procesos </a:t>
            </a:r>
            <a:r>
              <a:rPr lang="es-ES" sz="3200" b="1" dirty="0">
                <a:solidFill>
                  <a:srgbClr val="002060"/>
                </a:solidFill>
              </a:rPr>
              <a:t>de apoyo	:“A”  </a:t>
            </a:r>
            <a:r>
              <a:rPr lang="es-ES" sz="2800" dirty="0">
                <a:solidFill>
                  <a:srgbClr val="002060"/>
                </a:solidFill>
              </a:rPr>
              <a:t>(</a:t>
            </a:r>
            <a:r>
              <a:rPr lang="es-ES" sz="2800" i="1" dirty="0">
                <a:solidFill>
                  <a:srgbClr val="002060"/>
                </a:solidFill>
              </a:rPr>
              <a:t>para los procesos S/E</a:t>
            </a:r>
            <a:r>
              <a:rPr lang="es-ES" sz="2800" dirty="0">
                <a:solidFill>
                  <a:srgbClr val="002060"/>
                </a:solidFill>
              </a:rPr>
              <a:t>) </a:t>
            </a:r>
          </a:p>
          <a:p>
            <a:pPr lvl="2"/>
            <a:r>
              <a:rPr lang="es-ES" sz="2400" i="1" dirty="0">
                <a:solidFill>
                  <a:srgbClr val="002060"/>
                </a:solidFill>
              </a:rPr>
              <a:t>“*”: También conocidos como procesos Operacionales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B42DE3-6767-F5D5-81E7-3CE408FB829D}"/>
              </a:ext>
            </a:extLst>
          </p:cNvPr>
          <p:cNvSpPr txBox="1"/>
          <p:nvPr/>
        </p:nvSpPr>
        <p:spPr>
          <a:xfrm>
            <a:off x="2402334" y="1179294"/>
            <a:ext cx="8283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</a:rPr>
              <a:t>“RECORDATORIO”</a:t>
            </a:r>
          </a:p>
        </p:txBody>
      </p:sp>
    </p:spTree>
    <p:extLst>
      <p:ext uri="{BB962C8B-B14F-4D97-AF65-F5344CB8AC3E}">
        <p14:creationId xmlns:p14="http://schemas.microsoft.com/office/powerpoint/2010/main" val="23386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416" y="1636295"/>
            <a:ext cx="11558016" cy="45720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</a:rPr>
              <a:t>SISTEMA DE GESTIÓN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Definiciones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Pilar 1: La organización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Pilar 2: La Documentación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Pilar 3: El MAPA DE PROCESOS			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1</a:t>
            </a:r>
          </a:p>
          <a:p>
            <a:pPr marL="571500" indent="-57150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</a:rPr>
              <a:t>DESCRIPCIÓN DE UN PROCESO: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Ficha de un Proceso y Diagrama de Flujo	 	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2</a:t>
            </a:r>
            <a:endParaRPr lang="es-ES" sz="2800" b="1" dirty="0">
              <a:solidFill>
                <a:srgbClr val="002060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Documentación para un Proceso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Responsabilidades: ¿QUIÉN ES QUIEN? ¿QUIÉN HACE QUÉ?</a:t>
            </a:r>
            <a:endParaRPr lang="es-ES" sz="3200" b="1" dirty="0">
              <a:solidFill>
                <a:srgbClr val="002060"/>
              </a:solidFill>
            </a:endParaRPr>
          </a:p>
          <a:p>
            <a:pPr marL="571500" indent="-57150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</a:rPr>
              <a:t>EVALUACIÓN DE RESULTADOS		 	</a:t>
            </a:r>
            <a:r>
              <a:rPr lang="es-ES" sz="2800" b="1" dirty="0">
                <a:solidFill>
                  <a:srgbClr val="002060"/>
                </a:solidFill>
                <a:highlight>
                  <a:srgbClr val="C0C0C0"/>
                </a:highlight>
              </a:rPr>
              <a:t>Taller 3</a:t>
            </a:r>
          </a:p>
          <a:p>
            <a:pPr marL="571500" indent="-571500" algn="l">
              <a:buFont typeface="+mj-lt"/>
              <a:buAutoNum type="arabicPeriod"/>
            </a:pPr>
            <a:endParaRPr lang="es-ES" sz="3200" b="1" dirty="0">
              <a:solidFill>
                <a:srgbClr val="002060"/>
              </a:solidFill>
            </a:endParaRPr>
          </a:p>
          <a:p>
            <a:pPr marL="571500" indent="-57150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</a:rPr>
              <a:t>PROPUESTAS DE MEJORA			</a:t>
            </a:r>
            <a:r>
              <a:rPr lang="es-ES" sz="4000" b="1" dirty="0">
                <a:solidFill>
                  <a:srgbClr val="002060"/>
                </a:solidFill>
              </a:rPr>
              <a:t> 	</a:t>
            </a:r>
            <a:r>
              <a:rPr lang="es-ES" sz="2800" b="1" dirty="0">
                <a:solidFill>
                  <a:srgbClr val="002060"/>
                </a:solidFill>
                <a:highlight>
                  <a:srgbClr val="C0C0C0"/>
                </a:highlight>
              </a:rPr>
              <a:t>Taller 4</a:t>
            </a:r>
          </a:p>
        </p:txBody>
      </p:sp>
    </p:spTree>
    <p:extLst>
      <p:ext uri="{BB962C8B-B14F-4D97-AF65-F5344CB8AC3E}">
        <p14:creationId xmlns:p14="http://schemas.microsoft.com/office/powerpoint/2010/main" val="21188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foto aerea fabrica VLD">
            <a:extLst>
              <a:ext uri="{FF2B5EF4-FFF2-40B4-BE49-F238E27FC236}">
                <a16:creationId xmlns:a16="http://schemas.microsoft.com/office/drawing/2014/main" id="{77B703D0-04BB-4D9A-BEEF-D013B964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05" y="2259926"/>
            <a:ext cx="4821833" cy="3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21B97BB-6CC3-4EB0-BB38-740BD3D64F4A}"/>
              </a:ext>
            </a:extLst>
          </p:cNvPr>
          <p:cNvSpPr txBox="1">
            <a:spLocks/>
          </p:cNvSpPr>
          <p:nvPr/>
        </p:nvSpPr>
        <p:spPr>
          <a:xfrm>
            <a:off x="611062" y="2722234"/>
            <a:ext cx="6080622" cy="30937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/>
              <a:t>Fabricación de neumáticos de TMO , Recauchutado y Agrícola</a:t>
            </a:r>
          </a:p>
          <a:p>
            <a:pPr marL="0" indent="0">
              <a:buNone/>
            </a:pPr>
            <a:r>
              <a:rPr lang="es-ES" sz="1800" b="1" dirty="0"/>
              <a:t> Producción ininterrumpida: 24/24; 7/7</a:t>
            </a:r>
          </a:p>
          <a:p>
            <a:pPr marL="0" indent="0">
              <a:buNone/>
            </a:pPr>
            <a:r>
              <a:rPr lang="es-ES" sz="1800" b="1" dirty="0"/>
              <a:t>2000 empleos (directos e indirectos).</a:t>
            </a:r>
          </a:p>
          <a:p>
            <a:pPr marL="0" indent="0">
              <a:buNone/>
            </a:pPr>
            <a:r>
              <a:rPr lang="es-ES" sz="1800" b="1" dirty="0"/>
              <a:t>Unidades de producción/día: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/>
              <a:t> TMO-25000; RE-1000 y AG-1200.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/>
              <a:t> Instalaciones técnicas: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/>
              <a:t> Energía; refrigeración; saneamiento;…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/>
              <a:t>Subcontratación de tareas “no proceso”.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b="1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8B976E-8941-DF4E-B668-702E055E5AC5}"/>
              </a:ext>
            </a:extLst>
          </p:cNvPr>
          <p:cNvSpPr txBox="1">
            <a:spLocks noChangeArrowheads="1"/>
          </p:cNvSpPr>
          <p:nvPr/>
        </p:nvSpPr>
        <p:spPr>
          <a:xfrm>
            <a:off x="3251752" y="1235733"/>
            <a:ext cx="4741692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39800"/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GP-T1: MAPA DE PROCESOS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B1FE18-3E12-CA40-AAEF-C6D1C14B4585}"/>
              </a:ext>
            </a:extLst>
          </p:cNvPr>
          <p:cNvSpPr txBox="1">
            <a:spLocks noChangeArrowheads="1"/>
          </p:cNvSpPr>
          <p:nvPr/>
        </p:nvSpPr>
        <p:spPr>
          <a:xfrm>
            <a:off x="268172" y="1903948"/>
            <a:ext cx="5562471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39800"/>
            <a:r>
              <a:rPr lang="es-ES" sz="2400" b="1" dirty="0">
                <a:solidFill>
                  <a:srgbClr val="002060"/>
                </a:solidFill>
              </a:rPr>
              <a:t>DESCRIPCIÓN DEL ORGANISMO(1/2)</a:t>
            </a:r>
          </a:p>
          <a:p>
            <a:pPr algn="ctr" defTabSz="939800"/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Principales cifras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2777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21B97BB-6CC3-4EB0-BB38-740BD3D64F4A}"/>
              </a:ext>
            </a:extLst>
          </p:cNvPr>
          <p:cNvSpPr txBox="1">
            <a:spLocks/>
          </p:cNvSpPr>
          <p:nvPr/>
        </p:nvSpPr>
        <p:spPr>
          <a:xfrm>
            <a:off x="372162" y="3024424"/>
            <a:ext cx="10490825" cy="29401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ES" sz="1400" b="1" dirty="0"/>
              <a:t>Etapa de crecimiento y diversificación en producción.</a:t>
            </a:r>
          </a:p>
          <a:p>
            <a:pPr>
              <a:buFontTx/>
              <a:buChar char="-"/>
            </a:pPr>
            <a:r>
              <a:rPr lang="es-ES" sz="1400" b="1" dirty="0"/>
              <a:t>Personal menos estable (rotación).</a:t>
            </a:r>
          </a:p>
          <a:p>
            <a:pPr>
              <a:buFontTx/>
              <a:buChar char="-"/>
            </a:pPr>
            <a:r>
              <a:rPr lang="es-ES" sz="1400" b="1" dirty="0"/>
              <a:t>Presencia significativa de subcontratas en el centro.</a:t>
            </a:r>
          </a:p>
          <a:p>
            <a:pPr>
              <a:buFontTx/>
              <a:buChar char="-"/>
            </a:pPr>
            <a:r>
              <a:rPr lang="es-ES" sz="1400" b="1" dirty="0"/>
              <a:t>Incorporación de nuevas tecnologías en producción y en gestión.</a:t>
            </a:r>
          </a:p>
          <a:p>
            <a:pPr>
              <a:buFontTx/>
              <a:buChar char="-"/>
            </a:pPr>
            <a:r>
              <a:rPr lang="es-ES" sz="1400" b="1" dirty="0"/>
              <a:t>Aumento de las exigencias legales.</a:t>
            </a:r>
          </a:p>
          <a:p>
            <a:pPr>
              <a:buFontTx/>
              <a:buChar char="-"/>
            </a:pPr>
            <a:r>
              <a:rPr lang="es-ES" sz="1400" b="1" dirty="0"/>
              <a:t>La cercanía de la ciudad: Nuevas zonas residenciales en el entorno cercano.</a:t>
            </a:r>
          </a:p>
          <a:p>
            <a:pPr>
              <a:buFontTx/>
              <a:buChar char="-"/>
            </a:pPr>
            <a:r>
              <a:rPr lang="es-ES" sz="1400" b="1" dirty="0"/>
              <a:t>Fábrica bien situada en indicadores de calidad de producto “estable”; “a mejorar” los períodos de arranque de nuevo producto.</a:t>
            </a:r>
          </a:p>
          <a:p>
            <a:pPr>
              <a:buFontTx/>
              <a:buChar char="-"/>
            </a:pPr>
            <a:r>
              <a:rPr lang="es-ES" sz="1400" b="1" dirty="0"/>
              <a:t>Degradación de índices de siniestralidad laboral en los últimos “tres años”.</a:t>
            </a:r>
          </a:p>
          <a:p>
            <a:pPr>
              <a:buFontTx/>
              <a:buChar char="-"/>
            </a:pPr>
            <a:r>
              <a:rPr lang="es-ES" sz="1400" b="1" dirty="0"/>
              <a:t>La depuradora de residuales está al límite de su capacidad.</a:t>
            </a:r>
          </a:p>
          <a:p>
            <a:pPr>
              <a:buFontTx/>
              <a:buChar char="-"/>
            </a:pPr>
            <a:endParaRPr lang="es-ES" sz="14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1400" b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244599E-B8F2-764C-B4B9-14F4FBF4F508}"/>
              </a:ext>
            </a:extLst>
          </p:cNvPr>
          <p:cNvSpPr txBox="1">
            <a:spLocks noChangeArrowheads="1"/>
          </p:cNvSpPr>
          <p:nvPr/>
        </p:nvSpPr>
        <p:spPr>
          <a:xfrm>
            <a:off x="4647015" y="1304323"/>
            <a:ext cx="4741692" cy="70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39800"/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GP-T1: MAPA DE PROCESOS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F08B23C-73EB-6173-10F9-633D028DC5F1}"/>
              </a:ext>
            </a:extLst>
          </p:cNvPr>
          <p:cNvSpPr txBox="1">
            <a:spLocks noChangeArrowheads="1"/>
          </p:cNvSpPr>
          <p:nvPr/>
        </p:nvSpPr>
        <p:spPr>
          <a:xfrm>
            <a:off x="278929" y="1937902"/>
            <a:ext cx="5562471" cy="1086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39800"/>
            <a:r>
              <a:rPr lang="es-ES" sz="2400" b="1" dirty="0">
                <a:solidFill>
                  <a:srgbClr val="002060"/>
                </a:solidFill>
              </a:rPr>
              <a:t>DESCRIPCIÓN DEL ORGANISMO(2/2)</a:t>
            </a:r>
          </a:p>
          <a:p>
            <a:pPr algn="ctr" defTabSz="939800"/>
            <a:r>
              <a:rPr lang="es-ES" sz="2400" b="1" dirty="0">
                <a:highlight>
                  <a:srgbClr val="FFFF00"/>
                </a:highlight>
              </a:rPr>
              <a:t>Coyuntura y situación (SIMULACIÓN)</a:t>
            </a:r>
            <a:endParaRPr lang="es-E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87039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D038D74-D469-5647-AED5-D57EE2813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494" y="356576"/>
            <a:ext cx="9749627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ESQUEMA DE MAPA DE LOS  PROCESOS « SISTEMA MULTI RIESGO »</a:t>
            </a:r>
          </a:p>
        </p:txBody>
      </p:sp>
      <p:sp>
        <p:nvSpPr>
          <p:cNvPr id="120835" name="AutoShap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9611A4D-3346-0A42-B242-CD9C3ECC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36" name="Object 4">
            <a:hlinkClick r:id="rId3" action="ppaction://hlinksldjump"/>
            <a:extLst>
              <a:ext uri="{FF2B5EF4-FFF2-40B4-BE49-F238E27FC236}">
                <a16:creationId xmlns:a16="http://schemas.microsoft.com/office/drawing/2014/main" id="{91C36671-137D-F741-B894-F4F7D51BA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7709" y="3181351"/>
          <a:ext cx="47466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20700" imgH="3302000" progId="Visio.Drawing.5">
                  <p:embed/>
                </p:oleObj>
              </mc:Choice>
              <mc:Fallback>
                <p:oleObj name="VISIO" r:id="rId4" imgW="520700" imgH="3302000" progId="Visio.Drawing.5">
                  <p:embed/>
                  <p:pic>
                    <p:nvPicPr>
                      <p:cNvPr id="120836" name="Object 4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91C36671-137D-F741-B894-F4F7D51BA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9" y="3181351"/>
                        <a:ext cx="474663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>
            <a:extLst>
              <a:ext uri="{FF2B5EF4-FFF2-40B4-BE49-F238E27FC236}">
                <a16:creationId xmlns:a16="http://schemas.microsoft.com/office/drawing/2014/main" id="{202F9A67-1009-B44A-80D9-91628181A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8408" y="3422650"/>
          <a:ext cx="2857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92100" imgH="1854200" progId="Visio.Drawing.6">
                  <p:embed/>
                </p:oleObj>
              </mc:Choice>
              <mc:Fallback>
                <p:oleObj name="Visio" r:id="rId6" imgW="292100" imgH="1854200" progId="Visio.Drawing.6">
                  <p:embed/>
                  <p:pic>
                    <p:nvPicPr>
                      <p:cNvPr id="120837" name="Object 5">
                        <a:extLst>
                          <a:ext uri="{FF2B5EF4-FFF2-40B4-BE49-F238E27FC236}">
                            <a16:creationId xmlns:a16="http://schemas.microsoft.com/office/drawing/2014/main" id="{202F9A67-1009-B44A-80D9-91628181A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408" y="3422650"/>
                        <a:ext cx="2857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AutoShape 6">
            <a:extLst>
              <a:ext uri="{FF2B5EF4-FFF2-40B4-BE49-F238E27FC236}">
                <a16:creationId xmlns:a16="http://schemas.microsoft.com/office/drawing/2014/main" id="{A3347E13-7BA1-784A-9D46-412C8CC5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3" y="2898775"/>
            <a:ext cx="6719888" cy="2719388"/>
          </a:xfrm>
          <a:prstGeom prst="homePlate">
            <a:avLst>
              <a:gd name="adj" fmla="val 211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>
              <a:spcBef>
                <a:spcPct val="20000"/>
              </a:spcBef>
            </a:pPr>
            <a:endParaRPr lang="es-ES" altLang="es-ES" sz="1200" b="1" i="1">
              <a:solidFill>
                <a:srgbClr val="993366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39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469CB5-FFDD-584F-BF16-A8D378476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9" y="1992313"/>
            <a:ext cx="1489075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0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2ED9D-D6D8-6E4C-A3BC-B27CCE7B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1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17080E-33DD-A942-B5FC-B05B4CC9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2" name="AutoShape 10">
            <a:extLst>
              <a:ext uri="{FF2B5EF4-FFF2-40B4-BE49-F238E27FC236}">
                <a16:creationId xmlns:a16="http://schemas.microsoft.com/office/drawing/2014/main" id="{4779F9FD-4734-C74E-A3CE-F17FE857F89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2076452" y="2412207"/>
            <a:ext cx="850900" cy="411162"/>
          </a:xfrm>
          <a:prstGeom prst="curvedUpArrow">
            <a:avLst>
              <a:gd name="adj1" fmla="val 41246"/>
              <a:gd name="adj2" fmla="val 6012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3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8DEBA50-D898-0842-BB98-3F2C222C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4" y="1992313"/>
            <a:ext cx="1487487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415E3F-CCCB-F344-950E-9B55BEC7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0E717DB-35AE-FE41-8621-AEB0FB2D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46" name="Object 14">
            <a:extLst>
              <a:ext uri="{FF2B5EF4-FFF2-40B4-BE49-F238E27FC236}">
                <a16:creationId xmlns:a16="http://schemas.microsoft.com/office/drawing/2014/main" id="{957F247C-D6F2-4641-AA00-E0A959C0F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5221" y="3181351"/>
          <a:ext cx="455612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495300" imgH="3302000" progId="Visio.Drawing.5">
                  <p:embed/>
                </p:oleObj>
              </mc:Choice>
              <mc:Fallback>
                <p:oleObj name="VISIO" r:id="rId8" imgW="495300" imgH="3302000" progId="Visio.Drawing.5">
                  <p:embed/>
                  <p:pic>
                    <p:nvPicPr>
                      <p:cNvPr id="120846" name="Object 14">
                        <a:extLst>
                          <a:ext uri="{FF2B5EF4-FFF2-40B4-BE49-F238E27FC236}">
                            <a16:creationId xmlns:a16="http://schemas.microsoft.com/office/drawing/2014/main" id="{957F247C-D6F2-4641-AA00-E0A959C0F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221" y="3181351"/>
                        <a:ext cx="455612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7" name="Object 15">
            <a:extLst>
              <a:ext uri="{FF2B5EF4-FFF2-40B4-BE49-F238E27FC236}">
                <a16:creationId xmlns:a16="http://schemas.microsoft.com/office/drawing/2014/main" id="{88F5F149-D47E-5944-BD98-7FD05BF82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0897" y="3543300"/>
          <a:ext cx="2873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304800" imgH="2159000" progId="Visio.Drawing.5">
                  <p:embed/>
                </p:oleObj>
              </mc:Choice>
              <mc:Fallback>
                <p:oleObj name="VISIO" r:id="rId10" imgW="304800" imgH="2159000" progId="Visio.Drawing.5">
                  <p:embed/>
                  <p:pic>
                    <p:nvPicPr>
                      <p:cNvPr id="120847" name="Object 15">
                        <a:extLst>
                          <a:ext uri="{FF2B5EF4-FFF2-40B4-BE49-F238E27FC236}">
                            <a16:creationId xmlns:a16="http://schemas.microsoft.com/office/drawing/2014/main" id="{88F5F149-D47E-5944-BD98-7FD05BF82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897" y="3543300"/>
                        <a:ext cx="28733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8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9E572EAE-C2DB-4F48-BC87-E6161745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983" y="3751264"/>
            <a:ext cx="2095500" cy="1074737"/>
          </a:xfrm>
          <a:prstGeom prst="homePlate">
            <a:avLst>
              <a:gd name="adj" fmla="val 20816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S3</a:t>
            </a:r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49" name="AutoShape 17">
            <a:hlinkClick r:id="rId12" action="ppaction://hlinksldjump"/>
            <a:extLst>
              <a:ext uri="{FF2B5EF4-FFF2-40B4-BE49-F238E27FC236}">
                <a16:creationId xmlns:a16="http://schemas.microsoft.com/office/drawing/2014/main" id="{65868A73-7806-6E4C-BE88-D30CD626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209" y="3751264"/>
            <a:ext cx="1825625" cy="1074737"/>
          </a:xfrm>
          <a:prstGeom prst="homePlate">
            <a:avLst>
              <a:gd name="adj" fmla="val 22287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>
              <a:spcBef>
                <a:spcPct val="20000"/>
              </a:spcBef>
            </a:pPr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120850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0FCE2E7D-AC7C-8545-ACDA-12B27CDFF3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8272" y="5357764"/>
            <a:ext cx="611088" cy="1081087"/>
          </a:xfrm>
          <a:prstGeom prst="homePlate">
            <a:avLst>
              <a:gd name="adj" fmla="val 27166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A1</a:t>
            </a: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1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FAEFBB36-883F-F54F-AC29-18425EC670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67808" y="1674813"/>
            <a:ext cx="1932868" cy="1122362"/>
          </a:xfrm>
          <a:prstGeom prst="homePlate">
            <a:avLst>
              <a:gd name="adj" fmla="val 31570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E3</a:t>
            </a:r>
          </a:p>
        </p:txBody>
      </p:sp>
      <p:sp>
        <p:nvSpPr>
          <p:cNvPr id="120852" name="AutoShape 20">
            <a:hlinkClick r:id="rId13" action="ppaction://hlinksldjump"/>
            <a:extLst>
              <a:ext uri="{FF2B5EF4-FFF2-40B4-BE49-F238E27FC236}">
                <a16:creationId xmlns:a16="http://schemas.microsoft.com/office/drawing/2014/main" id="{1C6B4AE8-3EC8-8D43-A524-69C2FB3B59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02440" y="5329983"/>
            <a:ext cx="611088" cy="1136650"/>
          </a:xfrm>
          <a:prstGeom prst="homePlate">
            <a:avLst>
              <a:gd name="adj" fmla="val 23185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120853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459E1F-E541-5F40-996B-62AB47BA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4" name="AutoShape 22">
            <a:hlinkClick r:id="rId3" action="ppaction://hlinksldjump"/>
            <a:extLst>
              <a:ext uri="{FF2B5EF4-FFF2-40B4-BE49-F238E27FC236}">
                <a16:creationId xmlns:a16="http://schemas.microsoft.com/office/drawing/2014/main" id="{EAB02147-F04D-4E44-998F-8D3D8E9F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834" y="3763963"/>
            <a:ext cx="2233613" cy="1077912"/>
          </a:xfrm>
          <a:prstGeom prst="homePlate">
            <a:avLst>
              <a:gd name="adj" fmla="val 28655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S1 </a:t>
            </a:r>
          </a:p>
          <a:p>
            <a:pPr algn="ctr"/>
            <a:endParaRPr lang="fr-FR" altLang="es-ES" sz="1200" b="1" i="1" dirty="0">
              <a:solidFill>
                <a:srgbClr val="FAFD00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5" name="AutoShape 23">
            <a:hlinkClick r:id="rId3" action="ppaction://hlinksldjump"/>
            <a:extLst>
              <a:ext uri="{FF2B5EF4-FFF2-40B4-BE49-F238E27FC236}">
                <a16:creationId xmlns:a16="http://schemas.microsoft.com/office/drawing/2014/main" id="{10FA7CBB-568E-6943-9094-9CA213B7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3043238"/>
            <a:ext cx="6154738" cy="519112"/>
          </a:xfrm>
          <a:prstGeom prst="homePlate">
            <a:avLst>
              <a:gd name="adj" fmla="val 126577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S4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6" name="AutoShape 24">
            <a:hlinkClick r:id="" action="ppaction://noaction"/>
            <a:extLst>
              <a:ext uri="{FF2B5EF4-FFF2-40B4-BE49-F238E27FC236}">
                <a16:creationId xmlns:a16="http://schemas.microsoft.com/office/drawing/2014/main" id="{E48050D0-6396-6248-8097-C6B1A12F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4922839"/>
            <a:ext cx="6154738" cy="509587"/>
          </a:xfrm>
          <a:prstGeom prst="homePlate">
            <a:avLst>
              <a:gd name="adj" fmla="val 140014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S5</a:t>
            </a:r>
          </a:p>
        </p:txBody>
      </p:sp>
      <p:sp>
        <p:nvSpPr>
          <p:cNvPr id="120857" name="AutoShape 25">
            <a:hlinkClick r:id="" action="ppaction://noaction"/>
            <a:extLst>
              <a:ext uri="{FF2B5EF4-FFF2-40B4-BE49-F238E27FC236}">
                <a16:creationId xmlns:a16="http://schemas.microsoft.com/office/drawing/2014/main" id="{2FD79582-120A-E64A-9AD2-E2E72DC7A7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4512" y="1643063"/>
            <a:ext cx="2182813" cy="1165225"/>
          </a:xfrm>
          <a:prstGeom prst="homePlate">
            <a:avLst>
              <a:gd name="adj" fmla="val 3861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E1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8" name="AutoShape 26">
            <a:extLst>
              <a:ext uri="{FF2B5EF4-FFF2-40B4-BE49-F238E27FC236}">
                <a16:creationId xmlns:a16="http://schemas.microsoft.com/office/drawing/2014/main" id="{43211EA7-18B0-E942-B158-4A621B5FD34F}"/>
              </a:ext>
            </a:extLst>
          </p:cNvPr>
          <p:cNvSpPr>
            <a:spLocks noChangeArrowheads="1"/>
          </p:cNvSpPr>
          <p:nvPr/>
        </p:nvSpPr>
        <p:spPr bwMode="auto">
          <a:xfrm rot="15805084">
            <a:off x="9104315" y="2448720"/>
            <a:ext cx="923925" cy="411162"/>
          </a:xfrm>
          <a:prstGeom prst="curvedUpArrow">
            <a:avLst>
              <a:gd name="adj1" fmla="val 44786"/>
              <a:gd name="adj2" fmla="val 6528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9" name="AutoShape 27">
            <a:hlinkClick r:id="" action="ppaction://noaction"/>
            <a:extLst>
              <a:ext uri="{FF2B5EF4-FFF2-40B4-BE49-F238E27FC236}">
                <a16:creationId xmlns:a16="http://schemas.microsoft.com/office/drawing/2014/main" id="{3436BD4F-461F-054D-AB89-644338AB2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08525" y="1635125"/>
            <a:ext cx="2182812" cy="1181100"/>
          </a:xfrm>
          <a:prstGeom prst="homePlate">
            <a:avLst>
              <a:gd name="adj" fmla="val 3158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CC78B924-877B-4F4C-8BC0-C162DF4F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28" y="1812925"/>
            <a:ext cx="1932868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Estratégicos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43EAA8E-0BE6-4B20-83E0-0442C1C9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7" y="5729653"/>
            <a:ext cx="1314436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Apoyo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96765430-9DA0-4978-AB9B-AF96AA58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55" y="3841750"/>
            <a:ext cx="1595529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Sustantivos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8521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481514-E351-2E4C-9C3C-6A43D1DC36C5}"/>
              </a:ext>
            </a:extLst>
          </p:cNvPr>
          <p:cNvSpPr txBox="1"/>
          <p:nvPr/>
        </p:nvSpPr>
        <p:spPr>
          <a:xfrm>
            <a:off x="794083" y="2077400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 producción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34591-EA2E-B144-A587-AC49A953549C}"/>
              </a:ext>
            </a:extLst>
          </p:cNvPr>
          <p:cNvSpPr txBox="1"/>
          <p:nvPr/>
        </p:nvSpPr>
        <p:spPr>
          <a:xfrm>
            <a:off x="794083" y="3014212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Elaborar y desplegar planes estratégicos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F7BBB2-A3CD-EB49-A13F-10CB64B88704}"/>
              </a:ext>
            </a:extLst>
          </p:cNvPr>
          <p:cNvSpPr txBox="1"/>
          <p:nvPr/>
        </p:nvSpPr>
        <p:spPr>
          <a:xfrm>
            <a:off x="794083" y="344544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Tratar las No Conformidades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8B8F64-8E59-984A-BC1C-2C62B7E9FF5B}"/>
              </a:ext>
            </a:extLst>
          </p:cNvPr>
          <p:cNvSpPr txBox="1"/>
          <p:nvPr/>
        </p:nvSpPr>
        <p:spPr>
          <a:xfrm>
            <a:off x="794084" y="3905988"/>
            <a:ext cx="516154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Analizar los riesgos laborales y planificar medidas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A49451-FBC0-FA4D-8A4E-D94C8A9C4EAD}"/>
              </a:ext>
            </a:extLst>
          </p:cNvPr>
          <p:cNvSpPr txBox="1"/>
          <p:nvPr/>
        </p:nvSpPr>
        <p:spPr>
          <a:xfrm>
            <a:off x="794083" y="432946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Realizar el control operacional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897307-6465-8841-8788-1F62706F37F2}"/>
              </a:ext>
            </a:extLst>
          </p:cNvPr>
          <p:cNvSpPr txBox="1"/>
          <p:nvPr/>
        </p:nvSpPr>
        <p:spPr>
          <a:xfrm>
            <a:off x="794083" y="2545806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Respetar las exigencias legales y otras aplicables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1A283F-8B9B-5840-9693-2BD7F184D368}"/>
              </a:ext>
            </a:extLst>
          </p:cNvPr>
          <p:cNvSpPr txBox="1"/>
          <p:nvPr/>
        </p:nvSpPr>
        <p:spPr>
          <a:xfrm>
            <a:off x="6289698" y="2076770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Formar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1CAC62-9899-B540-83E1-D034F265C0B4}"/>
              </a:ext>
            </a:extLst>
          </p:cNvPr>
          <p:cNvSpPr txBox="1"/>
          <p:nvPr/>
        </p:nvSpPr>
        <p:spPr>
          <a:xfrm>
            <a:off x="6289697" y="2554782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Gestionar la documentación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9E1BA8-3B46-9643-8F22-7B1FA605C028}"/>
              </a:ext>
            </a:extLst>
          </p:cNvPr>
          <p:cNvSpPr txBox="1"/>
          <p:nvPr/>
        </p:nvSpPr>
        <p:spPr>
          <a:xfrm>
            <a:off x="6289697" y="3439569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y realizar auditorías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6D2F22-2A88-9345-BE33-9562AD3BC490}"/>
              </a:ext>
            </a:extLst>
          </p:cNvPr>
          <p:cNvSpPr txBox="1"/>
          <p:nvPr/>
        </p:nvSpPr>
        <p:spPr>
          <a:xfrm>
            <a:off x="6289697" y="3833104"/>
            <a:ext cx="55012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Controlar las acciones correctoras y preventivas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D89422-A86D-8646-AE68-7C66734B7D4B}"/>
              </a:ext>
            </a:extLst>
          </p:cNvPr>
          <p:cNvSpPr txBox="1"/>
          <p:nvPr/>
        </p:nvSpPr>
        <p:spPr>
          <a:xfrm>
            <a:off x="6289698" y="4290836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las evoluciones de la producción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BE31E3-E609-6B43-A3EE-FB299CAF6213}"/>
              </a:ext>
            </a:extLst>
          </p:cNvPr>
          <p:cNvSpPr txBox="1"/>
          <p:nvPr/>
        </p:nvSpPr>
        <p:spPr>
          <a:xfrm>
            <a:off x="6289698" y="4724193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y realizar el mantenimiento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3C8287-8718-AE41-AEF3-D3058051C8AD}"/>
              </a:ext>
            </a:extLst>
          </p:cNvPr>
          <p:cNvSpPr txBox="1"/>
          <p:nvPr/>
        </p:nvSpPr>
        <p:spPr>
          <a:xfrm>
            <a:off x="6289697" y="3012514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Gestionar las personas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D9DA57-54B7-034D-8A73-D74F4A874C7E}"/>
              </a:ext>
            </a:extLst>
          </p:cNvPr>
          <p:cNvSpPr txBox="1"/>
          <p:nvPr/>
        </p:nvSpPr>
        <p:spPr>
          <a:xfrm>
            <a:off x="794083" y="4754291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Informar comunicar y consultar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B0EEA4-A53D-D344-88F4-B64B55261CE4}"/>
              </a:ext>
            </a:extLst>
          </p:cNvPr>
          <p:cNvSpPr txBox="1"/>
          <p:nvPr/>
        </p:nvSpPr>
        <p:spPr>
          <a:xfrm>
            <a:off x="2689413" y="1306623"/>
            <a:ext cx="828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r>
              <a:rPr lang="es-ES" b="1" dirty="0">
                <a:solidFill>
                  <a:srgbClr val="002060"/>
                </a:solidFill>
              </a:rPr>
              <a:t>Clasificar las siguientes propuestas de procesos en Sustantivos, Estratégicos, Apoyo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DB6564-99DC-EB4B-9F06-3299413F157B}"/>
              </a:ext>
            </a:extLst>
          </p:cNvPr>
          <p:cNvSpPr txBox="1"/>
          <p:nvPr/>
        </p:nvSpPr>
        <p:spPr>
          <a:xfrm>
            <a:off x="794083" y="5229649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Realizar las entregas y expedición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6A4F18-75BF-2F45-9B31-E27E7E67ACA9}"/>
              </a:ext>
            </a:extLst>
          </p:cNvPr>
          <p:cNvSpPr txBox="1"/>
          <p:nvPr/>
        </p:nvSpPr>
        <p:spPr>
          <a:xfrm>
            <a:off x="6289697" y="5196496"/>
            <a:ext cx="55012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Actualizar la estrategia de innovación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D5FAB0-0097-C34C-BE0D-BA59DB825C25}"/>
              </a:ext>
            </a:extLst>
          </p:cNvPr>
          <p:cNvSpPr txBox="1"/>
          <p:nvPr/>
        </p:nvSpPr>
        <p:spPr>
          <a:xfrm>
            <a:off x="794083" y="570904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 actuación ante emergencia ambiental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77F977-4B42-5D41-8540-60A525A326FF}"/>
              </a:ext>
            </a:extLst>
          </p:cNvPr>
          <p:cNvSpPr txBox="1"/>
          <p:nvPr/>
        </p:nvSpPr>
        <p:spPr>
          <a:xfrm>
            <a:off x="6289697" y="5689584"/>
            <a:ext cx="55012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Evaluar los Aspectos Ambientales</a:t>
            </a:r>
          </a:p>
        </p:txBody>
      </p:sp>
    </p:spTree>
    <p:extLst>
      <p:ext uri="{BB962C8B-B14F-4D97-AF65-F5344CB8AC3E}">
        <p14:creationId xmlns:p14="http://schemas.microsoft.com/office/powerpoint/2010/main" val="1627418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8CBA0-3576-26FB-5D59-A4158BF93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741C4AD-0CD0-13D0-5453-09761B2B1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075" y="1611039"/>
            <a:ext cx="11550314" cy="448164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MAPA DE PROCESOS</a:t>
            </a:r>
          </a:p>
          <a:p>
            <a:r>
              <a:rPr lang="es-ES" sz="3200" b="1" dirty="0">
                <a:solidFill>
                  <a:srgbClr val="002060"/>
                </a:solidFill>
              </a:rPr>
              <a:t>Taller práctico “GP-T1”: Diseño de un mapa de procesos.</a:t>
            </a:r>
          </a:p>
          <a:p>
            <a:r>
              <a:rPr lang="es-ES" sz="3200" b="1" dirty="0">
                <a:solidFill>
                  <a:srgbClr val="002060"/>
                </a:solidFill>
              </a:rPr>
              <a:t>Parte 1 de 2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Método: “Reparto de fichas de procesos que se proponen”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el esquema S/E/A en la pizarra.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Organiza los grupos de 2 a 4 alumnos y les asigna una familia (S/E/A)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Entrega documentación a cada grupo: Descripción de la entidad; esquema del mapa de procesos; listado de procesos (ejemplo)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Los participantes, en grupos de 2 o 3: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</a:t>
            </a:r>
            <a:r>
              <a:rPr lang="es-ES" sz="2900" b="1" dirty="0">
                <a:solidFill>
                  <a:srgbClr val="002060"/>
                </a:solidFill>
                <a:highlight>
                  <a:srgbClr val="FFFF00"/>
                </a:highlight>
              </a:rPr>
              <a:t>- Analizan el listado de procesos y proponen la clasificación “S/E/A”</a:t>
            </a:r>
            <a:endParaRPr lang="es-E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Consolida resultados en la pizarra “por afinidades”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propuestas quedan para cada grupo “Sustantivos/Estratégicos/Apoyo”?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procesos podrían compartirse entre diferentes temas de gestión?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Comparte la resultante de “cartografía de procesos”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6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481514-E351-2E4C-9C3C-6A43D1DC36C5}"/>
              </a:ext>
            </a:extLst>
          </p:cNvPr>
          <p:cNvSpPr txBox="1"/>
          <p:nvPr/>
        </p:nvSpPr>
        <p:spPr>
          <a:xfrm>
            <a:off x="794083" y="2077400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 producción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34591-EA2E-B144-A587-AC49A953549C}"/>
              </a:ext>
            </a:extLst>
          </p:cNvPr>
          <p:cNvSpPr txBox="1"/>
          <p:nvPr/>
        </p:nvSpPr>
        <p:spPr>
          <a:xfrm>
            <a:off x="794083" y="3014212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Elaborar y desplegar planes estratégicos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F7BBB2-A3CD-EB49-A13F-10CB64B88704}"/>
              </a:ext>
            </a:extLst>
          </p:cNvPr>
          <p:cNvSpPr txBox="1"/>
          <p:nvPr/>
        </p:nvSpPr>
        <p:spPr>
          <a:xfrm>
            <a:off x="794083" y="344544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Tratar las No Conformidades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8B8F64-8E59-984A-BC1C-2C62B7E9FF5B}"/>
              </a:ext>
            </a:extLst>
          </p:cNvPr>
          <p:cNvSpPr txBox="1"/>
          <p:nvPr/>
        </p:nvSpPr>
        <p:spPr>
          <a:xfrm>
            <a:off x="794084" y="3905988"/>
            <a:ext cx="516154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Analizar los riesgos laborales y planificar medidas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A49451-FBC0-FA4D-8A4E-D94C8A9C4EAD}"/>
              </a:ext>
            </a:extLst>
          </p:cNvPr>
          <p:cNvSpPr txBox="1"/>
          <p:nvPr/>
        </p:nvSpPr>
        <p:spPr>
          <a:xfrm>
            <a:off x="794083" y="432946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Realizar el control operacional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897307-6465-8841-8788-1F62706F37F2}"/>
              </a:ext>
            </a:extLst>
          </p:cNvPr>
          <p:cNvSpPr txBox="1"/>
          <p:nvPr/>
        </p:nvSpPr>
        <p:spPr>
          <a:xfrm>
            <a:off x="794083" y="2545806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Respetar las exigencias legales y otras aplicables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1A283F-8B9B-5840-9693-2BD7F184D368}"/>
              </a:ext>
            </a:extLst>
          </p:cNvPr>
          <p:cNvSpPr txBox="1"/>
          <p:nvPr/>
        </p:nvSpPr>
        <p:spPr>
          <a:xfrm>
            <a:off x="6289698" y="2076770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Formar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1CAC62-9899-B540-83E1-D034F265C0B4}"/>
              </a:ext>
            </a:extLst>
          </p:cNvPr>
          <p:cNvSpPr txBox="1"/>
          <p:nvPr/>
        </p:nvSpPr>
        <p:spPr>
          <a:xfrm>
            <a:off x="6289697" y="2554782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Gestionar la documentación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9E1BA8-3B46-9643-8F22-7B1FA605C028}"/>
              </a:ext>
            </a:extLst>
          </p:cNvPr>
          <p:cNvSpPr txBox="1"/>
          <p:nvPr/>
        </p:nvSpPr>
        <p:spPr>
          <a:xfrm>
            <a:off x="6289697" y="3439569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y realizar auditorías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6D2F22-2A88-9345-BE33-9562AD3BC490}"/>
              </a:ext>
            </a:extLst>
          </p:cNvPr>
          <p:cNvSpPr txBox="1"/>
          <p:nvPr/>
        </p:nvSpPr>
        <p:spPr>
          <a:xfrm>
            <a:off x="6289697" y="3833104"/>
            <a:ext cx="55012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Controlar las acciones correctoras y preventivas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D89422-A86D-8646-AE68-7C66734B7D4B}"/>
              </a:ext>
            </a:extLst>
          </p:cNvPr>
          <p:cNvSpPr txBox="1"/>
          <p:nvPr/>
        </p:nvSpPr>
        <p:spPr>
          <a:xfrm>
            <a:off x="6289698" y="4290836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las evoluciones de la producción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BE31E3-E609-6B43-A3EE-FB299CAF6213}"/>
              </a:ext>
            </a:extLst>
          </p:cNvPr>
          <p:cNvSpPr txBox="1"/>
          <p:nvPr/>
        </p:nvSpPr>
        <p:spPr>
          <a:xfrm>
            <a:off x="6289698" y="4724193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y realizar el mantenimiento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3C8287-8718-AE41-AEF3-D3058051C8AD}"/>
              </a:ext>
            </a:extLst>
          </p:cNvPr>
          <p:cNvSpPr txBox="1"/>
          <p:nvPr/>
        </p:nvSpPr>
        <p:spPr>
          <a:xfrm>
            <a:off x="6289697" y="3012514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Gestionar las personas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D9DA57-54B7-034D-8A73-D74F4A874C7E}"/>
              </a:ext>
            </a:extLst>
          </p:cNvPr>
          <p:cNvSpPr txBox="1"/>
          <p:nvPr/>
        </p:nvSpPr>
        <p:spPr>
          <a:xfrm>
            <a:off x="794083" y="4754291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Informar comunicar y consultar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B0EEA4-A53D-D344-88F4-B64B55261CE4}"/>
              </a:ext>
            </a:extLst>
          </p:cNvPr>
          <p:cNvSpPr txBox="1"/>
          <p:nvPr/>
        </p:nvSpPr>
        <p:spPr>
          <a:xfrm>
            <a:off x="2689413" y="1306623"/>
            <a:ext cx="828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r>
              <a:rPr lang="es-ES" b="1" dirty="0">
                <a:solidFill>
                  <a:srgbClr val="002060"/>
                </a:solidFill>
              </a:rPr>
              <a:t>Clasificar las siguientes propuestas de procesos en Sustantivos, Estratégicos, Apoyo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DB6564-99DC-EB4B-9F06-3299413F157B}"/>
              </a:ext>
            </a:extLst>
          </p:cNvPr>
          <p:cNvSpPr txBox="1"/>
          <p:nvPr/>
        </p:nvSpPr>
        <p:spPr>
          <a:xfrm>
            <a:off x="794083" y="5229649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Realizar las entregas y expedición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6A4F18-75BF-2F45-9B31-E27E7E67ACA9}"/>
              </a:ext>
            </a:extLst>
          </p:cNvPr>
          <p:cNvSpPr txBox="1"/>
          <p:nvPr/>
        </p:nvSpPr>
        <p:spPr>
          <a:xfrm>
            <a:off x="6289697" y="5196496"/>
            <a:ext cx="55012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Actualizar la estrategia de innovación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D5FAB0-0097-C34C-BE0D-BA59DB825C25}"/>
              </a:ext>
            </a:extLst>
          </p:cNvPr>
          <p:cNvSpPr txBox="1"/>
          <p:nvPr/>
        </p:nvSpPr>
        <p:spPr>
          <a:xfrm>
            <a:off x="794083" y="570904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 actuación ante emergencia ambiental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77F977-4B42-5D41-8540-60A525A326FF}"/>
              </a:ext>
            </a:extLst>
          </p:cNvPr>
          <p:cNvSpPr txBox="1"/>
          <p:nvPr/>
        </p:nvSpPr>
        <p:spPr>
          <a:xfrm>
            <a:off x="6289697" y="5689584"/>
            <a:ext cx="55012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Evaluar los Aspectos Ambientales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47D360-CEDE-F749-4877-77472A85E0A7}"/>
              </a:ext>
            </a:extLst>
          </p:cNvPr>
          <p:cNvSpPr txBox="1"/>
          <p:nvPr/>
        </p:nvSpPr>
        <p:spPr>
          <a:xfrm>
            <a:off x="10877796" y="225989"/>
            <a:ext cx="1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Sustantivo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98316A-0F9D-D5CC-F054-9F8E193D01B6}"/>
              </a:ext>
            </a:extLst>
          </p:cNvPr>
          <p:cNvSpPr txBox="1"/>
          <p:nvPr/>
        </p:nvSpPr>
        <p:spPr>
          <a:xfrm>
            <a:off x="10786533" y="736878"/>
            <a:ext cx="132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Estratégico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6B27F0-1268-056A-8609-7869FBA30F66}"/>
              </a:ext>
            </a:extLst>
          </p:cNvPr>
          <p:cNvSpPr txBox="1"/>
          <p:nvPr/>
        </p:nvSpPr>
        <p:spPr>
          <a:xfrm>
            <a:off x="10786533" y="1170234"/>
            <a:ext cx="100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Apoyo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5EF300-6A3C-0103-BD8A-73DBDF440E57}"/>
              </a:ext>
            </a:extLst>
          </p:cNvPr>
          <p:cNvSpPr txBox="1"/>
          <p:nvPr/>
        </p:nvSpPr>
        <p:spPr>
          <a:xfrm>
            <a:off x="10396486" y="245365"/>
            <a:ext cx="371042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FB426D7-C12C-BA2C-BE85-966E5102D92A}"/>
              </a:ext>
            </a:extLst>
          </p:cNvPr>
          <p:cNvSpPr txBox="1"/>
          <p:nvPr/>
        </p:nvSpPr>
        <p:spPr>
          <a:xfrm>
            <a:off x="10380133" y="719767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128CBA3-4830-8CDE-EB53-6762525928BB}"/>
              </a:ext>
            </a:extLst>
          </p:cNvPr>
          <p:cNvSpPr txBox="1"/>
          <p:nvPr/>
        </p:nvSpPr>
        <p:spPr>
          <a:xfrm>
            <a:off x="10399138" y="1190146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E64BE0-AFB9-FFBA-0412-4CFD8DFA19F4}"/>
              </a:ext>
            </a:extLst>
          </p:cNvPr>
          <p:cNvSpPr txBox="1"/>
          <p:nvPr/>
        </p:nvSpPr>
        <p:spPr>
          <a:xfrm>
            <a:off x="5568233" y="2075031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C6AABE0-44B5-5A12-4653-658DD275DBED}"/>
              </a:ext>
            </a:extLst>
          </p:cNvPr>
          <p:cNvSpPr txBox="1"/>
          <p:nvPr/>
        </p:nvSpPr>
        <p:spPr>
          <a:xfrm>
            <a:off x="5578953" y="2548254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9E108B6-A547-9114-68E5-AE13FC592F1C}"/>
              </a:ext>
            </a:extLst>
          </p:cNvPr>
          <p:cNvSpPr txBox="1"/>
          <p:nvPr/>
        </p:nvSpPr>
        <p:spPr>
          <a:xfrm>
            <a:off x="5568232" y="3448813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FF3C324-C9B6-5BA2-56DE-B92418808815}"/>
              </a:ext>
            </a:extLst>
          </p:cNvPr>
          <p:cNvSpPr txBox="1"/>
          <p:nvPr/>
        </p:nvSpPr>
        <p:spPr>
          <a:xfrm>
            <a:off x="5575436" y="3919588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DBB54A7-BADC-A903-8B52-35242763BAD1}"/>
              </a:ext>
            </a:extLst>
          </p:cNvPr>
          <p:cNvSpPr txBox="1"/>
          <p:nvPr/>
        </p:nvSpPr>
        <p:spPr>
          <a:xfrm>
            <a:off x="5568231" y="4378407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F43502-4D18-33E8-123B-5AE78C08426C}"/>
              </a:ext>
            </a:extLst>
          </p:cNvPr>
          <p:cNvSpPr txBox="1"/>
          <p:nvPr/>
        </p:nvSpPr>
        <p:spPr>
          <a:xfrm>
            <a:off x="5575436" y="4787069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36A341-CF62-F97D-BFF4-536FAE6A522B}"/>
              </a:ext>
            </a:extLst>
          </p:cNvPr>
          <p:cNvSpPr txBox="1"/>
          <p:nvPr/>
        </p:nvSpPr>
        <p:spPr>
          <a:xfrm>
            <a:off x="5568230" y="5253492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17003E8-0889-8754-4C27-55BC84C18E19}"/>
              </a:ext>
            </a:extLst>
          </p:cNvPr>
          <p:cNvSpPr txBox="1"/>
          <p:nvPr/>
        </p:nvSpPr>
        <p:spPr>
          <a:xfrm>
            <a:off x="5568229" y="5743116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6BDCCDC-FB43-423D-D964-A0C6634C9050}"/>
              </a:ext>
            </a:extLst>
          </p:cNvPr>
          <p:cNvSpPr txBox="1"/>
          <p:nvPr/>
        </p:nvSpPr>
        <p:spPr>
          <a:xfrm>
            <a:off x="5568228" y="3010385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254B6D-9D06-0561-FD0A-FD343F265BDA}"/>
              </a:ext>
            </a:extLst>
          </p:cNvPr>
          <p:cNvSpPr txBox="1"/>
          <p:nvPr/>
        </p:nvSpPr>
        <p:spPr>
          <a:xfrm>
            <a:off x="11397916" y="3874360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2AB85A8-9A83-D8C8-198E-CA340BECF230}"/>
              </a:ext>
            </a:extLst>
          </p:cNvPr>
          <p:cNvSpPr txBox="1"/>
          <p:nvPr/>
        </p:nvSpPr>
        <p:spPr>
          <a:xfrm>
            <a:off x="11397916" y="3470584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83F77C-567E-1020-84E4-FD114F8029BA}"/>
              </a:ext>
            </a:extLst>
          </p:cNvPr>
          <p:cNvSpPr txBox="1"/>
          <p:nvPr/>
        </p:nvSpPr>
        <p:spPr>
          <a:xfrm>
            <a:off x="11397917" y="3019379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76A8CDD-6468-6DA8-55B9-4A65EF69F9AA}"/>
              </a:ext>
            </a:extLst>
          </p:cNvPr>
          <p:cNvSpPr txBox="1"/>
          <p:nvPr/>
        </p:nvSpPr>
        <p:spPr>
          <a:xfrm>
            <a:off x="11397916" y="5218139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C42E0B2-6ADD-A327-72B3-DAADA080DDFC}"/>
              </a:ext>
            </a:extLst>
          </p:cNvPr>
          <p:cNvSpPr txBox="1"/>
          <p:nvPr/>
        </p:nvSpPr>
        <p:spPr>
          <a:xfrm>
            <a:off x="11397916" y="2553369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2E13300-88F1-8A6D-A81D-B27270B83D98}"/>
              </a:ext>
            </a:extLst>
          </p:cNvPr>
          <p:cNvSpPr txBox="1"/>
          <p:nvPr/>
        </p:nvSpPr>
        <p:spPr>
          <a:xfrm>
            <a:off x="11397916" y="2088223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C8CC1C7-FA24-D19B-8C77-3E1A16B3E3FA}"/>
              </a:ext>
            </a:extLst>
          </p:cNvPr>
          <p:cNvSpPr txBox="1"/>
          <p:nvPr/>
        </p:nvSpPr>
        <p:spPr>
          <a:xfrm>
            <a:off x="11394686" y="5700791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FD2B9EC-79DA-15C3-B48D-9EA0DB8013A6}"/>
              </a:ext>
            </a:extLst>
          </p:cNvPr>
          <p:cNvSpPr txBox="1"/>
          <p:nvPr/>
        </p:nvSpPr>
        <p:spPr>
          <a:xfrm>
            <a:off x="11397916" y="4737846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680AFDF-9AE9-CE19-6DC3-BF005FB21741}"/>
              </a:ext>
            </a:extLst>
          </p:cNvPr>
          <p:cNvSpPr txBox="1"/>
          <p:nvPr/>
        </p:nvSpPr>
        <p:spPr>
          <a:xfrm>
            <a:off x="11387800" y="4306301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00A270-5311-193D-96B9-3A320791C91E}"/>
              </a:ext>
            </a:extLst>
          </p:cNvPr>
          <p:cNvSpPr txBox="1"/>
          <p:nvPr/>
        </p:nvSpPr>
        <p:spPr>
          <a:xfrm>
            <a:off x="11782081" y="4305247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758CDA1-BA23-DB99-E134-3725AE1755C0}"/>
              </a:ext>
            </a:extLst>
          </p:cNvPr>
          <p:cNvSpPr txBox="1"/>
          <p:nvPr/>
        </p:nvSpPr>
        <p:spPr>
          <a:xfrm>
            <a:off x="11804605" y="4741590"/>
            <a:ext cx="364871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680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1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075" y="1611039"/>
            <a:ext cx="11550314" cy="448164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MAPA DE PROCESOS</a:t>
            </a:r>
          </a:p>
          <a:p>
            <a:r>
              <a:rPr lang="es-ES" sz="3200" b="1" dirty="0">
                <a:solidFill>
                  <a:srgbClr val="002060"/>
                </a:solidFill>
              </a:rPr>
              <a:t>Taller práctico “GP-T1”: Diseño de un mapa de procesos.</a:t>
            </a:r>
          </a:p>
          <a:p>
            <a:r>
              <a:rPr lang="es-ES" sz="3200" b="1" dirty="0">
                <a:solidFill>
                  <a:srgbClr val="002060"/>
                </a:solidFill>
              </a:rPr>
              <a:t>Parte 2 de 2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Método: “Compartir propuestas en el tablero”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el esquema “tipo” para un mapa de procesos para la gestión PRE/MA 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Los participantes, 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En grupos de 2 o 3 (los mismos de antes):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</a:t>
            </a:r>
            <a:r>
              <a:rPr lang="es-ES" sz="2900" b="1" dirty="0">
                <a:solidFill>
                  <a:srgbClr val="002060"/>
                </a:solidFill>
                <a:highlight>
                  <a:srgbClr val="FFFF00"/>
                </a:highlight>
              </a:rPr>
              <a:t>Analizan las propuestas y las asignan a “uno o más” de los ámbitos de la gestión: CAL/MA/PRL</a:t>
            </a:r>
            <a:endParaRPr lang="es-E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Consolida resultados en la pizarra “por afinidades”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propuestas quedan para cada “tema de gestión”?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propuestas se comparten entre diferentes temas de gestión?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Comparte la resultante de “cartografía de procesos”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16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D038D74-D469-5647-AED5-D57EE2813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494" y="356576"/>
            <a:ext cx="9749627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ESQUEMA DE MAPA DE LOS  PROCESOS « SISTEMA MULTI RIESGO: PRL/MA »</a:t>
            </a:r>
          </a:p>
        </p:txBody>
      </p:sp>
      <p:sp>
        <p:nvSpPr>
          <p:cNvPr id="120835" name="AutoShap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9611A4D-3346-0A42-B242-CD9C3ECC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36" name="Object 4">
            <a:hlinkClick r:id="rId3" action="ppaction://hlinksldjump"/>
            <a:extLst>
              <a:ext uri="{FF2B5EF4-FFF2-40B4-BE49-F238E27FC236}">
                <a16:creationId xmlns:a16="http://schemas.microsoft.com/office/drawing/2014/main" id="{91C36671-137D-F741-B894-F4F7D51BA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7709" y="3181351"/>
          <a:ext cx="47466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20700" imgH="3302000" progId="Visio.Drawing.5">
                  <p:embed/>
                </p:oleObj>
              </mc:Choice>
              <mc:Fallback>
                <p:oleObj name="VISIO" r:id="rId4" imgW="520700" imgH="3302000" progId="Visio.Drawing.5">
                  <p:embed/>
                  <p:pic>
                    <p:nvPicPr>
                      <p:cNvPr id="120836" name="Object 4">
                        <a:hlinkClick r:id="rId3" action="ppaction://hlinksldjump"/>
                        <a:extLst>
                          <a:ext uri="{FF2B5EF4-FFF2-40B4-BE49-F238E27FC236}">
                            <a16:creationId xmlns:a16="http://schemas.microsoft.com/office/drawing/2014/main" id="{91C36671-137D-F741-B894-F4F7D51BA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9" y="3181351"/>
                        <a:ext cx="474663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>
            <a:extLst>
              <a:ext uri="{FF2B5EF4-FFF2-40B4-BE49-F238E27FC236}">
                <a16:creationId xmlns:a16="http://schemas.microsoft.com/office/drawing/2014/main" id="{202F9A67-1009-B44A-80D9-91628181A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8408" y="3422650"/>
          <a:ext cx="2857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92100" imgH="1854200" progId="Visio.Drawing.6">
                  <p:embed/>
                </p:oleObj>
              </mc:Choice>
              <mc:Fallback>
                <p:oleObj name="Visio" r:id="rId6" imgW="292100" imgH="1854200" progId="Visio.Drawing.6">
                  <p:embed/>
                  <p:pic>
                    <p:nvPicPr>
                      <p:cNvPr id="120837" name="Object 5">
                        <a:extLst>
                          <a:ext uri="{FF2B5EF4-FFF2-40B4-BE49-F238E27FC236}">
                            <a16:creationId xmlns:a16="http://schemas.microsoft.com/office/drawing/2014/main" id="{202F9A67-1009-B44A-80D9-91628181A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408" y="3422650"/>
                        <a:ext cx="2857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AutoShape 6">
            <a:extLst>
              <a:ext uri="{FF2B5EF4-FFF2-40B4-BE49-F238E27FC236}">
                <a16:creationId xmlns:a16="http://schemas.microsoft.com/office/drawing/2014/main" id="{A3347E13-7BA1-784A-9D46-412C8CC5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3" y="2898775"/>
            <a:ext cx="6719888" cy="2719388"/>
          </a:xfrm>
          <a:prstGeom prst="homePlate">
            <a:avLst>
              <a:gd name="adj" fmla="val 211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>
              <a:spcBef>
                <a:spcPct val="20000"/>
              </a:spcBef>
            </a:pPr>
            <a:endParaRPr lang="es-ES" altLang="es-ES" sz="1200" b="1" i="1">
              <a:solidFill>
                <a:srgbClr val="993366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39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469CB5-FFDD-584F-BF16-A8D378476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9" y="1992313"/>
            <a:ext cx="1489075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0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2ED9D-D6D8-6E4C-A3BC-B27CCE7B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1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F17080E-33DD-A942-B5FC-B05B4CC9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2" name="AutoShape 10">
            <a:extLst>
              <a:ext uri="{FF2B5EF4-FFF2-40B4-BE49-F238E27FC236}">
                <a16:creationId xmlns:a16="http://schemas.microsoft.com/office/drawing/2014/main" id="{4779F9FD-4734-C74E-A3CE-F17FE857F89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2076452" y="2412207"/>
            <a:ext cx="850900" cy="411162"/>
          </a:xfrm>
          <a:prstGeom prst="curvedUpArrow">
            <a:avLst>
              <a:gd name="adj1" fmla="val 41246"/>
              <a:gd name="adj2" fmla="val 6012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3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8DEBA50-D898-0842-BB98-3F2C222C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4" y="1992313"/>
            <a:ext cx="1487487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415E3F-CCCB-F344-950E-9B55BEC7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5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0E717DB-35AE-FE41-8621-AEB0FB2D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46" name="Object 14">
            <a:extLst>
              <a:ext uri="{FF2B5EF4-FFF2-40B4-BE49-F238E27FC236}">
                <a16:creationId xmlns:a16="http://schemas.microsoft.com/office/drawing/2014/main" id="{957F247C-D6F2-4641-AA00-E0A959C0F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5221" y="3181351"/>
          <a:ext cx="455612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495300" imgH="3302000" progId="Visio.Drawing.5">
                  <p:embed/>
                </p:oleObj>
              </mc:Choice>
              <mc:Fallback>
                <p:oleObj name="VISIO" r:id="rId8" imgW="495300" imgH="3302000" progId="Visio.Drawing.5">
                  <p:embed/>
                  <p:pic>
                    <p:nvPicPr>
                      <p:cNvPr id="120846" name="Object 14">
                        <a:extLst>
                          <a:ext uri="{FF2B5EF4-FFF2-40B4-BE49-F238E27FC236}">
                            <a16:creationId xmlns:a16="http://schemas.microsoft.com/office/drawing/2014/main" id="{957F247C-D6F2-4641-AA00-E0A959C0F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221" y="3181351"/>
                        <a:ext cx="455612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7" name="Object 15">
            <a:extLst>
              <a:ext uri="{FF2B5EF4-FFF2-40B4-BE49-F238E27FC236}">
                <a16:creationId xmlns:a16="http://schemas.microsoft.com/office/drawing/2014/main" id="{88F5F149-D47E-5944-BD98-7FD05BF82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0897" y="3543300"/>
          <a:ext cx="2873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304800" imgH="2159000" progId="Visio.Drawing.5">
                  <p:embed/>
                </p:oleObj>
              </mc:Choice>
              <mc:Fallback>
                <p:oleObj name="VISIO" r:id="rId10" imgW="304800" imgH="2159000" progId="Visio.Drawing.5">
                  <p:embed/>
                  <p:pic>
                    <p:nvPicPr>
                      <p:cNvPr id="120847" name="Object 15">
                        <a:extLst>
                          <a:ext uri="{FF2B5EF4-FFF2-40B4-BE49-F238E27FC236}">
                            <a16:creationId xmlns:a16="http://schemas.microsoft.com/office/drawing/2014/main" id="{88F5F149-D47E-5944-BD98-7FD05BF82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897" y="3543300"/>
                        <a:ext cx="28733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8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9E572EAE-C2DB-4F48-BC87-E6161745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983" y="3751264"/>
            <a:ext cx="2095500" cy="1074737"/>
          </a:xfrm>
          <a:prstGeom prst="homePlate">
            <a:avLst>
              <a:gd name="adj" fmla="val 20816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S3</a:t>
            </a:r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49" name="AutoShape 17">
            <a:hlinkClick r:id="rId12" action="ppaction://hlinksldjump"/>
            <a:extLst>
              <a:ext uri="{FF2B5EF4-FFF2-40B4-BE49-F238E27FC236}">
                <a16:creationId xmlns:a16="http://schemas.microsoft.com/office/drawing/2014/main" id="{65868A73-7806-6E4C-BE88-D30CD626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209" y="3751264"/>
            <a:ext cx="1825625" cy="1074737"/>
          </a:xfrm>
          <a:prstGeom prst="homePlate">
            <a:avLst>
              <a:gd name="adj" fmla="val 22287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>
              <a:spcBef>
                <a:spcPct val="20000"/>
              </a:spcBef>
            </a:pPr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120850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0FCE2E7D-AC7C-8545-ACDA-12B27CDFF3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8272" y="5357764"/>
            <a:ext cx="611088" cy="1081087"/>
          </a:xfrm>
          <a:prstGeom prst="homePlate">
            <a:avLst>
              <a:gd name="adj" fmla="val 27166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A1</a:t>
            </a: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1" name="AutoShape 19">
            <a:hlinkClick r:id="" action="ppaction://noaction"/>
            <a:extLst>
              <a:ext uri="{FF2B5EF4-FFF2-40B4-BE49-F238E27FC236}">
                <a16:creationId xmlns:a16="http://schemas.microsoft.com/office/drawing/2014/main" id="{FAEFBB36-883F-F54F-AC29-18425EC670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67808" y="1674813"/>
            <a:ext cx="1932868" cy="1122362"/>
          </a:xfrm>
          <a:prstGeom prst="homePlate">
            <a:avLst>
              <a:gd name="adj" fmla="val 31570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E3</a:t>
            </a:r>
          </a:p>
        </p:txBody>
      </p:sp>
      <p:sp>
        <p:nvSpPr>
          <p:cNvPr id="120852" name="AutoShape 20">
            <a:hlinkClick r:id="rId13" action="ppaction://hlinksldjump"/>
            <a:extLst>
              <a:ext uri="{FF2B5EF4-FFF2-40B4-BE49-F238E27FC236}">
                <a16:creationId xmlns:a16="http://schemas.microsoft.com/office/drawing/2014/main" id="{1C6B4AE8-3EC8-8D43-A524-69C2FB3B59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02440" y="5329983"/>
            <a:ext cx="611088" cy="1136650"/>
          </a:xfrm>
          <a:prstGeom prst="homePlate">
            <a:avLst>
              <a:gd name="adj" fmla="val 23185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A2</a:t>
            </a:r>
          </a:p>
        </p:txBody>
      </p:sp>
      <p:sp>
        <p:nvSpPr>
          <p:cNvPr id="120853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459E1F-E541-5F40-996B-62AB47BA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4" name="AutoShape 22">
            <a:hlinkClick r:id="rId3" action="ppaction://hlinksldjump"/>
            <a:extLst>
              <a:ext uri="{FF2B5EF4-FFF2-40B4-BE49-F238E27FC236}">
                <a16:creationId xmlns:a16="http://schemas.microsoft.com/office/drawing/2014/main" id="{EAB02147-F04D-4E44-998F-8D3D8E9F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834" y="3763963"/>
            <a:ext cx="2233613" cy="1077912"/>
          </a:xfrm>
          <a:prstGeom prst="homePlate">
            <a:avLst>
              <a:gd name="adj" fmla="val 28655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S1 </a:t>
            </a:r>
          </a:p>
          <a:p>
            <a:pPr algn="ctr"/>
            <a:endParaRPr lang="fr-FR" altLang="es-ES" sz="1200" b="1" i="1" dirty="0">
              <a:solidFill>
                <a:srgbClr val="FAFD00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5" name="AutoShape 23">
            <a:hlinkClick r:id="rId3" action="ppaction://hlinksldjump"/>
            <a:extLst>
              <a:ext uri="{FF2B5EF4-FFF2-40B4-BE49-F238E27FC236}">
                <a16:creationId xmlns:a16="http://schemas.microsoft.com/office/drawing/2014/main" id="{10FA7CBB-568E-6943-9094-9CA213B7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3043238"/>
            <a:ext cx="6154738" cy="519112"/>
          </a:xfrm>
          <a:prstGeom prst="homePlate">
            <a:avLst>
              <a:gd name="adj" fmla="val 126577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S4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6" name="AutoShape 24">
            <a:hlinkClick r:id="" action="ppaction://noaction"/>
            <a:extLst>
              <a:ext uri="{FF2B5EF4-FFF2-40B4-BE49-F238E27FC236}">
                <a16:creationId xmlns:a16="http://schemas.microsoft.com/office/drawing/2014/main" id="{E48050D0-6396-6248-8097-C6B1A12F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4922839"/>
            <a:ext cx="6154738" cy="509587"/>
          </a:xfrm>
          <a:prstGeom prst="homePlate">
            <a:avLst>
              <a:gd name="adj" fmla="val 140014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S5</a:t>
            </a:r>
          </a:p>
        </p:txBody>
      </p:sp>
      <p:sp>
        <p:nvSpPr>
          <p:cNvPr id="120857" name="AutoShape 25">
            <a:hlinkClick r:id="" action="ppaction://noaction"/>
            <a:extLst>
              <a:ext uri="{FF2B5EF4-FFF2-40B4-BE49-F238E27FC236}">
                <a16:creationId xmlns:a16="http://schemas.microsoft.com/office/drawing/2014/main" id="{2FD79582-120A-E64A-9AD2-E2E72DC7A7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4512" y="1643063"/>
            <a:ext cx="2182813" cy="1165225"/>
          </a:xfrm>
          <a:prstGeom prst="homePlate">
            <a:avLst>
              <a:gd name="adj" fmla="val 3861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E1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8" name="AutoShape 26">
            <a:extLst>
              <a:ext uri="{FF2B5EF4-FFF2-40B4-BE49-F238E27FC236}">
                <a16:creationId xmlns:a16="http://schemas.microsoft.com/office/drawing/2014/main" id="{43211EA7-18B0-E942-B158-4A621B5FD34F}"/>
              </a:ext>
            </a:extLst>
          </p:cNvPr>
          <p:cNvSpPr>
            <a:spLocks noChangeArrowheads="1"/>
          </p:cNvSpPr>
          <p:nvPr/>
        </p:nvSpPr>
        <p:spPr bwMode="auto">
          <a:xfrm rot="15805084">
            <a:off x="9104315" y="2448720"/>
            <a:ext cx="923925" cy="411162"/>
          </a:xfrm>
          <a:prstGeom prst="curvedUpArrow">
            <a:avLst>
              <a:gd name="adj1" fmla="val 44786"/>
              <a:gd name="adj2" fmla="val 6528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9" name="AutoShape 27">
            <a:hlinkClick r:id="" action="ppaction://noaction"/>
            <a:extLst>
              <a:ext uri="{FF2B5EF4-FFF2-40B4-BE49-F238E27FC236}">
                <a16:creationId xmlns:a16="http://schemas.microsoft.com/office/drawing/2014/main" id="{3436BD4F-461F-054D-AB89-644338AB2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08525" y="1635125"/>
            <a:ext cx="2182812" cy="1181100"/>
          </a:xfrm>
          <a:prstGeom prst="homePlate">
            <a:avLst>
              <a:gd name="adj" fmla="val 3158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CC78B924-877B-4F4C-8BC0-C162DF4F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28" y="1812925"/>
            <a:ext cx="1932868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Estratégicos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43EAA8E-0BE6-4B20-83E0-0442C1C9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7" y="5729653"/>
            <a:ext cx="1314436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Apoyo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96765430-9DA0-4978-AB9B-AF96AA58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55" y="3841750"/>
            <a:ext cx="1595529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Sustantivos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8136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481514-E351-2E4C-9C3C-6A43D1DC36C5}"/>
              </a:ext>
            </a:extLst>
          </p:cNvPr>
          <p:cNvSpPr txBox="1"/>
          <p:nvPr/>
        </p:nvSpPr>
        <p:spPr>
          <a:xfrm>
            <a:off x="794083" y="2077400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 producción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34591-EA2E-B144-A587-AC49A953549C}"/>
              </a:ext>
            </a:extLst>
          </p:cNvPr>
          <p:cNvSpPr txBox="1"/>
          <p:nvPr/>
        </p:nvSpPr>
        <p:spPr>
          <a:xfrm>
            <a:off x="794083" y="3014212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Elaborar y desplegar planes estratégicos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F7BBB2-A3CD-EB49-A13F-10CB64B88704}"/>
              </a:ext>
            </a:extLst>
          </p:cNvPr>
          <p:cNvSpPr txBox="1"/>
          <p:nvPr/>
        </p:nvSpPr>
        <p:spPr>
          <a:xfrm>
            <a:off x="794083" y="344544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Tratar las No Conformidades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8B8F64-8E59-984A-BC1C-2C62B7E9FF5B}"/>
              </a:ext>
            </a:extLst>
          </p:cNvPr>
          <p:cNvSpPr txBox="1"/>
          <p:nvPr/>
        </p:nvSpPr>
        <p:spPr>
          <a:xfrm>
            <a:off x="794084" y="3905988"/>
            <a:ext cx="516154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Analizar los riesgos laborales y planificar medidas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A49451-FBC0-FA4D-8A4E-D94C8A9C4EAD}"/>
              </a:ext>
            </a:extLst>
          </p:cNvPr>
          <p:cNvSpPr txBox="1"/>
          <p:nvPr/>
        </p:nvSpPr>
        <p:spPr>
          <a:xfrm>
            <a:off x="794083" y="432946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Realizar el control operacional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897307-6465-8841-8788-1F62706F37F2}"/>
              </a:ext>
            </a:extLst>
          </p:cNvPr>
          <p:cNvSpPr txBox="1"/>
          <p:nvPr/>
        </p:nvSpPr>
        <p:spPr>
          <a:xfrm>
            <a:off x="794083" y="2545806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Respetar las exigencias legales y otras aplicables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D9DA57-54B7-034D-8A73-D74F4A874C7E}"/>
              </a:ext>
            </a:extLst>
          </p:cNvPr>
          <p:cNvSpPr txBox="1"/>
          <p:nvPr/>
        </p:nvSpPr>
        <p:spPr>
          <a:xfrm>
            <a:off x="794083" y="4754291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Informar comunicar y consultar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CB0EEA4-A53D-D344-88F4-B64B55261CE4}"/>
              </a:ext>
            </a:extLst>
          </p:cNvPr>
          <p:cNvSpPr txBox="1"/>
          <p:nvPr/>
        </p:nvSpPr>
        <p:spPr>
          <a:xfrm>
            <a:off x="2133600" y="1306623"/>
            <a:ext cx="951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Parte 2:</a:t>
            </a:r>
            <a:r>
              <a:rPr lang="es-ES" b="1" dirty="0">
                <a:solidFill>
                  <a:srgbClr val="002060"/>
                </a:solidFill>
              </a:rPr>
              <a:t> Los procesos clasificados en Sustantivos, Estratégicos, Apoyo: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¿Interesan a PRL/</a:t>
            </a:r>
            <a:r>
              <a:rPr lang="es-ES" b="1" dirty="0">
                <a:solidFill>
                  <a:srgbClr val="002060"/>
                </a:solidFill>
                <a:highlight>
                  <a:srgbClr val="00FF00"/>
                </a:highlight>
              </a:rPr>
              <a:t>MA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/</a:t>
            </a:r>
            <a:r>
              <a:rPr lang="es-ES" b="1" dirty="0">
                <a:solidFill>
                  <a:srgbClr val="002060"/>
                </a:solidFill>
                <a:highlight>
                  <a:srgbClr val="00FFFF"/>
                </a:highlight>
              </a:rPr>
              <a:t>CAL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DB6564-99DC-EB4B-9F06-3299413F157B}"/>
              </a:ext>
            </a:extLst>
          </p:cNvPr>
          <p:cNvSpPr txBox="1"/>
          <p:nvPr/>
        </p:nvSpPr>
        <p:spPr>
          <a:xfrm>
            <a:off x="794083" y="5229649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Realizar las entregas y expedición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D5FAB0-0097-C34C-BE0D-BA59DB825C25}"/>
              </a:ext>
            </a:extLst>
          </p:cNvPr>
          <p:cNvSpPr txBox="1"/>
          <p:nvPr/>
        </p:nvSpPr>
        <p:spPr>
          <a:xfrm>
            <a:off x="794083" y="5709043"/>
            <a:ext cx="516154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 actuación ante emergencia ambiental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47D360-CEDE-F749-4877-77472A85E0A7}"/>
              </a:ext>
            </a:extLst>
          </p:cNvPr>
          <p:cNvSpPr txBox="1"/>
          <p:nvPr/>
        </p:nvSpPr>
        <p:spPr>
          <a:xfrm>
            <a:off x="10776811" y="227625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98316A-0F9D-D5CC-F054-9F8E193D01B6}"/>
              </a:ext>
            </a:extLst>
          </p:cNvPr>
          <p:cNvSpPr txBox="1"/>
          <p:nvPr/>
        </p:nvSpPr>
        <p:spPr>
          <a:xfrm>
            <a:off x="10786533" y="698778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6B27F0-1268-056A-8609-7869FBA30F66}"/>
              </a:ext>
            </a:extLst>
          </p:cNvPr>
          <p:cNvSpPr txBox="1"/>
          <p:nvPr/>
        </p:nvSpPr>
        <p:spPr>
          <a:xfrm>
            <a:off x="10786533" y="1170234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E64BE0-AFB9-FFBA-0412-4CFD8DFA19F4}"/>
              </a:ext>
            </a:extLst>
          </p:cNvPr>
          <p:cNvSpPr txBox="1"/>
          <p:nvPr/>
        </p:nvSpPr>
        <p:spPr>
          <a:xfrm>
            <a:off x="5568233" y="2075031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C6AABE0-44B5-5A12-4653-658DD275DBED}"/>
              </a:ext>
            </a:extLst>
          </p:cNvPr>
          <p:cNvSpPr txBox="1"/>
          <p:nvPr/>
        </p:nvSpPr>
        <p:spPr>
          <a:xfrm>
            <a:off x="5578953" y="2548254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9E108B6-A547-9114-68E5-AE13FC592F1C}"/>
              </a:ext>
            </a:extLst>
          </p:cNvPr>
          <p:cNvSpPr txBox="1"/>
          <p:nvPr/>
        </p:nvSpPr>
        <p:spPr>
          <a:xfrm>
            <a:off x="5568232" y="3448813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FF3C324-C9B6-5BA2-56DE-B92418808815}"/>
              </a:ext>
            </a:extLst>
          </p:cNvPr>
          <p:cNvSpPr txBox="1"/>
          <p:nvPr/>
        </p:nvSpPr>
        <p:spPr>
          <a:xfrm>
            <a:off x="5575436" y="3919588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DBB54A7-BADC-A903-8B52-35242763BAD1}"/>
              </a:ext>
            </a:extLst>
          </p:cNvPr>
          <p:cNvSpPr txBox="1"/>
          <p:nvPr/>
        </p:nvSpPr>
        <p:spPr>
          <a:xfrm>
            <a:off x="5568231" y="4378407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F43502-4D18-33E8-123B-5AE78C08426C}"/>
              </a:ext>
            </a:extLst>
          </p:cNvPr>
          <p:cNvSpPr txBox="1"/>
          <p:nvPr/>
        </p:nvSpPr>
        <p:spPr>
          <a:xfrm>
            <a:off x="5562736" y="4787069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36A341-CF62-F97D-BFF4-536FAE6A522B}"/>
              </a:ext>
            </a:extLst>
          </p:cNvPr>
          <p:cNvSpPr txBox="1"/>
          <p:nvPr/>
        </p:nvSpPr>
        <p:spPr>
          <a:xfrm>
            <a:off x="5568230" y="5253492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17003E8-0889-8754-4C27-55BC84C18E19}"/>
              </a:ext>
            </a:extLst>
          </p:cNvPr>
          <p:cNvSpPr txBox="1"/>
          <p:nvPr/>
        </p:nvSpPr>
        <p:spPr>
          <a:xfrm>
            <a:off x="5568229" y="5743116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6BDCCDC-FB43-423D-D964-A0C6634C9050}"/>
              </a:ext>
            </a:extLst>
          </p:cNvPr>
          <p:cNvSpPr txBox="1"/>
          <p:nvPr/>
        </p:nvSpPr>
        <p:spPr>
          <a:xfrm>
            <a:off x="5568228" y="3010385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D358627-F90C-63FC-16B5-441FF2ABC143}"/>
              </a:ext>
            </a:extLst>
          </p:cNvPr>
          <p:cNvSpPr txBox="1"/>
          <p:nvPr/>
        </p:nvSpPr>
        <p:spPr>
          <a:xfrm>
            <a:off x="6636674" y="2566939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228AF8A-373E-70BC-0E6F-3C1DF14D80D7}"/>
              </a:ext>
            </a:extLst>
          </p:cNvPr>
          <p:cNvSpPr txBox="1"/>
          <p:nvPr/>
        </p:nvSpPr>
        <p:spPr>
          <a:xfrm>
            <a:off x="6636673" y="3929818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F5D0BE8-960C-4369-072C-5F38105B07B3}"/>
              </a:ext>
            </a:extLst>
          </p:cNvPr>
          <p:cNvSpPr txBox="1"/>
          <p:nvPr/>
        </p:nvSpPr>
        <p:spPr>
          <a:xfrm>
            <a:off x="6636673" y="4356858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02C09C3-6B81-7A9B-6D06-45EC0D05C8A7}"/>
              </a:ext>
            </a:extLst>
          </p:cNvPr>
          <p:cNvSpPr txBox="1"/>
          <p:nvPr/>
        </p:nvSpPr>
        <p:spPr>
          <a:xfrm>
            <a:off x="6636673" y="4790084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769C0A3-64CA-C065-FE91-3ACC23209101}"/>
              </a:ext>
            </a:extLst>
          </p:cNvPr>
          <p:cNvSpPr txBox="1"/>
          <p:nvPr/>
        </p:nvSpPr>
        <p:spPr>
          <a:xfrm>
            <a:off x="9351433" y="2089669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04B2A05-6447-21F5-6CE9-4D9DAFD126B8}"/>
              </a:ext>
            </a:extLst>
          </p:cNvPr>
          <p:cNvSpPr txBox="1"/>
          <p:nvPr/>
        </p:nvSpPr>
        <p:spPr>
          <a:xfrm>
            <a:off x="9351432" y="2985956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AD29EFD-7982-1B20-639A-8F5FF023CE90}"/>
              </a:ext>
            </a:extLst>
          </p:cNvPr>
          <p:cNvSpPr txBox="1"/>
          <p:nvPr/>
        </p:nvSpPr>
        <p:spPr>
          <a:xfrm>
            <a:off x="9351433" y="3445443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E8695F-8B5C-DBE7-2FEA-CDF6BC62730B}"/>
              </a:ext>
            </a:extLst>
          </p:cNvPr>
          <p:cNvSpPr txBox="1"/>
          <p:nvPr/>
        </p:nvSpPr>
        <p:spPr>
          <a:xfrm>
            <a:off x="8063564" y="2544576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97BA866-6DA4-E5DC-A485-DCB1130C923D}"/>
              </a:ext>
            </a:extLst>
          </p:cNvPr>
          <p:cNvSpPr txBox="1"/>
          <p:nvPr/>
        </p:nvSpPr>
        <p:spPr>
          <a:xfrm>
            <a:off x="8062628" y="2981380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4E4DAE7-36FC-AB20-13DC-41C86F9D1A36}"/>
              </a:ext>
            </a:extLst>
          </p:cNvPr>
          <p:cNvSpPr txBox="1"/>
          <p:nvPr/>
        </p:nvSpPr>
        <p:spPr>
          <a:xfrm>
            <a:off x="8063564" y="3420839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859E5E6-BC34-10D6-3413-05A3F3B5E1C0}"/>
              </a:ext>
            </a:extLst>
          </p:cNvPr>
          <p:cNvSpPr txBox="1"/>
          <p:nvPr/>
        </p:nvSpPr>
        <p:spPr>
          <a:xfrm>
            <a:off x="6636672" y="3431485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08CC392-D02A-81F5-393D-9E29D7DD0694}"/>
              </a:ext>
            </a:extLst>
          </p:cNvPr>
          <p:cNvSpPr txBox="1"/>
          <p:nvPr/>
        </p:nvSpPr>
        <p:spPr>
          <a:xfrm>
            <a:off x="6636671" y="3010385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1A29C69-AFE4-596F-DCFB-5565E8476B37}"/>
              </a:ext>
            </a:extLst>
          </p:cNvPr>
          <p:cNvSpPr txBox="1"/>
          <p:nvPr/>
        </p:nvSpPr>
        <p:spPr>
          <a:xfrm>
            <a:off x="8062627" y="5703086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34D6AD2-25DF-A93F-7727-86E5A19B5DE6}"/>
              </a:ext>
            </a:extLst>
          </p:cNvPr>
          <p:cNvSpPr txBox="1"/>
          <p:nvPr/>
        </p:nvSpPr>
        <p:spPr>
          <a:xfrm>
            <a:off x="9351432" y="5229649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36545DA-9BE4-7C4F-18FB-051338D85369}"/>
              </a:ext>
            </a:extLst>
          </p:cNvPr>
          <p:cNvSpPr txBox="1"/>
          <p:nvPr/>
        </p:nvSpPr>
        <p:spPr>
          <a:xfrm>
            <a:off x="8062627" y="4352146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51B4B0F-29FD-65DB-D4F7-832601607B08}"/>
              </a:ext>
            </a:extLst>
          </p:cNvPr>
          <p:cNvSpPr txBox="1"/>
          <p:nvPr/>
        </p:nvSpPr>
        <p:spPr>
          <a:xfrm>
            <a:off x="6032862" y="4783327"/>
            <a:ext cx="3873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E67FC1B-DC39-D0A6-9ACB-CFEDEC0D341A}"/>
              </a:ext>
            </a:extLst>
          </p:cNvPr>
          <p:cNvSpPr txBox="1"/>
          <p:nvPr/>
        </p:nvSpPr>
        <p:spPr>
          <a:xfrm>
            <a:off x="8062626" y="4790084"/>
            <a:ext cx="6012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4E4A9F9-CF0C-3041-2FAA-12E93A13FC81}"/>
              </a:ext>
            </a:extLst>
          </p:cNvPr>
          <p:cNvSpPr txBox="1"/>
          <p:nvPr/>
        </p:nvSpPr>
        <p:spPr>
          <a:xfrm>
            <a:off x="9351432" y="4797299"/>
            <a:ext cx="60126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274038C-63D7-B1A0-12DF-67B3C6E86D1E}"/>
              </a:ext>
            </a:extLst>
          </p:cNvPr>
          <p:cNvSpPr txBox="1"/>
          <p:nvPr/>
        </p:nvSpPr>
        <p:spPr>
          <a:xfrm>
            <a:off x="6636671" y="5726108"/>
            <a:ext cx="6109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</p:spTree>
    <p:extLst>
      <p:ext uri="{BB962C8B-B14F-4D97-AF65-F5344CB8AC3E}">
        <p14:creationId xmlns:p14="http://schemas.microsoft.com/office/powerpoint/2010/main" val="5200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E1A283F-8B9B-5840-9693-2BD7F184D368}"/>
              </a:ext>
            </a:extLst>
          </p:cNvPr>
          <p:cNvSpPr txBox="1"/>
          <p:nvPr/>
        </p:nvSpPr>
        <p:spPr>
          <a:xfrm>
            <a:off x="1069998" y="2076770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Formar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1CAC62-9899-B540-83E1-D034F265C0B4}"/>
              </a:ext>
            </a:extLst>
          </p:cNvPr>
          <p:cNvSpPr txBox="1"/>
          <p:nvPr/>
        </p:nvSpPr>
        <p:spPr>
          <a:xfrm>
            <a:off x="1069997" y="2554782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Gestionar la documentación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9E1BA8-3B46-9643-8F22-7B1FA605C028}"/>
              </a:ext>
            </a:extLst>
          </p:cNvPr>
          <p:cNvSpPr txBox="1"/>
          <p:nvPr/>
        </p:nvSpPr>
        <p:spPr>
          <a:xfrm>
            <a:off x="1069997" y="3439569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y realizar auditorías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6D2F22-2A88-9345-BE33-9562AD3BC490}"/>
              </a:ext>
            </a:extLst>
          </p:cNvPr>
          <p:cNvSpPr txBox="1"/>
          <p:nvPr/>
        </p:nvSpPr>
        <p:spPr>
          <a:xfrm>
            <a:off x="1069997" y="3833104"/>
            <a:ext cx="550126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Controlar las acciones correctoras y preventivas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D89422-A86D-8646-AE68-7C66734B7D4B}"/>
              </a:ext>
            </a:extLst>
          </p:cNvPr>
          <p:cNvSpPr txBox="1"/>
          <p:nvPr/>
        </p:nvSpPr>
        <p:spPr>
          <a:xfrm>
            <a:off x="1067837" y="4278648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las evoluciones de la producción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BE31E3-E609-6B43-A3EE-FB299CAF6213}"/>
              </a:ext>
            </a:extLst>
          </p:cNvPr>
          <p:cNvSpPr txBox="1"/>
          <p:nvPr/>
        </p:nvSpPr>
        <p:spPr>
          <a:xfrm>
            <a:off x="1069998" y="4724193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Planificar y realizar el mantenimiento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3C8287-8718-AE41-AEF3-D3058051C8AD}"/>
              </a:ext>
            </a:extLst>
          </p:cNvPr>
          <p:cNvSpPr txBox="1"/>
          <p:nvPr/>
        </p:nvSpPr>
        <p:spPr>
          <a:xfrm>
            <a:off x="1069997" y="3012514"/>
            <a:ext cx="550126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Gestionar las personas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6A4F18-75BF-2F45-9B31-E27E7E67ACA9}"/>
              </a:ext>
            </a:extLst>
          </p:cNvPr>
          <p:cNvSpPr txBox="1"/>
          <p:nvPr/>
        </p:nvSpPr>
        <p:spPr>
          <a:xfrm>
            <a:off x="1069997" y="5196496"/>
            <a:ext cx="55012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Actualizar la estrategia de innovación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77F977-4B42-5D41-8540-60A525A326FF}"/>
              </a:ext>
            </a:extLst>
          </p:cNvPr>
          <p:cNvSpPr txBox="1"/>
          <p:nvPr/>
        </p:nvSpPr>
        <p:spPr>
          <a:xfrm>
            <a:off x="1069997" y="5689584"/>
            <a:ext cx="55012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Evaluar los Aspectos Ambientales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47D360-CEDE-F749-4877-77472A85E0A7}"/>
              </a:ext>
            </a:extLst>
          </p:cNvPr>
          <p:cNvSpPr txBox="1"/>
          <p:nvPr/>
        </p:nvSpPr>
        <p:spPr>
          <a:xfrm>
            <a:off x="10776811" y="227625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98316A-0F9D-D5CC-F054-9F8E193D01B6}"/>
              </a:ext>
            </a:extLst>
          </p:cNvPr>
          <p:cNvSpPr txBox="1"/>
          <p:nvPr/>
        </p:nvSpPr>
        <p:spPr>
          <a:xfrm>
            <a:off x="10786533" y="698778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6B27F0-1268-056A-8609-7869FBA30F66}"/>
              </a:ext>
            </a:extLst>
          </p:cNvPr>
          <p:cNvSpPr txBox="1"/>
          <p:nvPr/>
        </p:nvSpPr>
        <p:spPr>
          <a:xfrm>
            <a:off x="10786533" y="1170234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A56CCA-8E5A-F91D-271B-5BFB55C6189A}"/>
              </a:ext>
            </a:extLst>
          </p:cNvPr>
          <p:cNvSpPr txBox="1"/>
          <p:nvPr/>
        </p:nvSpPr>
        <p:spPr>
          <a:xfrm>
            <a:off x="7081111" y="2113402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7CE7076-9A0A-94DB-8549-D08485BF081B}"/>
              </a:ext>
            </a:extLst>
          </p:cNvPr>
          <p:cNvSpPr txBox="1"/>
          <p:nvPr/>
        </p:nvSpPr>
        <p:spPr>
          <a:xfrm>
            <a:off x="7081110" y="2554642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3D0F1FC-DDCD-B0BF-DCF1-AF0229A89589}"/>
              </a:ext>
            </a:extLst>
          </p:cNvPr>
          <p:cNvSpPr txBox="1"/>
          <p:nvPr/>
        </p:nvSpPr>
        <p:spPr>
          <a:xfrm>
            <a:off x="7081110" y="3045355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AC0953C-6DA2-4AB1-C5CE-FA250970FF85}"/>
              </a:ext>
            </a:extLst>
          </p:cNvPr>
          <p:cNvSpPr txBox="1"/>
          <p:nvPr/>
        </p:nvSpPr>
        <p:spPr>
          <a:xfrm>
            <a:off x="7089014" y="3470386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C2F28C4-27CC-8BAB-5867-CA3888AF2B08}"/>
              </a:ext>
            </a:extLst>
          </p:cNvPr>
          <p:cNvSpPr txBox="1"/>
          <p:nvPr/>
        </p:nvSpPr>
        <p:spPr>
          <a:xfrm>
            <a:off x="7097612" y="3897662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3204F83-0D71-B7F1-2003-5E54F00D4C4B}"/>
              </a:ext>
            </a:extLst>
          </p:cNvPr>
          <p:cNvSpPr txBox="1"/>
          <p:nvPr/>
        </p:nvSpPr>
        <p:spPr>
          <a:xfrm>
            <a:off x="7081109" y="4736893"/>
            <a:ext cx="61098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PRL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AF5E961-A64C-09C7-3FB7-4C9F38C282C1}"/>
              </a:ext>
            </a:extLst>
          </p:cNvPr>
          <p:cNvSpPr txBox="1"/>
          <p:nvPr/>
        </p:nvSpPr>
        <p:spPr>
          <a:xfrm>
            <a:off x="8348133" y="2109745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4C20BC5-FFA2-531A-7A09-3BA51CDB9340}"/>
              </a:ext>
            </a:extLst>
          </p:cNvPr>
          <p:cNvSpPr txBox="1"/>
          <p:nvPr/>
        </p:nvSpPr>
        <p:spPr>
          <a:xfrm>
            <a:off x="8382130" y="3897662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D445D117-29DE-AAB3-EF41-C0BEBC9CE2A7}"/>
              </a:ext>
            </a:extLst>
          </p:cNvPr>
          <p:cNvSpPr txBox="1"/>
          <p:nvPr/>
        </p:nvSpPr>
        <p:spPr>
          <a:xfrm>
            <a:off x="8364645" y="4742794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5ADDE5A-42B4-4D51-254C-4037CDAC8B92}"/>
              </a:ext>
            </a:extLst>
          </p:cNvPr>
          <p:cNvSpPr txBox="1"/>
          <p:nvPr/>
        </p:nvSpPr>
        <p:spPr>
          <a:xfrm>
            <a:off x="8348132" y="5689584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26616A5-AB3F-7558-B501-10EE7A078DE8}"/>
              </a:ext>
            </a:extLst>
          </p:cNvPr>
          <p:cNvSpPr txBox="1"/>
          <p:nvPr/>
        </p:nvSpPr>
        <p:spPr>
          <a:xfrm>
            <a:off x="8348197" y="2563132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EA386C7-3184-661A-559F-C7AF77C3550C}"/>
              </a:ext>
            </a:extLst>
          </p:cNvPr>
          <p:cNvSpPr txBox="1"/>
          <p:nvPr/>
        </p:nvSpPr>
        <p:spPr>
          <a:xfrm>
            <a:off x="8348131" y="3045355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90B4BD5-B7B0-AC85-2728-779D2FAD1F58}"/>
              </a:ext>
            </a:extLst>
          </p:cNvPr>
          <p:cNvSpPr txBox="1"/>
          <p:nvPr/>
        </p:nvSpPr>
        <p:spPr>
          <a:xfrm>
            <a:off x="8348131" y="3440043"/>
            <a:ext cx="601267" cy="369332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1459846-3EC8-D2F3-1095-22AA1C083101}"/>
              </a:ext>
            </a:extLst>
          </p:cNvPr>
          <p:cNvSpPr txBox="1"/>
          <p:nvPr/>
        </p:nvSpPr>
        <p:spPr>
          <a:xfrm>
            <a:off x="9795933" y="2109745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1493FA5-C066-7B9E-11C3-91FCA11FAAF5}"/>
              </a:ext>
            </a:extLst>
          </p:cNvPr>
          <p:cNvSpPr txBox="1"/>
          <p:nvPr/>
        </p:nvSpPr>
        <p:spPr>
          <a:xfrm>
            <a:off x="9795932" y="3894168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F33F3AE-0DDF-16AE-B1AA-727948243055}"/>
              </a:ext>
            </a:extLst>
          </p:cNvPr>
          <p:cNvSpPr txBox="1"/>
          <p:nvPr/>
        </p:nvSpPr>
        <p:spPr>
          <a:xfrm>
            <a:off x="9795932" y="4282734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D455BDB9-C177-9B35-29BD-F6E0EE85BD6E}"/>
              </a:ext>
            </a:extLst>
          </p:cNvPr>
          <p:cNvSpPr txBox="1"/>
          <p:nvPr/>
        </p:nvSpPr>
        <p:spPr>
          <a:xfrm>
            <a:off x="9795932" y="4720381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5C5F07D-3D21-EBC1-E5AE-FE9F2B49A30F}"/>
              </a:ext>
            </a:extLst>
          </p:cNvPr>
          <p:cNvSpPr txBox="1"/>
          <p:nvPr/>
        </p:nvSpPr>
        <p:spPr>
          <a:xfrm>
            <a:off x="9795933" y="5196496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EDA869C8-E6B9-7599-CDBE-6D9BA912A22C}"/>
              </a:ext>
            </a:extLst>
          </p:cNvPr>
          <p:cNvSpPr txBox="1"/>
          <p:nvPr/>
        </p:nvSpPr>
        <p:spPr>
          <a:xfrm>
            <a:off x="9795932" y="2557472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C5147E35-1FFF-0FCF-2DF0-4F08541BA443}"/>
              </a:ext>
            </a:extLst>
          </p:cNvPr>
          <p:cNvSpPr txBox="1"/>
          <p:nvPr/>
        </p:nvSpPr>
        <p:spPr>
          <a:xfrm>
            <a:off x="9808696" y="2998713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501D793-8C39-D8F5-6E59-506982C2864A}"/>
              </a:ext>
            </a:extLst>
          </p:cNvPr>
          <p:cNvSpPr txBox="1"/>
          <p:nvPr/>
        </p:nvSpPr>
        <p:spPr>
          <a:xfrm>
            <a:off x="9796061" y="3412073"/>
            <a:ext cx="601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CAL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CBF11EBD-076A-2ABA-F445-3556085AEF73}"/>
              </a:ext>
            </a:extLst>
          </p:cNvPr>
          <p:cNvSpPr txBox="1"/>
          <p:nvPr/>
        </p:nvSpPr>
        <p:spPr>
          <a:xfrm>
            <a:off x="5873416" y="3874360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85F0AB6-6725-6924-4F14-4D721C16E2BE}"/>
              </a:ext>
            </a:extLst>
          </p:cNvPr>
          <p:cNvSpPr txBox="1"/>
          <p:nvPr/>
        </p:nvSpPr>
        <p:spPr>
          <a:xfrm>
            <a:off x="5873416" y="3470584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37D74A54-FC59-DE88-A809-8059D11B5B79}"/>
              </a:ext>
            </a:extLst>
          </p:cNvPr>
          <p:cNvSpPr txBox="1"/>
          <p:nvPr/>
        </p:nvSpPr>
        <p:spPr>
          <a:xfrm>
            <a:off x="5873417" y="3019379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3D746C9-8CFA-B001-4F0D-C8F454FC5B51}"/>
              </a:ext>
            </a:extLst>
          </p:cNvPr>
          <p:cNvSpPr txBox="1"/>
          <p:nvPr/>
        </p:nvSpPr>
        <p:spPr>
          <a:xfrm>
            <a:off x="5873416" y="5218139"/>
            <a:ext cx="387395" cy="3795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B6D0FDFD-1414-287A-8DC8-76B526B55EE3}"/>
              </a:ext>
            </a:extLst>
          </p:cNvPr>
          <p:cNvSpPr txBox="1"/>
          <p:nvPr/>
        </p:nvSpPr>
        <p:spPr>
          <a:xfrm>
            <a:off x="5873416" y="2553369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BA346EA-8413-70C4-FA70-EA72BA780A20}"/>
              </a:ext>
            </a:extLst>
          </p:cNvPr>
          <p:cNvSpPr txBox="1"/>
          <p:nvPr/>
        </p:nvSpPr>
        <p:spPr>
          <a:xfrm>
            <a:off x="5873416" y="2088223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570E739D-AB7F-3C13-CF00-03BC4BCE0B56}"/>
              </a:ext>
            </a:extLst>
          </p:cNvPr>
          <p:cNvSpPr txBox="1"/>
          <p:nvPr/>
        </p:nvSpPr>
        <p:spPr>
          <a:xfrm>
            <a:off x="5873416" y="4737846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E305114-B06F-F86F-F361-FC1B5A58133E}"/>
              </a:ext>
            </a:extLst>
          </p:cNvPr>
          <p:cNvSpPr txBox="1"/>
          <p:nvPr/>
        </p:nvSpPr>
        <p:spPr>
          <a:xfrm>
            <a:off x="6257581" y="4305247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93BB4637-502A-E29C-400F-D8B856700C4F}"/>
              </a:ext>
            </a:extLst>
          </p:cNvPr>
          <p:cNvSpPr txBox="1"/>
          <p:nvPr/>
        </p:nvSpPr>
        <p:spPr>
          <a:xfrm>
            <a:off x="6280105" y="4741590"/>
            <a:ext cx="364871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4937438-EEA8-5134-B621-15A0FAEBD5F1}"/>
              </a:ext>
            </a:extLst>
          </p:cNvPr>
          <p:cNvSpPr txBox="1"/>
          <p:nvPr/>
        </p:nvSpPr>
        <p:spPr>
          <a:xfrm>
            <a:off x="5870186" y="5717120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93C9AD6E-7A6C-AC44-2D6D-554F3C1B2FC9}"/>
              </a:ext>
            </a:extLst>
          </p:cNvPr>
          <p:cNvSpPr txBox="1"/>
          <p:nvPr/>
        </p:nvSpPr>
        <p:spPr>
          <a:xfrm>
            <a:off x="5857486" y="4319893"/>
            <a:ext cx="387395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CCEC379-8C7E-4FD5-89CA-553325BE3757}"/>
              </a:ext>
            </a:extLst>
          </p:cNvPr>
          <p:cNvSpPr txBox="1"/>
          <p:nvPr/>
        </p:nvSpPr>
        <p:spPr>
          <a:xfrm>
            <a:off x="2133600" y="1306623"/>
            <a:ext cx="951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MAPA DE PROCESOS: Taller práctico “GP-T1 Diseño de un mapa de procesos”.</a:t>
            </a:r>
          </a:p>
          <a:p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Parte 2</a:t>
            </a:r>
            <a:r>
              <a:rPr lang="es-ES" b="1" dirty="0">
                <a:solidFill>
                  <a:srgbClr val="002060"/>
                </a:solidFill>
              </a:rPr>
              <a:t>: Los procesos clasificados en Sustantivos, Estratégicos, Apoyo: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¿Interesan a PRL/</a:t>
            </a:r>
            <a:r>
              <a:rPr lang="es-ES" b="1" dirty="0">
                <a:solidFill>
                  <a:srgbClr val="002060"/>
                </a:solidFill>
                <a:highlight>
                  <a:srgbClr val="00FF00"/>
                </a:highlight>
              </a:rPr>
              <a:t>MA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/</a:t>
            </a:r>
            <a:r>
              <a:rPr lang="es-ES" b="1" dirty="0">
                <a:solidFill>
                  <a:srgbClr val="002060"/>
                </a:solidFill>
                <a:highlight>
                  <a:srgbClr val="00FFFF"/>
                </a:highlight>
              </a:rPr>
              <a:t>CAL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6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CD1A0-0B5E-A36D-F99D-EAEFC682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E7820-B27B-40C9-7DC7-B4BD536A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629"/>
            <a:ext cx="10515600" cy="3106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4100" b="1" dirty="0">
                <a:solidFill>
                  <a:srgbClr val="002060"/>
                </a:solidFill>
              </a:rPr>
              <a:t>1.0- LAS POLÍTICAS DEL ORGANISMO</a:t>
            </a:r>
          </a:p>
          <a:p>
            <a:endParaRPr lang="es-ES_tradnl" b="1" i="1" dirty="0">
              <a:solidFill>
                <a:srgbClr val="002060"/>
              </a:solidFill>
            </a:endParaRPr>
          </a:p>
          <a:p>
            <a:r>
              <a:rPr lang="es-ES" b="1" i="1" dirty="0">
                <a:solidFill>
                  <a:srgbClr val="002060"/>
                </a:solidFill>
              </a:rPr>
              <a:t>La Dirección formaliza y comunica sus políticas , compromisos de actuación , en los diferentes campos de la prevención: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</a:rPr>
              <a:t>Seguridad y Salud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</a:rPr>
              <a:t>Medio Ambiente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</a:rPr>
              <a:t>Calidad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</a:rPr>
              <a:t>Protección del Patrimonio</a:t>
            </a:r>
          </a:p>
          <a:p>
            <a:pPr lvl="1"/>
            <a:r>
              <a:rPr lang="es-ES" b="1" i="1" dirty="0">
                <a:solidFill>
                  <a:srgbClr val="002060"/>
                </a:solidFill>
              </a:rPr>
              <a:t>Etc.</a:t>
            </a:r>
          </a:p>
          <a:p>
            <a:pPr lvl="1"/>
            <a:endParaRPr lang="es-E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73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5D038D74-D469-5647-AED5-D57EE2813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494" y="356576"/>
            <a:ext cx="9749627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1.3- EJEMPLO DE MAPA DE LOS  PROCESOS « SISTEMA MULTI RIESGO PRL-MA »</a:t>
            </a:r>
          </a:p>
        </p:txBody>
      </p:sp>
      <p:sp>
        <p:nvSpPr>
          <p:cNvPr id="120835" name="AutoShap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9611A4D-3346-0A42-B242-CD9C3ECC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9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36" name="Object 4">
            <a:hlinkClick r:id="rId4" action="ppaction://hlinksldjump"/>
            <a:extLst>
              <a:ext uri="{FF2B5EF4-FFF2-40B4-BE49-F238E27FC236}">
                <a16:creationId xmlns:a16="http://schemas.microsoft.com/office/drawing/2014/main" id="{91C36671-137D-F741-B894-F4F7D51BA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7709" y="3181351"/>
          <a:ext cx="474663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0700" imgH="3302000" progId="Visio.Drawing.5">
                  <p:embed/>
                </p:oleObj>
              </mc:Choice>
              <mc:Fallback>
                <p:oleObj name="VISIO" r:id="rId5" imgW="520700" imgH="3302000" progId="Visio.Drawing.5">
                  <p:embed/>
                  <p:pic>
                    <p:nvPicPr>
                      <p:cNvPr id="120836" name="Object 4">
                        <a:hlinkClick r:id="rId4" action="ppaction://hlinksldjump"/>
                        <a:extLst>
                          <a:ext uri="{FF2B5EF4-FFF2-40B4-BE49-F238E27FC236}">
                            <a16:creationId xmlns:a16="http://schemas.microsoft.com/office/drawing/2014/main" id="{91C36671-137D-F741-B894-F4F7D51BAA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9" y="3181351"/>
                        <a:ext cx="474663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5">
            <a:extLst>
              <a:ext uri="{FF2B5EF4-FFF2-40B4-BE49-F238E27FC236}">
                <a16:creationId xmlns:a16="http://schemas.microsoft.com/office/drawing/2014/main" id="{202F9A67-1009-B44A-80D9-91628181A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8408" y="3422650"/>
          <a:ext cx="2857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292100" imgH="1854200" progId="Visio.Drawing.6">
                  <p:embed/>
                </p:oleObj>
              </mc:Choice>
              <mc:Fallback>
                <p:oleObj name="Visio" r:id="rId7" imgW="292100" imgH="1854200" progId="Visio.Drawing.6">
                  <p:embed/>
                  <p:pic>
                    <p:nvPicPr>
                      <p:cNvPr id="120837" name="Object 5">
                        <a:extLst>
                          <a:ext uri="{FF2B5EF4-FFF2-40B4-BE49-F238E27FC236}">
                            <a16:creationId xmlns:a16="http://schemas.microsoft.com/office/drawing/2014/main" id="{202F9A67-1009-B44A-80D9-91628181A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408" y="3422650"/>
                        <a:ext cx="2857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AutoShape 6">
            <a:extLst>
              <a:ext uri="{FF2B5EF4-FFF2-40B4-BE49-F238E27FC236}">
                <a16:creationId xmlns:a16="http://schemas.microsoft.com/office/drawing/2014/main" id="{A3347E13-7BA1-784A-9D46-412C8CC5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3" y="2898775"/>
            <a:ext cx="6719888" cy="2719388"/>
          </a:xfrm>
          <a:prstGeom prst="homePlate">
            <a:avLst>
              <a:gd name="adj" fmla="val 211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/>
          <a:lstStyle/>
          <a:p>
            <a:pPr algn="ctr">
              <a:spcBef>
                <a:spcPct val="20000"/>
              </a:spcBef>
            </a:pPr>
            <a:endParaRPr lang="es-ES" altLang="es-ES" sz="1200" b="1" i="1">
              <a:solidFill>
                <a:srgbClr val="993366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39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8469CB5-FFDD-584F-BF16-A8D378476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9" y="1992313"/>
            <a:ext cx="1489075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0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2ED9D-D6D8-6E4C-A3BC-B27CCE7B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1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17080E-33DD-A942-B5FC-B05B4CC9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2" name="AutoShape 10">
            <a:extLst>
              <a:ext uri="{FF2B5EF4-FFF2-40B4-BE49-F238E27FC236}">
                <a16:creationId xmlns:a16="http://schemas.microsoft.com/office/drawing/2014/main" id="{4779F9FD-4734-C74E-A3CE-F17FE857F89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2076452" y="2412207"/>
            <a:ext cx="850900" cy="411162"/>
          </a:xfrm>
          <a:prstGeom prst="curvedUpArrow">
            <a:avLst>
              <a:gd name="adj1" fmla="val 41246"/>
              <a:gd name="adj2" fmla="val 6012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3" name="AutoShap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8DEBA50-D898-0842-BB98-3F2C222C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4" y="1992313"/>
            <a:ext cx="1487487" cy="8493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4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415E3F-CCCB-F344-950E-9B55BEC7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45" name="AutoShape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0E717DB-35AE-FE41-8621-AEB0FB2D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4" y="1992313"/>
            <a:ext cx="1938337" cy="9064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20846" name="Object 14">
            <a:extLst>
              <a:ext uri="{FF2B5EF4-FFF2-40B4-BE49-F238E27FC236}">
                <a16:creationId xmlns:a16="http://schemas.microsoft.com/office/drawing/2014/main" id="{957F247C-D6F2-4641-AA00-E0A959C0F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5221" y="3181351"/>
          <a:ext cx="455612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495300" imgH="3302000" progId="Visio.Drawing.5">
                  <p:embed/>
                </p:oleObj>
              </mc:Choice>
              <mc:Fallback>
                <p:oleObj name="VISIO" r:id="rId10" imgW="495300" imgH="3302000" progId="Visio.Drawing.5">
                  <p:embed/>
                  <p:pic>
                    <p:nvPicPr>
                      <p:cNvPr id="120846" name="Object 14">
                        <a:extLst>
                          <a:ext uri="{FF2B5EF4-FFF2-40B4-BE49-F238E27FC236}">
                            <a16:creationId xmlns:a16="http://schemas.microsoft.com/office/drawing/2014/main" id="{957F247C-D6F2-4641-AA00-E0A959C0F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221" y="3181351"/>
                        <a:ext cx="455612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7" name="Object 15">
            <a:extLst>
              <a:ext uri="{FF2B5EF4-FFF2-40B4-BE49-F238E27FC236}">
                <a16:creationId xmlns:a16="http://schemas.microsoft.com/office/drawing/2014/main" id="{88F5F149-D47E-5944-BD98-7FD05BF82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0897" y="3543300"/>
          <a:ext cx="2873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304800" imgH="2159000" progId="Visio.Drawing.5">
                  <p:embed/>
                </p:oleObj>
              </mc:Choice>
              <mc:Fallback>
                <p:oleObj name="VISIO" r:id="rId12" imgW="304800" imgH="2159000" progId="Visio.Drawing.5">
                  <p:embed/>
                  <p:pic>
                    <p:nvPicPr>
                      <p:cNvPr id="120847" name="Object 15">
                        <a:extLst>
                          <a:ext uri="{FF2B5EF4-FFF2-40B4-BE49-F238E27FC236}">
                            <a16:creationId xmlns:a16="http://schemas.microsoft.com/office/drawing/2014/main" id="{88F5F149-D47E-5944-BD98-7FD05BF82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897" y="3543300"/>
                        <a:ext cx="287337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8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9E572EAE-C2DB-4F48-BC87-E6161745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983" y="3751264"/>
            <a:ext cx="2095500" cy="1074737"/>
          </a:xfrm>
          <a:prstGeom prst="homePlate">
            <a:avLst>
              <a:gd name="adj" fmla="val 20816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S3</a:t>
            </a:r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Puesta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aen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marcha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del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control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operacional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evaluar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el plan de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emergencia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49" name="AutoShape 17">
            <a:hlinkClick r:id="rId14" action="ppaction://hlinksldjump"/>
            <a:extLst>
              <a:ext uri="{FF2B5EF4-FFF2-40B4-BE49-F238E27FC236}">
                <a16:creationId xmlns:a16="http://schemas.microsoft.com/office/drawing/2014/main" id="{65868A73-7806-6E4C-BE88-D30CD6265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209" y="3751264"/>
            <a:ext cx="1825625" cy="1074737"/>
          </a:xfrm>
          <a:prstGeom prst="homePlate">
            <a:avLst>
              <a:gd name="adj" fmla="val 22287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>
              <a:spcBef>
                <a:spcPct val="20000"/>
              </a:spcBef>
            </a:pPr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S2</a:t>
            </a:r>
          </a:p>
          <a:p>
            <a:pPr algn="ctr">
              <a:spcBef>
                <a:spcPct val="20000"/>
              </a:spcBef>
            </a:pP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Analizar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los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riesgos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20000"/>
              </a:spcBef>
            </a:pP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evaluar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su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dominio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0" name="AutoShape 18">
            <a:hlinkClick r:id="rId15" action="ppaction://hlinksldjump"/>
            <a:extLst>
              <a:ext uri="{FF2B5EF4-FFF2-40B4-BE49-F238E27FC236}">
                <a16:creationId xmlns:a16="http://schemas.microsoft.com/office/drawing/2014/main" id="{0FCE2E7D-AC7C-8545-ACDA-12B27CDFF3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98272" y="5357764"/>
            <a:ext cx="611088" cy="1081087"/>
          </a:xfrm>
          <a:prstGeom prst="homePlate">
            <a:avLst>
              <a:gd name="adj" fmla="val 27166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A1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Formación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1" name="AutoShape 19">
            <a:hlinkClick r:id="rId3" action="ppaction://hlinksldjump"/>
            <a:extLst>
              <a:ext uri="{FF2B5EF4-FFF2-40B4-BE49-F238E27FC236}">
                <a16:creationId xmlns:a16="http://schemas.microsoft.com/office/drawing/2014/main" id="{FAEFBB36-883F-F54F-AC29-18425EC670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67808" y="1674813"/>
            <a:ext cx="1809750" cy="1122362"/>
          </a:xfrm>
          <a:prstGeom prst="homePlate">
            <a:avLst>
              <a:gd name="adj" fmla="val 31570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E3</a:t>
            </a:r>
          </a:p>
          <a:p>
            <a:pPr algn="ctr"/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Gestionar</a:t>
            </a:r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 a </a:t>
            </a:r>
          </a:p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las </a:t>
            </a:r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personas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2" name="AutoShape 20">
            <a:hlinkClick r:id="rId16" action="ppaction://hlinksldjump"/>
            <a:extLst>
              <a:ext uri="{FF2B5EF4-FFF2-40B4-BE49-F238E27FC236}">
                <a16:creationId xmlns:a16="http://schemas.microsoft.com/office/drawing/2014/main" id="{1C6B4AE8-3EC8-8D43-A524-69C2FB3B59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02440" y="5329983"/>
            <a:ext cx="611088" cy="1136650"/>
          </a:xfrm>
          <a:prstGeom prst="homePlate">
            <a:avLst>
              <a:gd name="adj" fmla="val 23185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744" tIns="37872" rIns="75744" bIns="37872" anchor="ctr"/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es-ES" sz="1200" b="1" dirty="0">
                <a:latin typeface="Frutiger 55 Roman" pitchFamily="34" charset="0"/>
                <a:cs typeface="Arial" panose="020B0604020202020204" pitchFamily="34" charset="0"/>
              </a:rPr>
              <a:t>A2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Control de la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documentación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3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2459E1F-E541-5F40-996B-62AB47BA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3121026"/>
            <a:ext cx="4006850" cy="7207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4" name="AutoShape 22">
            <a:hlinkClick r:id="rId4" action="ppaction://hlinksldjump"/>
            <a:extLst>
              <a:ext uri="{FF2B5EF4-FFF2-40B4-BE49-F238E27FC236}">
                <a16:creationId xmlns:a16="http://schemas.microsoft.com/office/drawing/2014/main" id="{EAB02147-F04D-4E44-998F-8D3D8E9F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834" y="3763963"/>
            <a:ext cx="2233613" cy="1077912"/>
          </a:xfrm>
          <a:prstGeom prst="homePlate">
            <a:avLst>
              <a:gd name="adj" fmla="val 28655"/>
            </a:avLst>
          </a:prstGeom>
          <a:gradFill rotWithShape="1">
            <a:gsLst>
              <a:gs pos="0">
                <a:srgbClr val="FF66FF"/>
              </a:gs>
              <a:gs pos="50000">
                <a:srgbClr val="FFCCCC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S1 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Respetar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Exigencias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aplicables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endParaRPr lang="fr-FR" altLang="es-ES" sz="1200" b="1" i="1" dirty="0">
              <a:solidFill>
                <a:srgbClr val="FAFD00"/>
              </a:solidFill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5" name="AutoShape 23">
            <a:hlinkClick r:id="rId4" action="ppaction://hlinksldjump"/>
            <a:extLst>
              <a:ext uri="{FF2B5EF4-FFF2-40B4-BE49-F238E27FC236}">
                <a16:creationId xmlns:a16="http://schemas.microsoft.com/office/drawing/2014/main" id="{10FA7CBB-568E-6943-9094-9CA213B7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3043238"/>
            <a:ext cx="6154738" cy="519112"/>
          </a:xfrm>
          <a:prstGeom prst="homePlate">
            <a:avLst>
              <a:gd name="adj" fmla="val 126577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600" b="1" dirty="0">
                <a:latin typeface="Frutiger 55 Roman" pitchFamily="34" charset="0"/>
                <a:cs typeface="Arial" panose="020B0604020202020204" pitchFamily="34" charset="0"/>
              </a:rPr>
              <a:t>S4</a:t>
            </a:r>
            <a:endParaRPr lang="fr-FR" altLang="es-ES" sz="14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Tratar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las  no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conformidades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0856" name="AutoShape 24">
            <a:hlinkClick r:id="rId15" action="ppaction://hlinksldjump"/>
            <a:extLst>
              <a:ext uri="{FF2B5EF4-FFF2-40B4-BE49-F238E27FC236}">
                <a16:creationId xmlns:a16="http://schemas.microsoft.com/office/drawing/2014/main" id="{E48050D0-6396-6248-8097-C6B1A12F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83" y="4922839"/>
            <a:ext cx="6154738" cy="509587"/>
          </a:xfrm>
          <a:prstGeom prst="homePlate">
            <a:avLst>
              <a:gd name="adj" fmla="val 140014"/>
            </a:avLst>
          </a:prstGeom>
          <a:gradFill rotWithShape="1">
            <a:gsLst>
              <a:gs pos="0">
                <a:srgbClr val="3399FF"/>
              </a:gs>
              <a:gs pos="50000">
                <a:srgbClr val="CCFFCC"/>
              </a:gs>
              <a:gs pos="100000">
                <a:srgbClr val="3399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S5</a:t>
            </a:r>
          </a:p>
          <a:p>
            <a:pPr algn="ctr"/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Informar,comunicar</a:t>
            </a:r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200" b="1" i="1" dirty="0" err="1">
                <a:latin typeface="Frutiger 55 Roman" pitchFamily="34" charset="0"/>
                <a:cs typeface="Arial" panose="020B0604020202020204" pitchFamily="34" charset="0"/>
              </a:rPr>
              <a:t>consultar</a:t>
            </a:r>
            <a:endParaRPr lang="fr-FR" altLang="es-ES" sz="1200" b="1" i="1" dirty="0">
              <a:latin typeface="Frutiger 55 Roman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857" name="AutoShape 25">
            <a:hlinkClick r:id="rId17" action="ppaction://hlinksldjump"/>
            <a:extLst>
              <a:ext uri="{FF2B5EF4-FFF2-40B4-BE49-F238E27FC236}">
                <a16:creationId xmlns:a16="http://schemas.microsoft.com/office/drawing/2014/main" id="{2FD79582-120A-E64A-9AD2-E2E72DC7A7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27046" y="1711325"/>
            <a:ext cx="2366963" cy="560388"/>
          </a:xfrm>
          <a:prstGeom prst="homePlate">
            <a:avLst>
              <a:gd name="adj" fmla="val 82442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E1-2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Planificar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realizar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auditorias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y los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controles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internos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58" name="AutoShape 26">
            <a:extLst>
              <a:ext uri="{FF2B5EF4-FFF2-40B4-BE49-F238E27FC236}">
                <a16:creationId xmlns:a16="http://schemas.microsoft.com/office/drawing/2014/main" id="{43211EA7-18B0-E942-B158-4A621B5FD34F}"/>
              </a:ext>
            </a:extLst>
          </p:cNvPr>
          <p:cNvSpPr>
            <a:spLocks noChangeArrowheads="1"/>
          </p:cNvSpPr>
          <p:nvPr/>
        </p:nvSpPr>
        <p:spPr bwMode="auto">
          <a:xfrm rot="15805084">
            <a:off x="9104315" y="2448720"/>
            <a:ext cx="923925" cy="411162"/>
          </a:xfrm>
          <a:prstGeom prst="curvedUpArrow">
            <a:avLst>
              <a:gd name="adj1" fmla="val 44786"/>
              <a:gd name="adj2" fmla="val 65281"/>
              <a:gd name="adj3" fmla="val 3466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0859" name="AutoShape 27">
            <a:hlinkClick r:id="rId17" action="ppaction://hlinksldjump"/>
            <a:extLst>
              <a:ext uri="{FF2B5EF4-FFF2-40B4-BE49-F238E27FC236}">
                <a16:creationId xmlns:a16="http://schemas.microsoft.com/office/drawing/2014/main" id="{3436BD4F-461F-054D-AB89-644338AB2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7558" y="1631950"/>
            <a:ext cx="2182812" cy="1181100"/>
          </a:xfrm>
          <a:prstGeom prst="homePlate">
            <a:avLst>
              <a:gd name="adj" fmla="val 3158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E2</a:t>
            </a:r>
          </a:p>
          <a:p>
            <a:pPr algn="ctr"/>
            <a:r>
              <a:rPr lang="fr-FR" altLang="es-ES" sz="1400" b="1" i="1" dirty="0" err="1">
                <a:latin typeface="Frutiger 55 Roman" pitchFamily="34" charset="0"/>
                <a:cs typeface="Arial" panose="020B0604020202020204" pitchFamily="34" charset="0"/>
              </a:rPr>
              <a:t>Dinámica</a:t>
            </a:r>
            <a:r>
              <a:rPr lang="fr-FR" altLang="es-ES" sz="1400" b="1" i="1" dirty="0">
                <a:latin typeface="Frutiger 55 Roman" pitchFamily="34" charset="0"/>
                <a:cs typeface="Arial" panose="020B0604020202020204" pitchFamily="34" charset="0"/>
              </a:rPr>
              <a:t> de planes</a:t>
            </a:r>
          </a:p>
        </p:txBody>
      </p:sp>
      <p:sp>
        <p:nvSpPr>
          <p:cNvPr id="120860" name="AutoShape 28">
            <a:hlinkClick r:id="rId18" action="ppaction://hlinksldjump"/>
            <a:extLst>
              <a:ext uri="{FF2B5EF4-FFF2-40B4-BE49-F238E27FC236}">
                <a16:creationId xmlns:a16="http://schemas.microsoft.com/office/drawing/2014/main" id="{55662D0A-88D8-C344-8126-22654D6374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5308" y="2322513"/>
            <a:ext cx="2298700" cy="501650"/>
          </a:xfrm>
          <a:prstGeom prst="homePlate">
            <a:avLst>
              <a:gd name="adj" fmla="val 80084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algn="ctr"/>
            <a:r>
              <a:rPr lang="fr-FR" altLang="es-ES" sz="1200" b="1" i="1" dirty="0">
                <a:latin typeface="Frutiger 55 Roman" pitchFamily="34" charset="0"/>
                <a:cs typeface="Arial" panose="020B0604020202020204" pitchFamily="34" charset="0"/>
              </a:rPr>
              <a:t>E1-1</a:t>
            </a:r>
          </a:p>
          <a:p>
            <a:pPr algn="ctr"/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Controlar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las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acciones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correctoras</a:t>
            </a:r>
            <a:r>
              <a:rPr lang="fr-FR" altLang="es-ES" sz="1000" b="1" i="1" dirty="0">
                <a:latin typeface="Frutiger 55 Roman" pitchFamily="34" charset="0"/>
                <a:cs typeface="Arial" panose="020B0604020202020204" pitchFamily="34" charset="0"/>
              </a:rPr>
              <a:t> y </a:t>
            </a:r>
            <a:r>
              <a:rPr lang="fr-FR" altLang="es-ES" sz="1000" b="1" i="1" dirty="0" err="1">
                <a:latin typeface="Frutiger 55 Roman" pitchFamily="34" charset="0"/>
                <a:cs typeface="Arial" panose="020B0604020202020204" pitchFamily="34" charset="0"/>
              </a:rPr>
              <a:t>preventivas</a:t>
            </a:r>
            <a:endParaRPr lang="fr-FR" altLang="es-ES" sz="1000" b="1" i="1" dirty="0">
              <a:latin typeface="Frutiger 55 Roman" pitchFamily="34" charset="0"/>
              <a:cs typeface="Arial" panose="020B0604020202020204" pitchFamily="34" charset="0"/>
            </a:endParaRPr>
          </a:p>
        </p:txBody>
      </p:sp>
      <p:sp>
        <p:nvSpPr>
          <p:cNvPr id="120861" name="Rectangle 29">
            <a:extLst>
              <a:ext uri="{FF2B5EF4-FFF2-40B4-BE49-F238E27FC236}">
                <a16:creationId xmlns:a16="http://schemas.microsoft.com/office/drawing/2014/main" id="{CC78B924-877B-4F4C-8BC0-C162DF4F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28" y="1812925"/>
            <a:ext cx="1932868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Estratégicos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043EAA8E-0BE6-4B20-83E0-0442C1C9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7" y="5729653"/>
            <a:ext cx="1314436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Apoyo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96765430-9DA0-4978-AB9B-AF96AA58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55" y="3841750"/>
            <a:ext cx="1595529" cy="33730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205" tIns="45103" rIns="90205" bIns="45103">
            <a:spAutoFit/>
          </a:bodyPr>
          <a:lstStyle>
            <a:lvl1pPr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8150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7788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16038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5775" defTabSz="877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29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701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73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575" defTabSz="8778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_tradnl" alt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Sustantivos</a:t>
            </a:r>
            <a:endParaRPr lang="es-ES_tradnl" alt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nillo 1">
            <a:extLst>
              <a:ext uri="{FF2B5EF4-FFF2-40B4-BE49-F238E27FC236}">
                <a16:creationId xmlns:a16="http://schemas.microsoft.com/office/drawing/2014/main" id="{4E6420A7-5E25-6D45-8DC6-7F537EAB791D}"/>
              </a:ext>
            </a:extLst>
          </p:cNvPr>
          <p:cNvSpPr/>
          <p:nvPr/>
        </p:nvSpPr>
        <p:spPr>
          <a:xfrm>
            <a:off x="10487138" y="3241493"/>
            <a:ext cx="1302543" cy="2962360"/>
          </a:xfrm>
          <a:prstGeom prst="donut">
            <a:avLst>
              <a:gd name="adj" fmla="val 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9ABE8C-DAAC-534E-8E34-CBB6084A5245}"/>
              </a:ext>
            </a:extLst>
          </p:cNvPr>
          <p:cNvSpPr txBox="1"/>
          <p:nvPr/>
        </p:nvSpPr>
        <p:spPr>
          <a:xfrm>
            <a:off x="10586126" y="4116208"/>
            <a:ext cx="116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El día </a:t>
            </a:r>
          </a:p>
          <a:p>
            <a:pPr algn="ctr"/>
            <a:r>
              <a:rPr lang="es-ES" sz="2400" dirty="0"/>
              <a:t>a </a:t>
            </a:r>
          </a:p>
          <a:p>
            <a:pPr algn="ctr"/>
            <a:r>
              <a:rPr lang="es-ES" sz="2400" dirty="0"/>
              <a:t>día</a:t>
            </a:r>
          </a:p>
        </p:txBody>
      </p:sp>
      <p:sp>
        <p:nvSpPr>
          <p:cNvPr id="35" name="Anillo 34">
            <a:extLst>
              <a:ext uri="{FF2B5EF4-FFF2-40B4-BE49-F238E27FC236}">
                <a16:creationId xmlns:a16="http://schemas.microsoft.com/office/drawing/2014/main" id="{350ED407-46E1-0840-A513-6F5AFAA07D9C}"/>
              </a:ext>
            </a:extLst>
          </p:cNvPr>
          <p:cNvSpPr/>
          <p:nvPr/>
        </p:nvSpPr>
        <p:spPr>
          <a:xfrm>
            <a:off x="10401657" y="1555568"/>
            <a:ext cx="1361719" cy="1625784"/>
          </a:xfrm>
          <a:prstGeom prst="donut">
            <a:avLst>
              <a:gd name="adj" fmla="val 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0189D07-FF20-E749-89EA-363D92AA63DA}"/>
              </a:ext>
            </a:extLst>
          </p:cNvPr>
          <p:cNvSpPr txBox="1"/>
          <p:nvPr/>
        </p:nvSpPr>
        <p:spPr>
          <a:xfrm>
            <a:off x="10586126" y="1688188"/>
            <a:ext cx="992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El medio largo plazo</a:t>
            </a:r>
          </a:p>
        </p:txBody>
      </p:sp>
    </p:spTree>
    <p:extLst>
      <p:ext uri="{BB962C8B-B14F-4D97-AF65-F5344CB8AC3E}">
        <p14:creationId xmlns:p14="http://schemas.microsoft.com/office/powerpoint/2010/main" val="1483023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5" grpId="0" animBg="1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B2ED926-C7E6-B94A-A877-002BD492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900"/>
            <a:ext cx="10515600" cy="1159336"/>
          </a:xfrm>
        </p:spPr>
        <p:txBody>
          <a:bodyPr anchor="t">
            <a:normAutofit fontScale="90000"/>
          </a:bodyPr>
          <a:lstStyle/>
          <a:p>
            <a:pPr marL="457200" lvl="1" algn="l"/>
            <a:r>
              <a:rPr lang="es-ES" sz="2200" b="1" dirty="0">
                <a:solidFill>
                  <a:srgbClr val="002060"/>
                </a:solidFill>
                <a:highlight>
                  <a:srgbClr val="FFFF00"/>
                </a:highlight>
              </a:rPr>
              <a:t>2.1- FICHA DEL PROCESO y DIAGRAMA DE FLUJO</a:t>
            </a:r>
            <a:br>
              <a:rPr lang="es-ES" sz="2200" b="1" dirty="0">
                <a:solidFill>
                  <a:srgbClr val="002060"/>
                </a:solidFill>
              </a:rPr>
            </a:br>
            <a:br>
              <a:rPr lang="es-ES" sz="2200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2.2- DOCUMENTACIÓN DE UN PROCESO</a:t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>2.3- RESPONSABILIDADES: ¿QUIÉN ES QUIEN? ¿QUIÉN HACE QUÉ?</a:t>
            </a:r>
            <a:br>
              <a:rPr lang="es-ES" sz="2000" b="1" dirty="0">
                <a:solidFill>
                  <a:srgbClr val="002060"/>
                </a:solidFill>
              </a:rPr>
            </a:b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es-ES" sz="1800" dirty="0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32D25E33-3789-B94B-88DA-DB17A4D04B56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135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2- DESCRIPCIÓN DE UN PROCESO </a:t>
            </a:r>
          </a:p>
        </p:txBody>
      </p:sp>
      <p:sp>
        <p:nvSpPr>
          <p:cNvPr id="35" name="Título 2">
            <a:extLst>
              <a:ext uri="{FF2B5EF4-FFF2-40B4-BE49-F238E27FC236}">
                <a16:creationId xmlns:a16="http://schemas.microsoft.com/office/drawing/2014/main" id="{D9627BF7-DB99-8E41-92E7-588C2EC6165A}"/>
              </a:ext>
            </a:extLst>
          </p:cNvPr>
          <p:cNvSpPr txBox="1">
            <a:spLocks/>
          </p:cNvSpPr>
          <p:nvPr/>
        </p:nvSpPr>
        <p:spPr>
          <a:xfrm>
            <a:off x="691896" y="3440196"/>
            <a:ext cx="10515600" cy="30439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l"/>
            <a:br>
              <a:rPr lang="es-ES" sz="2700" b="1" kern="0" dirty="0">
                <a:solidFill>
                  <a:srgbClr val="002060"/>
                </a:solidFill>
              </a:rPr>
            </a:b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4AA135-DCEA-8C44-8A71-B9232CA6329F}"/>
              </a:ext>
            </a:extLst>
          </p:cNvPr>
          <p:cNvSpPr/>
          <p:nvPr/>
        </p:nvSpPr>
        <p:spPr>
          <a:xfrm>
            <a:off x="1315212" y="3168917"/>
            <a:ext cx="92689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s-E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FICHA DEL PROCESO- LINEAS GUÍA:</a:t>
            </a:r>
            <a:br>
              <a:rPr lang="fr-FR" altLang="es-ES" sz="28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Nombrar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al responsable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animador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del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proceso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Apoyarse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en un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formato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estandar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que facilite la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formalización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precisando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-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Entradas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» :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Quién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suministra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qué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cuándo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cómo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,…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-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Salidas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 :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Resultados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esperados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en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fondo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y forma, para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quién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-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Desencadenante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»,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tareas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a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realizar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», « 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condición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de FIN.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-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Indicadores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de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seguimiento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de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resultados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-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Procedimientos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e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instrucciones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aplicables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-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Medios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técnicos-tecnológicos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a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utilizar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</a:t>
            </a:r>
          </a:p>
          <a:p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Ayudarse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con un « 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diagrama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de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flujo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 »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del</a:t>
            </a:r>
            <a: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es-ES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proceso</a:t>
            </a:r>
            <a:br>
              <a:rPr lang="fr-FR" altLang="es-ES" sz="16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es-ES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8772A4-62DE-CE48-5DF2-5ABB4DE7F500}"/>
              </a:ext>
            </a:extLst>
          </p:cNvPr>
          <p:cNvSpPr txBox="1"/>
          <p:nvPr/>
        </p:nvSpPr>
        <p:spPr>
          <a:xfrm>
            <a:off x="8033100" y="1786826"/>
            <a:ext cx="117706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800" b="1" dirty="0"/>
              <a:t>QUÉ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D49BE7-A042-6F31-F0A9-FA92EAC763A3}"/>
              </a:ext>
            </a:extLst>
          </p:cNvPr>
          <p:cNvSpPr txBox="1"/>
          <p:nvPr/>
        </p:nvSpPr>
        <p:spPr>
          <a:xfrm>
            <a:off x="9798699" y="2643741"/>
            <a:ext cx="117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/>
            </a:lvl1pPr>
          </a:lstStyle>
          <a:p>
            <a:r>
              <a:rPr lang="es-ES" dirty="0"/>
              <a:t>QUIÉN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6E0DBC-B79C-518E-9748-B3473E9A13C0}"/>
              </a:ext>
            </a:extLst>
          </p:cNvPr>
          <p:cNvSpPr txBox="1"/>
          <p:nvPr/>
        </p:nvSpPr>
        <p:spPr>
          <a:xfrm>
            <a:off x="8813360" y="2372427"/>
            <a:ext cx="100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CÓMO</a:t>
            </a:r>
          </a:p>
        </p:txBody>
      </p:sp>
    </p:spTree>
    <p:extLst>
      <p:ext uri="{BB962C8B-B14F-4D97-AF65-F5344CB8AC3E}">
        <p14:creationId xmlns:p14="http://schemas.microsoft.com/office/powerpoint/2010/main" val="28022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E3EFCCE4-AAB9-8444-9FD9-ECB7ECC6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41" y="1873422"/>
            <a:ext cx="9298123" cy="3810000"/>
          </a:xfrm>
          <a:prstGeom prst="homePlate">
            <a:avLst>
              <a:gd name="adj" fmla="val 51782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7" name="AutoShape 3" descr="Papier lettre">
            <a:extLst>
              <a:ext uri="{FF2B5EF4-FFF2-40B4-BE49-F238E27FC236}">
                <a16:creationId xmlns:a16="http://schemas.microsoft.com/office/drawing/2014/main" id="{77316934-D16A-B049-B63A-39E8BC8E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788" y="4344988"/>
            <a:ext cx="1918775" cy="1652758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AutoShape 4" descr="Papier lettre">
            <a:extLst>
              <a:ext uri="{FF2B5EF4-FFF2-40B4-BE49-F238E27FC236}">
                <a16:creationId xmlns:a16="http://schemas.microsoft.com/office/drawing/2014/main" id="{52A19011-4B98-F043-865D-C4F068E8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644" y="4344988"/>
            <a:ext cx="1815519" cy="1682702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AutoShape 5" descr="Papier lettre">
            <a:extLst>
              <a:ext uri="{FF2B5EF4-FFF2-40B4-BE49-F238E27FC236}">
                <a16:creationId xmlns:a16="http://schemas.microsoft.com/office/drawing/2014/main" id="{0AF3A05D-9476-0943-83CF-6EC1B705B0E2}"/>
              </a:ext>
            </a:extLst>
          </p:cNvPr>
          <p:cNvSpPr>
            <a:spLocks noChangeArrowheads="1"/>
          </p:cNvSpPr>
          <p:nvPr/>
        </p:nvSpPr>
        <p:spPr bwMode="auto">
          <a:xfrm rot="5416693">
            <a:off x="7310220" y="3275434"/>
            <a:ext cx="1752600" cy="1071563"/>
          </a:xfrm>
          <a:prstGeom prst="pentag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AutoShape 6" descr="Papier lettre">
            <a:extLst>
              <a:ext uri="{FF2B5EF4-FFF2-40B4-BE49-F238E27FC236}">
                <a16:creationId xmlns:a16="http://schemas.microsoft.com/office/drawing/2014/main" id="{8A27E5FE-4302-5E4A-8056-AE4723AA1E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0487" y="1614802"/>
            <a:ext cx="1645676" cy="1282385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AutoShape 7" descr="Papier lettre">
            <a:extLst>
              <a:ext uri="{FF2B5EF4-FFF2-40B4-BE49-F238E27FC236}">
                <a16:creationId xmlns:a16="http://schemas.microsoft.com/office/drawing/2014/main" id="{49FABCAF-FD06-0641-9D2B-639BA129E5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8199" y="1624402"/>
            <a:ext cx="1685364" cy="1272786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AutoShape 8" descr="Papier lettre">
            <a:extLst>
              <a:ext uri="{FF2B5EF4-FFF2-40B4-BE49-F238E27FC236}">
                <a16:creationId xmlns:a16="http://schemas.microsoft.com/office/drawing/2014/main" id="{9ED6961A-4BC4-EC40-B3E7-3DB60E472D07}"/>
              </a:ext>
            </a:extLst>
          </p:cNvPr>
          <p:cNvSpPr>
            <a:spLocks noChangeArrowheads="1"/>
          </p:cNvSpPr>
          <p:nvPr/>
        </p:nvSpPr>
        <p:spPr bwMode="auto">
          <a:xfrm rot="5380013">
            <a:off x="2749115" y="3033391"/>
            <a:ext cx="1449388" cy="1522412"/>
          </a:xfrm>
          <a:custGeom>
            <a:avLst/>
            <a:gdLst>
              <a:gd name="G0" fmla="+- 9008 0 0"/>
              <a:gd name="G1" fmla="+- 21600 0 9008"/>
              <a:gd name="G2" fmla="*/ 9008 1 2"/>
              <a:gd name="G3" fmla="+- 21600 0 G2"/>
              <a:gd name="G4" fmla="+/ 9008 21600 2"/>
              <a:gd name="G5" fmla="+/ G1 0 2"/>
              <a:gd name="G6" fmla="*/ 21600 21600 9008"/>
              <a:gd name="G7" fmla="*/ G6 1 2"/>
              <a:gd name="G8" fmla="+- 21600 0 G7"/>
              <a:gd name="G9" fmla="*/ 21600 1 2"/>
              <a:gd name="G10" fmla="+- 9008 0 G9"/>
              <a:gd name="G11" fmla="?: G10 G8 0"/>
              <a:gd name="G12" fmla="?: G10 G7 21600"/>
              <a:gd name="T0" fmla="*/ 17096 w 21600"/>
              <a:gd name="T1" fmla="*/ 10800 h 21600"/>
              <a:gd name="T2" fmla="*/ 10800 w 21600"/>
              <a:gd name="T3" fmla="*/ 21600 h 21600"/>
              <a:gd name="T4" fmla="*/ 4504 w 21600"/>
              <a:gd name="T5" fmla="*/ 10800 h 21600"/>
              <a:gd name="T6" fmla="*/ 10800 w 21600"/>
              <a:gd name="T7" fmla="*/ 0 h 21600"/>
              <a:gd name="T8" fmla="*/ 6304 w 21600"/>
              <a:gd name="T9" fmla="*/ 6304 h 21600"/>
              <a:gd name="T10" fmla="*/ 15296 w 21600"/>
              <a:gd name="T11" fmla="*/ 1529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8" y="21600"/>
                </a:lnTo>
                <a:lnTo>
                  <a:pt x="1259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Oval 9" descr="Tuiles">
            <a:extLst>
              <a:ext uri="{FF2B5EF4-FFF2-40B4-BE49-F238E27FC236}">
                <a16:creationId xmlns:a16="http://schemas.microsoft.com/office/drawing/2014/main" id="{1156770B-20C2-354B-A800-748255B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022" y="2325315"/>
            <a:ext cx="4038600" cy="297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54" name="Text Box 10" descr="Tuiles">
            <a:extLst>
              <a:ext uri="{FF2B5EF4-FFF2-40B4-BE49-F238E27FC236}">
                <a16:creationId xmlns:a16="http://schemas.microsoft.com/office/drawing/2014/main" id="{C3E7EED4-F5F7-374B-91B5-56DE8EA0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196" y="2813194"/>
            <a:ext cx="24384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2800" b="1" dirty="0"/>
              <a:t>PROCESO</a:t>
            </a:r>
            <a:endParaRPr lang="fr-FR" altLang="es-ES" b="1" dirty="0"/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2441AE05-3749-5440-9102-E3C33841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730546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competencias ?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72AF8D53-6288-724C-8AC7-1E9231E1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1730546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medios ?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9D6970ED-DDB1-2C46-8F3F-37187493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388146"/>
            <a:ext cx="1371600" cy="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método</a:t>
            </a:r>
            <a:r>
              <a:rPr lang="fr-FR" altLang="es-ES" sz="1400" b="1" dirty="0"/>
              <a:t> ?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D715A9E3-6BE5-6A46-93F7-485F2977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5388146"/>
            <a:ext cx="1833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medida de las prestaciones ?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431F531C-3182-6D40-A2AB-0D3B8D91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41" y="3455597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r-FR" altLang="es-ES" sz="1600" b="1" dirty="0"/>
              <a:t>NECESIDAD CLIENTE</a:t>
            </a:r>
            <a:endParaRPr lang="fr-FR" altLang="es-ES" sz="1600" dirty="0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B7716D3A-E746-774A-8E43-5852808D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48" y="3537122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fr-FR" altLang="es-ES" sz="1600" b="1" dirty="0"/>
              <a:t>SATISFACCIÓN CLIENTE</a:t>
            </a:r>
          </a:p>
        </p:txBody>
      </p:sp>
      <p:sp>
        <p:nvSpPr>
          <p:cNvPr id="57361" name="AutoShape 17">
            <a:extLst>
              <a:ext uri="{FF2B5EF4-FFF2-40B4-BE49-F238E27FC236}">
                <a16:creationId xmlns:a16="http://schemas.microsoft.com/office/drawing/2014/main" id="{71BC7A43-2C74-DD4F-84AB-10AFADDD3B2C}"/>
              </a:ext>
            </a:extLst>
          </p:cNvPr>
          <p:cNvSpPr>
            <a:spLocks noChangeArrowheads="1"/>
          </p:cNvSpPr>
          <p:nvPr/>
        </p:nvSpPr>
        <p:spPr bwMode="auto">
          <a:xfrm rot="17574452">
            <a:off x="4370491" y="4882861"/>
            <a:ext cx="560257" cy="420116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1579681-53B1-0645-A99B-1227D68D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22" y="363366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 dirty="0" err="1"/>
              <a:t>Entradas</a:t>
            </a:r>
            <a:r>
              <a:rPr lang="fr-FR" altLang="es-ES" sz="1600" b="1" dirty="0"/>
              <a:t> ?</a:t>
            </a:r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AF6CF5E3-94AB-4F43-9C96-5AA874399E4A}"/>
              </a:ext>
            </a:extLst>
          </p:cNvPr>
          <p:cNvSpPr>
            <a:spLocks noChangeArrowheads="1"/>
          </p:cNvSpPr>
          <p:nvPr/>
        </p:nvSpPr>
        <p:spPr bwMode="auto">
          <a:xfrm rot="14986386">
            <a:off x="6425050" y="4953037"/>
            <a:ext cx="570755" cy="346964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4" name="AutoShape 20">
            <a:extLst>
              <a:ext uri="{FF2B5EF4-FFF2-40B4-BE49-F238E27FC236}">
                <a16:creationId xmlns:a16="http://schemas.microsoft.com/office/drawing/2014/main" id="{D146BBB1-A9C7-1B47-A47C-FE9503EEA12F}"/>
              </a:ext>
            </a:extLst>
          </p:cNvPr>
          <p:cNvSpPr>
            <a:spLocks noChangeArrowheads="1"/>
          </p:cNvSpPr>
          <p:nvPr/>
        </p:nvSpPr>
        <p:spPr bwMode="auto">
          <a:xfrm rot="6592976">
            <a:off x="6267451" y="21971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5" name="AutoShape 21">
            <a:extLst>
              <a:ext uri="{FF2B5EF4-FFF2-40B4-BE49-F238E27FC236}">
                <a16:creationId xmlns:a16="http://schemas.microsoft.com/office/drawing/2014/main" id="{3646B082-9542-4F4A-B95E-EB31DA1C1499}"/>
              </a:ext>
            </a:extLst>
          </p:cNvPr>
          <p:cNvSpPr>
            <a:spLocks noChangeArrowheads="1"/>
          </p:cNvSpPr>
          <p:nvPr/>
        </p:nvSpPr>
        <p:spPr bwMode="auto">
          <a:xfrm rot="4124896">
            <a:off x="4667251" y="22733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1270D3DA-4731-A041-8B61-BB23DA1B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3635547"/>
            <a:ext cx="990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/>
              <a:t>Salidas</a:t>
            </a:r>
            <a:r>
              <a:rPr lang="fr-FR" altLang="es-ES" sz="1200"/>
              <a:t> </a:t>
            </a:r>
            <a:r>
              <a:rPr lang="fr-FR" altLang="es-ES" sz="1600" b="1"/>
              <a:t>?</a:t>
            </a:r>
          </a:p>
        </p:txBody>
      </p:sp>
      <p:sp>
        <p:nvSpPr>
          <p:cNvPr id="57367" name="AutoShape 23">
            <a:extLst>
              <a:ext uri="{FF2B5EF4-FFF2-40B4-BE49-F238E27FC236}">
                <a16:creationId xmlns:a16="http://schemas.microsoft.com/office/drawing/2014/main" id="{F3DE34C9-BC1E-D941-9193-507CB84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317" y="1978910"/>
            <a:ext cx="1905000" cy="762000"/>
          </a:xfrm>
          <a:prstGeom prst="wedgeRoundRectCallout">
            <a:avLst>
              <a:gd name="adj1" fmla="val -22083"/>
              <a:gd name="adj2" fmla="val 101667"/>
              <a:gd name="adj3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BFD04B22-0FD5-1848-8274-97705BD3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989" y="2073446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altLang="es-ES" sz="1600" b="1" dirty="0"/>
              <a:t> </a:t>
            </a:r>
            <a:r>
              <a:rPr lang="fr-FR" altLang="es-ES" b="1" i="1" dirty="0">
                <a:solidFill>
                  <a:srgbClr val="0070C0"/>
                </a:solidFill>
              </a:rPr>
              <a:t>PROPIETARIO ?</a:t>
            </a:r>
            <a:endParaRPr lang="fr-FR" altLang="es-ES" dirty="0">
              <a:solidFill>
                <a:srgbClr val="0070C0"/>
              </a:solidFill>
            </a:endParaRP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C88BF8A2-B67F-AD46-A0CB-9678C4A2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s-ES" sz="1400" b="1"/>
              <a:t>Con qué interacciones ?</a:t>
            </a:r>
          </a:p>
        </p:txBody>
      </p:sp>
      <p:sp>
        <p:nvSpPr>
          <p:cNvPr id="57372" name="AutoShape 28">
            <a:extLst>
              <a:ext uri="{FF2B5EF4-FFF2-40B4-BE49-F238E27FC236}">
                <a16:creationId xmlns:a16="http://schemas.microsoft.com/office/drawing/2014/main" id="{C1E3B135-1F78-E04D-8004-4BC40F25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5398356"/>
            <a:ext cx="762000" cy="666141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3" name="AutoShape 29">
            <a:extLst>
              <a:ext uri="{FF2B5EF4-FFF2-40B4-BE49-F238E27FC236}">
                <a16:creationId xmlns:a16="http://schemas.microsoft.com/office/drawing/2014/main" id="{F0A21F61-E375-0247-91F6-211C09FE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982" y="1640906"/>
            <a:ext cx="762000" cy="914400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4" name="AutoShape 30">
            <a:extLst>
              <a:ext uri="{FF2B5EF4-FFF2-40B4-BE49-F238E27FC236}">
                <a16:creationId xmlns:a16="http://schemas.microsoft.com/office/drawing/2014/main" id="{1A9CAA65-9F4C-3845-83BD-08816741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418090"/>
            <a:ext cx="762000" cy="719818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6B7B25A7-9D1B-2241-A68A-85532320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48" y="3352761"/>
            <a:ext cx="2286000" cy="10064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Transformación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 con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aporte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de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Valor</a:t>
            </a:r>
            <a:endParaRPr kumimoji="1" lang="fr-FR" altLang="es-ES" sz="2000" b="1" i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57377" name="AutoShape 33">
            <a:extLst>
              <a:ext uri="{FF2B5EF4-FFF2-40B4-BE49-F238E27FC236}">
                <a16:creationId xmlns:a16="http://schemas.microsoft.com/office/drawing/2014/main" id="{799AE962-C2A5-1245-9BB4-8D021986F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038" y="1624402"/>
            <a:ext cx="762000" cy="914400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2C8BED7-7904-475F-B880-2BDF66462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0127" y="388619"/>
            <a:ext cx="9882472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2- DESCRIPCIÓN DE UN PROCESO </a:t>
            </a:r>
          </a:p>
        </p:txBody>
      </p:sp>
    </p:spTree>
    <p:extLst>
      <p:ext uri="{BB962C8B-B14F-4D97-AF65-F5344CB8AC3E}">
        <p14:creationId xmlns:p14="http://schemas.microsoft.com/office/powerpoint/2010/main" val="1829210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E3EFCCE4-AAB9-8444-9FD9-ECB7ECC6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630" y="1898148"/>
            <a:ext cx="9298123" cy="3810000"/>
          </a:xfrm>
          <a:prstGeom prst="homePlate">
            <a:avLst>
              <a:gd name="adj" fmla="val 51782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7" name="AutoShape 3" descr="Papier lettre">
            <a:extLst>
              <a:ext uri="{FF2B5EF4-FFF2-40B4-BE49-F238E27FC236}">
                <a16:creationId xmlns:a16="http://schemas.microsoft.com/office/drawing/2014/main" id="{77316934-D16A-B049-B63A-39E8BC8E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788" y="4344988"/>
            <a:ext cx="1918775" cy="1652758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AutoShape 4" descr="Papier lettre">
            <a:extLst>
              <a:ext uri="{FF2B5EF4-FFF2-40B4-BE49-F238E27FC236}">
                <a16:creationId xmlns:a16="http://schemas.microsoft.com/office/drawing/2014/main" id="{52A19011-4B98-F043-865D-C4F068E8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644" y="4344988"/>
            <a:ext cx="1815519" cy="1682702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AutoShape 5" descr="Papier lettre">
            <a:extLst>
              <a:ext uri="{FF2B5EF4-FFF2-40B4-BE49-F238E27FC236}">
                <a16:creationId xmlns:a16="http://schemas.microsoft.com/office/drawing/2014/main" id="{0AF3A05D-9476-0943-83CF-6EC1B705B0E2}"/>
              </a:ext>
            </a:extLst>
          </p:cNvPr>
          <p:cNvSpPr>
            <a:spLocks noChangeArrowheads="1"/>
          </p:cNvSpPr>
          <p:nvPr/>
        </p:nvSpPr>
        <p:spPr bwMode="auto">
          <a:xfrm rot="5416693">
            <a:off x="7310220" y="3275434"/>
            <a:ext cx="1752600" cy="1071563"/>
          </a:xfrm>
          <a:prstGeom prst="pentag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AutoShape 6" descr="Papier lettre">
            <a:extLst>
              <a:ext uri="{FF2B5EF4-FFF2-40B4-BE49-F238E27FC236}">
                <a16:creationId xmlns:a16="http://schemas.microsoft.com/office/drawing/2014/main" id="{8A27E5FE-4302-5E4A-8056-AE4723AA1E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0487" y="1614802"/>
            <a:ext cx="1645676" cy="1282385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AutoShape 7" descr="Papier lettre">
            <a:extLst>
              <a:ext uri="{FF2B5EF4-FFF2-40B4-BE49-F238E27FC236}">
                <a16:creationId xmlns:a16="http://schemas.microsoft.com/office/drawing/2014/main" id="{49FABCAF-FD06-0641-9D2B-639BA129E5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8199" y="1624402"/>
            <a:ext cx="1685364" cy="1272786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AutoShape 8" descr="Papier lettre">
            <a:extLst>
              <a:ext uri="{FF2B5EF4-FFF2-40B4-BE49-F238E27FC236}">
                <a16:creationId xmlns:a16="http://schemas.microsoft.com/office/drawing/2014/main" id="{9ED6961A-4BC4-EC40-B3E7-3DB60E472D07}"/>
              </a:ext>
            </a:extLst>
          </p:cNvPr>
          <p:cNvSpPr>
            <a:spLocks noChangeArrowheads="1"/>
          </p:cNvSpPr>
          <p:nvPr/>
        </p:nvSpPr>
        <p:spPr bwMode="auto">
          <a:xfrm rot="5380013">
            <a:off x="2749115" y="3033391"/>
            <a:ext cx="1449388" cy="1522412"/>
          </a:xfrm>
          <a:custGeom>
            <a:avLst/>
            <a:gdLst>
              <a:gd name="G0" fmla="+- 9008 0 0"/>
              <a:gd name="G1" fmla="+- 21600 0 9008"/>
              <a:gd name="G2" fmla="*/ 9008 1 2"/>
              <a:gd name="G3" fmla="+- 21600 0 G2"/>
              <a:gd name="G4" fmla="+/ 9008 21600 2"/>
              <a:gd name="G5" fmla="+/ G1 0 2"/>
              <a:gd name="G6" fmla="*/ 21600 21600 9008"/>
              <a:gd name="G7" fmla="*/ G6 1 2"/>
              <a:gd name="G8" fmla="+- 21600 0 G7"/>
              <a:gd name="G9" fmla="*/ 21600 1 2"/>
              <a:gd name="G10" fmla="+- 9008 0 G9"/>
              <a:gd name="G11" fmla="?: G10 G8 0"/>
              <a:gd name="G12" fmla="?: G10 G7 21600"/>
              <a:gd name="T0" fmla="*/ 17096 w 21600"/>
              <a:gd name="T1" fmla="*/ 10800 h 21600"/>
              <a:gd name="T2" fmla="*/ 10800 w 21600"/>
              <a:gd name="T3" fmla="*/ 21600 h 21600"/>
              <a:gd name="T4" fmla="*/ 4504 w 21600"/>
              <a:gd name="T5" fmla="*/ 10800 h 21600"/>
              <a:gd name="T6" fmla="*/ 10800 w 21600"/>
              <a:gd name="T7" fmla="*/ 0 h 21600"/>
              <a:gd name="T8" fmla="*/ 6304 w 21600"/>
              <a:gd name="T9" fmla="*/ 6304 h 21600"/>
              <a:gd name="T10" fmla="*/ 15296 w 21600"/>
              <a:gd name="T11" fmla="*/ 1529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8" y="21600"/>
                </a:lnTo>
                <a:lnTo>
                  <a:pt x="1259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Oval 9" descr="Tuiles">
            <a:extLst>
              <a:ext uri="{FF2B5EF4-FFF2-40B4-BE49-F238E27FC236}">
                <a16:creationId xmlns:a16="http://schemas.microsoft.com/office/drawing/2014/main" id="{1156770B-20C2-354B-A800-748255B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022" y="2325315"/>
            <a:ext cx="4038600" cy="297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s-ES" sz="2400"/>
          </a:p>
        </p:txBody>
      </p:sp>
      <p:sp>
        <p:nvSpPr>
          <p:cNvPr id="57354" name="Text Box 10" descr="Tuiles">
            <a:extLst>
              <a:ext uri="{FF2B5EF4-FFF2-40B4-BE49-F238E27FC236}">
                <a16:creationId xmlns:a16="http://schemas.microsoft.com/office/drawing/2014/main" id="{C3E7EED4-F5F7-374B-91B5-56DE8EA0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196" y="2813194"/>
            <a:ext cx="24384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2800" b="1" dirty="0"/>
              <a:t>PROCESO</a:t>
            </a:r>
            <a:endParaRPr lang="fr-FR" altLang="es-ES" b="1" dirty="0"/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2441AE05-3749-5440-9102-E3C33841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730546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competencias</a:t>
            </a:r>
            <a:r>
              <a:rPr lang="fr-FR" altLang="es-ES" sz="1400" b="1" dirty="0"/>
              <a:t> ?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72AF8D53-6288-724C-8AC7-1E9231E1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1730546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medios ?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9D6970ED-DDB1-2C46-8F3F-37187493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388146"/>
            <a:ext cx="1371600" cy="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método</a:t>
            </a:r>
            <a:r>
              <a:rPr lang="fr-FR" altLang="es-ES" sz="1400" b="1" dirty="0"/>
              <a:t> ?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D715A9E3-6BE5-6A46-93F7-485F2977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5388146"/>
            <a:ext cx="1833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medida de las prestaciones ?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431F531C-3182-6D40-A2AB-0D3B8D91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41" y="3455597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r-FR" altLang="es-ES" sz="1600" b="1" dirty="0"/>
              <a:t>NECESIDAD CLIENTE</a:t>
            </a:r>
            <a:endParaRPr lang="fr-FR" altLang="es-ES" sz="1600" dirty="0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B7716D3A-E746-774A-8E43-5852808D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48" y="3537122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fr-FR" altLang="es-ES" sz="1600" b="1" dirty="0"/>
              <a:t>SATISFACCIÓN CLIENTE</a:t>
            </a:r>
          </a:p>
        </p:txBody>
      </p:sp>
      <p:sp>
        <p:nvSpPr>
          <p:cNvPr id="57361" name="AutoShape 17">
            <a:extLst>
              <a:ext uri="{FF2B5EF4-FFF2-40B4-BE49-F238E27FC236}">
                <a16:creationId xmlns:a16="http://schemas.microsoft.com/office/drawing/2014/main" id="{71BC7A43-2C74-DD4F-84AB-10AFADDD3B2C}"/>
              </a:ext>
            </a:extLst>
          </p:cNvPr>
          <p:cNvSpPr>
            <a:spLocks noChangeArrowheads="1"/>
          </p:cNvSpPr>
          <p:nvPr/>
        </p:nvSpPr>
        <p:spPr bwMode="auto">
          <a:xfrm rot="17574452">
            <a:off x="4370491" y="4882861"/>
            <a:ext cx="560257" cy="420116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1579681-53B1-0645-A99B-1227D68D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22" y="363366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 dirty="0" err="1"/>
              <a:t>Entradas</a:t>
            </a:r>
            <a:r>
              <a:rPr lang="fr-FR" altLang="es-ES" sz="1600" b="1" dirty="0"/>
              <a:t> ?</a:t>
            </a:r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AF6CF5E3-94AB-4F43-9C96-5AA874399E4A}"/>
              </a:ext>
            </a:extLst>
          </p:cNvPr>
          <p:cNvSpPr>
            <a:spLocks noChangeArrowheads="1"/>
          </p:cNvSpPr>
          <p:nvPr/>
        </p:nvSpPr>
        <p:spPr bwMode="auto">
          <a:xfrm rot="14986386">
            <a:off x="6425050" y="4953037"/>
            <a:ext cx="570755" cy="346964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4" name="AutoShape 20">
            <a:extLst>
              <a:ext uri="{FF2B5EF4-FFF2-40B4-BE49-F238E27FC236}">
                <a16:creationId xmlns:a16="http://schemas.microsoft.com/office/drawing/2014/main" id="{D146BBB1-A9C7-1B47-A47C-FE9503EEA12F}"/>
              </a:ext>
            </a:extLst>
          </p:cNvPr>
          <p:cNvSpPr>
            <a:spLocks noChangeArrowheads="1"/>
          </p:cNvSpPr>
          <p:nvPr/>
        </p:nvSpPr>
        <p:spPr bwMode="auto">
          <a:xfrm rot="6592976">
            <a:off x="6267451" y="21971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5" name="AutoShape 21">
            <a:extLst>
              <a:ext uri="{FF2B5EF4-FFF2-40B4-BE49-F238E27FC236}">
                <a16:creationId xmlns:a16="http://schemas.microsoft.com/office/drawing/2014/main" id="{3646B082-9542-4F4A-B95E-EB31DA1C1499}"/>
              </a:ext>
            </a:extLst>
          </p:cNvPr>
          <p:cNvSpPr>
            <a:spLocks noChangeArrowheads="1"/>
          </p:cNvSpPr>
          <p:nvPr/>
        </p:nvSpPr>
        <p:spPr bwMode="auto">
          <a:xfrm rot="4124896">
            <a:off x="4667251" y="22733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1270D3DA-4731-A041-8B61-BB23DA1B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3635547"/>
            <a:ext cx="990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/>
              <a:t>Salidas</a:t>
            </a:r>
            <a:r>
              <a:rPr lang="fr-FR" altLang="es-ES" sz="1200"/>
              <a:t> </a:t>
            </a:r>
            <a:r>
              <a:rPr lang="fr-FR" altLang="es-ES" sz="1600" b="1"/>
              <a:t>?</a:t>
            </a:r>
          </a:p>
        </p:txBody>
      </p:sp>
      <p:sp>
        <p:nvSpPr>
          <p:cNvPr id="57367" name="AutoShape 23">
            <a:extLst>
              <a:ext uri="{FF2B5EF4-FFF2-40B4-BE49-F238E27FC236}">
                <a16:creationId xmlns:a16="http://schemas.microsoft.com/office/drawing/2014/main" id="{F3DE34C9-BC1E-D941-9193-507CB84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317" y="1978910"/>
            <a:ext cx="1905000" cy="762000"/>
          </a:xfrm>
          <a:prstGeom prst="wedgeRoundRectCallout">
            <a:avLst>
              <a:gd name="adj1" fmla="val -22083"/>
              <a:gd name="adj2" fmla="val 101667"/>
              <a:gd name="adj3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BFD04B22-0FD5-1848-8274-97705BD3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989" y="2073446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altLang="es-ES" sz="1600" b="1" dirty="0"/>
              <a:t> </a:t>
            </a:r>
            <a:r>
              <a:rPr lang="fr-FR" altLang="es-ES" b="1" i="1" dirty="0">
                <a:solidFill>
                  <a:srgbClr val="0070C0"/>
                </a:solidFill>
              </a:rPr>
              <a:t>PROPIETARIO ?</a:t>
            </a:r>
            <a:endParaRPr lang="fr-FR" altLang="es-ES" dirty="0">
              <a:solidFill>
                <a:srgbClr val="0070C0"/>
              </a:solidFill>
            </a:endParaRPr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6B7B25A7-9D1B-2241-A68A-85532320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48" y="3352761"/>
            <a:ext cx="2286000" cy="10064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Transformación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 con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aporte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de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Valor</a:t>
            </a:r>
            <a:endParaRPr kumimoji="1" lang="fr-FR" altLang="es-ES" sz="2000" b="1" i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2C8BED7-7904-475F-B880-2BDF66462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2360" y="388619"/>
            <a:ext cx="9882472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2.1- DESCRIPCIÓN DE UN PROCESO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01DC44-7745-B94B-B7CD-2E3F9BBAF7A3}"/>
              </a:ext>
            </a:extLst>
          </p:cNvPr>
          <p:cNvSpPr txBox="1"/>
          <p:nvPr/>
        </p:nvSpPr>
        <p:spPr>
          <a:xfrm>
            <a:off x="1143657" y="3475344"/>
            <a:ext cx="21685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NUEVA EXIGENCIA APLICABLE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2D6FADB-E49F-084F-8B77-6C7A96A314ED}"/>
              </a:ext>
            </a:extLst>
          </p:cNvPr>
          <p:cNvSpPr txBox="1"/>
          <p:nvPr/>
        </p:nvSpPr>
        <p:spPr>
          <a:xfrm>
            <a:off x="3169389" y="1625095"/>
            <a:ext cx="239966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TECNOLOGÍA DISPONIBLE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499DF8-7B3F-7B41-9B59-4FADD6A17A24}"/>
              </a:ext>
            </a:extLst>
          </p:cNvPr>
          <p:cNvSpPr txBox="1"/>
          <p:nvPr/>
        </p:nvSpPr>
        <p:spPr>
          <a:xfrm>
            <a:off x="5794523" y="5384983"/>
            <a:ext cx="21357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MODOS OPERATORIOS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7776EE3-BC8F-7145-A571-4BF83110CDEF}"/>
              </a:ext>
            </a:extLst>
          </p:cNvPr>
          <p:cNvSpPr txBox="1"/>
          <p:nvPr/>
        </p:nvSpPr>
        <p:spPr>
          <a:xfrm>
            <a:off x="3727222" y="5454277"/>
            <a:ext cx="16170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INDICADORES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AD8A73-43C3-BB4C-99A0-626761B1D32B}"/>
              </a:ext>
            </a:extLst>
          </p:cNvPr>
          <p:cNvSpPr txBox="1"/>
          <p:nvPr/>
        </p:nvSpPr>
        <p:spPr>
          <a:xfrm>
            <a:off x="8887921" y="1585191"/>
            <a:ext cx="239966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COORDINADOR-PROPIETARIO DEL PROCESO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CB7698-3A55-B94C-B7E1-5F7ED1FBF9A3}"/>
              </a:ext>
            </a:extLst>
          </p:cNvPr>
          <p:cNvSpPr txBox="1"/>
          <p:nvPr/>
        </p:nvSpPr>
        <p:spPr>
          <a:xfrm>
            <a:off x="6027269" y="1600193"/>
            <a:ext cx="21281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ACTORES DESIGNADOS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F231A7A-65D4-1F41-9EDB-93B2F84D806E}"/>
              </a:ext>
            </a:extLst>
          </p:cNvPr>
          <p:cNvSpPr txBox="1"/>
          <p:nvPr/>
        </p:nvSpPr>
        <p:spPr>
          <a:xfrm>
            <a:off x="8522663" y="3462671"/>
            <a:ext cx="23996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NUEVA EXIGENCIA APLICADA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E549B0B-6B42-404C-983A-612101321872}"/>
              </a:ext>
            </a:extLst>
          </p:cNvPr>
          <p:cNvSpPr txBox="1"/>
          <p:nvPr/>
        </p:nvSpPr>
        <p:spPr>
          <a:xfrm>
            <a:off x="3884023" y="2517423"/>
            <a:ext cx="403860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DESENCADENANTE</a:t>
            </a:r>
          </a:p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Aparece nuevo requisito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2A5BF7A-F36C-2948-BD4C-A99ADE822667}"/>
              </a:ext>
            </a:extLst>
          </p:cNvPr>
          <p:cNvSpPr txBox="1"/>
          <p:nvPr/>
        </p:nvSpPr>
        <p:spPr>
          <a:xfrm>
            <a:off x="3890900" y="3316333"/>
            <a:ext cx="4005979" cy="1292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ACTIVIDADES</a:t>
            </a:r>
          </a:p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Análisis de cumplimiento</a:t>
            </a:r>
          </a:p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Plan de puesta en conformidad</a:t>
            </a:r>
          </a:p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Evaluación de cumplimiento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2730639-F158-6345-98C3-7C3F0A716359}"/>
              </a:ext>
            </a:extLst>
          </p:cNvPr>
          <p:cNvSpPr txBox="1"/>
          <p:nvPr/>
        </p:nvSpPr>
        <p:spPr>
          <a:xfrm>
            <a:off x="3890900" y="4664271"/>
            <a:ext cx="4005978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CIERRE</a:t>
            </a:r>
          </a:p>
          <a:p>
            <a:pPr algn="ctr"/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Informe favorable de cumplimiento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FD80AC-5E3B-0745-99E7-231928D3A598}"/>
              </a:ext>
            </a:extLst>
          </p:cNvPr>
          <p:cNvSpPr txBox="1"/>
          <p:nvPr/>
        </p:nvSpPr>
        <p:spPr>
          <a:xfrm>
            <a:off x="2462899" y="973366"/>
            <a:ext cx="9256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ESQUEMA DE PROCESO : “RESPETAR LA LEGISLACIÓN Y LA NORMATIVA”</a:t>
            </a:r>
          </a:p>
        </p:txBody>
      </p:sp>
      <p:sp>
        <p:nvSpPr>
          <p:cNvPr id="3" name="Flecha derecha 2">
            <a:extLst>
              <a:ext uri="{FF2B5EF4-FFF2-40B4-BE49-F238E27FC236}">
                <a16:creationId xmlns:a16="http://schemas.microsoft.com/office/drawing/2014/main" id="{C6CEBB17-B7C7-B349-BFA3-BD8E6EDFC292}"/>
              </a:ext>
            </a:extLst>
          </p:cNvPr>
          <p:cNvSpPr/>
          <p:nvPr/>
        </p:nvSpPr>
        <p:spPr>
          <a:xfrm>
            <a:off x="3330921" y="3639701"/>
            <a:ext cx="534236" cy="2996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 derecha 43">
            <a:extLst>
              <a:ext uri="{FF2B5EF4-FFF2-40B4-BE49-F238E27FC236}">
                <a16:creationId xmlns:a16="http://schemas.microsoft.com/office/drawing/2014/main" id="{5E7AB546-33FE-3249-9A0D-5ADBA51D8892}"/>
              </a:ext>
            </a:extLst>
          </p:cNvPr>
          <p:cNvSpPr/>
          <p:nvPr/>
        </p:nvSpPr>
        <p:spPr>
          <a:xfrm>
            <a:off x="7918311" y="3653300"/>
            <a:ext cx="604352" cy="2996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derecha 44">
            <a:extLst>
              <a:ext uri="{FF2B5EF4-FFF2-40B4-BE49-F238E27FC236}">
                <a16:creationId xmlns:a16="http://schemas.microsoft.com/office/drawing/2014/main" id="{CE6CE9DC-A1AF-9049-BCB9-7D286BD6730E}"/>
              </a:ext>
            </a:extLst>
          </p:cNvPr>
          <p:cNvSpPr/>
          <p:nvPr/>
        </p:nvSpPr>
        <p:spPr>
          <a:xfrm rot="4049553">
            <a:off x="4674425" y="2195996"/>
            <a:ext cx="446432" cy="473697"/>
          </a:xfrm>
          <a:prstGeom prst="rightArrow">
            <a:avLst>
              <a:gd name="adj1" fmla="val 50000"/>
              <a:gd name="adj2" fmla="val 43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lecha derecha 45">
            <a:extLst>
              <a:ext uri="{FF2B5EF4-FFF2-40B4-BE49-F238E27FC236}">
                <a16:creationId xmlns:a16="http://schemas.microsoft.com/office/drawing/2014/main" id="{75BC4655-A1F2-AE43-816D-5DC480743802}"/>
              </a:ext>
            </a:extLst>
          </p:cNvPr>
          <p:cNvSpPr/>
          <p:nvPr/>
        </p:nvSpPr>
        <p:spPr>
          <a:xfrm rot="14227708">
            <a:off x="7117432" y="5085340"/>
            <a:ext cx="539150" cy="5073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lecha derecha 46">
            <a:extLst>
              <a:ext uri="{FF2B5EF4-FFF2-40B4-BE49-F238E27FC236}">
                <a16:creationId xmlns:a16="http://schemas.microsoft.com/office/drawing/2014/main" id="{9BE04125-836C-154E-9B1E-105EAF91028F}"/>
              </a:ext>
            </a:extLst>
          </p:cNvPr>
          <p:cNvSpPr/>
          <p:nvPr/>
        </p:nvSpPr>
        <p:spPr>
          <a:xfrm rot="17706508">
            <a:off x="4183367" y="5099500"/>
            <a:ext cx="507286" cy="4554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Flecha derecha 47">
            <a:extLst>
              <a:ext uri="{FF2B5EF4-FFF2-40B4-BE49-F238E27FC236}">
                <a16:creationId xmlns:a16="http://schemas.microsoft.com/office/drawing/2014/main" id="{0DE56A31-3846-004A-8C57-C1D8F7F945D6}"/>
              </a:ext>
            </a:extLst>
          </p:cNvPr>
          <p:cNvSpPr/>
          <p:nvPr/>
        </p:nvSpPr>
        <p:spPr>
          <a:xfrm rot="7007702">
            <a:off x="6224322" y="2202931"/>
            <a:ext cx="438744" cy="3910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5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32D25E33-3789-B94B-88DA-DB17A4D04B56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135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2- DESCRIPCIÓN DE UN PROCESO </a:t>
            </a:r>
          </a:p>
        </p:txBody>
      </p:sp>
      <p:sp>
        <p:nvSpPr>
          <p:cNvPr id="35" name="Título 2">
            <a:extLst>
              <a:ext uri="{FF2B5EF4-FFF2-40B4-BE49-F238E27FC236}">
                <a16:creationId xmlns:a16="http://schemas.microsoft.com/office/drawing/2014/main" id="{D9627BF7-DB99-8E41-92E7-588C2EC6165A}"/>
              </a:ext>
            </a:extLst>
          </p:cNvPr>
          <p:cNvSpPr txBox="1">
            <a:spLocks/>
          </p:cNvSpPr>
          <p:nvPr/>
        </p:nvSpPr>
        <p:spPr>
          <a:xfrm>
            <a:off x="691896" y="3440196"/>
            <a:ext cx="10515600" cy="30439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l"/>
            <a:br>
              <a:rPr lang="es-ES" sz="2700" b="1" kern="0" dirty="0">
                <a:solidFill>
                  <a:srgbClr val="002060"/>
                </a:solidFill>
              </a:rPr>
            </a:br>
            <a:endParaRPr lang="es-E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45302BB5-F5AE-F94D-8AB3-040B3EF63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79899"/>
              </p:ext>
            </p:extLst>
          </p:nvPr>
        </p:nvGraphicFramePr>
        <p:xfrm>
          <a:off x="503937" y="1740139"/>
          <a:ext cx="11184126" cy="408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021">
                  <a:extLst>
                    <a:ext uri="{9D8B030D-6E8A-4147-A177-3AD203B41FA5}">
                      <a16:colId xmlns:a16="http://schemas.microsoft.com/office/drawing/2014/main" val="204282955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241220332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3554279863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785517793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809414554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806663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VIG. REGLAMENTARIA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EQUIPO DE PREVENCIÓN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MANTO. INSTALACIONES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SISTEMAS DE INFORMACION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DIRECCION-</a:t>
                      </a:r>
                    </a:p>
                    <a:p>
                      <a:pPr algn="ctr"/>
                      <a:r>
                        <a:rPr lang="es-ES" sz="1200" dirty="0"/>
                        <a:t>PROP. PROCESO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46682"/>
                  </a:ext>
                </a:extLst>
              </a:tr>
              <a:tr h="76452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690048"/>
                  </a:ext>
                </a:extLst>
              </a:tr>
              <a:tr h="7796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45486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76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6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3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13401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6B2ED926-C7E6-B94A-A877-002BD492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013" y="1031101"/>
            <a:ext cx="10515600" cy="562924"/>
          </a:xfrm>
        </p:spPr>
        <p:txBody>
          <a:bodyPr anchor="t">
            <a:normAutofit fontScale="90000"/>
          </a:bodyPr>
          <a:lstStyle/>
          <a:p>
            <a:pPr marL="457200" lvl="1" algn="l"/>
            <a:r>
              <a:rPr lang="es-ES" sz="2200" b="1" dirty="0">
                <a:solidFill>
                  <a:srgbClr val="002060"/>
                </a:solidFill>
                <a:highlight>
                  <a:srgbClr val="FFFF00"/>
                </a:highlight>
              </a:rPr>
              <a:t>2.1- DIAGRAMA DE FLUJO DEL PROCESO: RESPETAR LA LEGISLACIÓN</a:t>
            </a:r>
            <a:br>
              <a:rPr lang="es-ES" sz="2200" b="1" dirty="0">
                <a:solidFill>
                  <a:srgbClr val="002060"/>
                </a:solidFill>
              </a:rPr>
            </a:br>
            <a:endParaRPr lang="es-ES" sz="18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1483F3-D014-4446-90FE-D6BCA18EDA9F}"/>
              </a:ext>
            </a:extLst>
          </p:cNvPr>
          <p:cNvSpPr/>
          <p:nvPr/>
        </p:nvSpPr>
        <p:spPr>
          <a:xfrm>
            <a:off x="2544417" y="2317185"/>
            <a:ext cx="1351719" cy="35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ANALISIS IMPACTO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6B34FC5-E8CE-224B-A906-9A43E102F57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764755" y="2496285"/>
            <a:ext cx="779662" cy="8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mbo 13">
            <a:extLst>
              <a:ext uri="{FF2B5EF4-FFF2-40B4-BE49-F238E27FC236}">
                <a16:creationId xmlns:a16="http://schemas.microsoft.com/office/drawing/2014/main" id="{D885F776-7381-2648-ABB8-38BD2B90507C}"/>
              </a:ext>
            </a:extLst>
          </p:cNvPr>
          <p:cNvSpPr/>
          <p:nvPr/>
        </p:nvSpPr>
        <p:spPr>
          <a:xfrm>
            <a:off x="9781046" y="3547921"/>
            <a:ext cx="1903811" cy="50453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¿VALIDACION?</a:t>
            </a:r>
          </a:p>
        </p:txBody>
      </p:sp>
      <p:sp>
        <p:nvSpPr>
          <p:cNvPr id="15" name="Rombo 14">
            <a:extLst>
              <a:ext uri="{FF2B5EF4-FFF2-40B4-BE49-F238E27FC236}">
                <a16:creationId xmlns:a16="http://schemas.microsoft.com/office/drawing/2014/main" id="{9A6E50BA-EED8-044A-89BE-D99F4F44A26E}"/>
              </a:ext>
            </a:extLst>
          </p:cNvPr>
          <p:cNvSpPr/>
          <p:nvPr/>
        </p:nvSpPr>
        <p:spPr>
          <a:xfrm>
            <a:off x="4615793" y="2442118"/>
            <a:ext cx="885093" cy="5417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¿?</a:t>
            </a:r>
          </a:p>
        </p:txBody>
      </p:sp>
      <p:sp>
        <p:nvSpPr>
          <p:cNvPr id="16" name="Rombo 15">
            <a:extLst>
              <a:ext uri="{FF2B5EF4-FFF2-40B4-BE49-F238E27FC236}">
                <a16:creationId xmlns:a16="http://schemas.microsoft.com/office/drawing/2014/main" id="{DDE9CDAF-578D-F346-8AFF-640D58EDAA3E}"/>
              </a:ext>
            </a:extLst>
          </p:cNvPr>
          <p:cNvSpPr/>
          <p:nvPr/>
        </p:nvSpPr>
        <p:spPr>
          <a:xfrm>
            <a:off x="8344770" y="2424922"/>
            <a:ext cx="885093" cy="5417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¿?</a:t>
            </a:r>
          </a:p>
        </p:txBody>
      </p:sp>
      <p:sp>
        <p:nvSpPr>
          <p:cNvPr id="17" name="Rombo 16">
            <a:extLst>
              <a:ext uri="{FF2B5EF4-FFF2-40B4-BE49-F238E27FC236}">
                <a16:creationId xmlns:a16="http://schemas.microsoft.com/office/drawing/2014/main" id="{CCBD8A6F-EE97-0446-96DF-94B83FD2F318}"/>
              </a:ext>
            </a:extLst>
          </p:cNvPr>
          <p:cNvSpPr/>
          <p:nvPr/>
        </p:nvSpPr>
        <p:spPr>
          <a:xfrm>
            <a:off x="6525497" y="2424923"/>
            <a:ext cx="885093" cy="5417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¿?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B8EE019-163F-FA40-9402-4EA5F31E8CBA}"/>
              </a:ext>
            </a:extLst>
          </p:cNvPr>
          <p:cNvCxnSpPr>
            <a:cxnSpLocks/>
          </p:cNvCxnSpPr>
          <p:nvPr/>
        </p:nvCxnSpPr>
        <p:spPr>
          <a:xfrm>
            <a:off x="3706721" y="2358308"/>
            <a:ext cx="51144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68BF53B-883D-354C-8DE5-8BCB1C4EC9C5}"/>
              </a:ext>
            </a:extLst>
          </p:cNvPr>
          <p:cNvSpPr/>
          <p:nvPr/>
        </p:nvSpPr>
        <p:spPr>
          <a:xfrm>
            <a:off x="2564950" y="3167399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PLAN PUESTA EN CONFORMIDAD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D979A8C-19A1-7249-80C6-B28A902710E6}"/>
              </a:ext>
            </a:extLst>
          </p:cNvPr>
          <p:cNvCxnSpPr>
            <a:cxnSpLocks/>
          </p:cNvCxnSpPr>
          <p:nvPr/>
        </p:nvCxnSpPr>
        <p:spPr>
          <a:xfrm>
            <a:off x="5074135" y="2358308"/>
            <a:ext cx="0" cy="11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F32CEC0-0339-CD42-A618-3EA2BBA68E6D}"/>
              </a:ext>
            </a:extLst>
          </p:cNvPr>
          <p:cNvCxnSpPr>
            <a:cxnSpLocks/>
          </p:cNvCxnSpPr>
          <p:nvPr/>
        </p:nvCxnSpPr>
        <p:spPr>
          <a:xfrm flipH="1">
            <a:off x="3219316" y="3114838"/>
            <a:ext cx="55679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58ACF5A-D65C-8549-AACE-9E3E4604847F}"/>
              </a:ext>
            </a:extLst>
          </p:cNvPr>
          <p:cNvCxnSpPr>
            <a:cxnSpLocks/>
          </p:cNvCxnSpPr>
          <p:nvPr/>
        </p:nvCxnSpPr>
        <p:spPr>
          <a:xfrm flipV="1">
            <a:off x="3906155" y="3333272"/>
            <a:ext cx="6834450" cy="18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2770FB6-D8A2-7944-900C-E3A7759FA9BF}"/>
              </a:ext>
            </a:extLst>
          </p:cNvPr>
          <p:cNvCxnSpPr>
            <a:cxnSpLocks/>
          </p:cNvCxnSpPr>
          <p:nvPr/>
        </p:nvCxnSpPr>
        <p:spPr>
          <a:xfrm flipH="1">
            <a:off x="8757165" y="4150742"/>
            <a:ext cx="19609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016C471-B69C-4C43-9187-29F94A701E71}"/>
              </a:ext>
            </a:extLst>
          </p:cNvPr>
          <p:cNvCxnSpPr>
            <a:cxnSpLocks/>
          </p:cNvCxnSpPr>
          <p:nvPr/>
        </p:nvCxnSpPr>
        <p:spPr>
          <a:xfrm>
            <a:off x="6993539" y="2358308"/>
            <a:ext cx="0" cy="11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CC5DD187-D7E2-E049-A257-F886614AE8C3}"/>
              </a:ext>
            </a:extLst>
          </p:cNvPr>
          <p:cNvCxnSpPr>
            <a:cxnSpLocks/>
          </p:cNvCxnSpPr>
          <p:nvPr/>
        </p:nvCxnSpPr>
        <p:spPr>
          <a:xfrm>
            <a:off x="8799418" y="2356716"/>
            <a:ext cx="0" cy="11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8F34D8-FF4A-7C4B-B10F-B52D563CC2A3}"/>
              </a:ext>
            </a:extLst>
          </p:cNvPr>
          <p:cNvCxnSpPr>
            <a:cxnSpLocks/>
          </p:cNvCxnSpPr>
          <p:nvPr/>
        </p:nvCxnSpPr>
        <p:spPr>
          <a:xfrm>
            <a:off x="8787316" y="2962090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55CA2D0-2D2F-784F-A42C-F78FC379DF0C}"/>
              </a:ext>
            </a:extLst>
          </p:cNvPr>
          <p:cNvCxnSpPr>
            <a:cxnSpLocks/>
          </p:cNvCxnSpPr>
          <p:nvPr/>
        </p:nvCxnSpPr>
        <p:spPr>
          <a:xfrm>
            <a:off x="6977684" y="2985158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68CCEA8-197F-CE40-88A8-D37857AAEBD0}"/>
              </a:ext>
            </a:extLst>
          </p:cNvPr>
          <p:cNvCxnSpPr>
            <a:cxnSpLocks/>
          </p:cNvCxnSpPr>
          <p:nvPr/>
        </p:nvCxnSpPr>
        <p:spPr>
          <a:xfrm>
            <a:off x="5059431" y="2985157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969AD5A-C34A-F841-BA82-2B86BA37A5E4}"/>
              </a:ext>
            </a:extLst>
          </p:cNvPr>
          <p:cNvCxnSpPr>
            <a:cxnSpLocks/>
          </p:cNvCxnSpPr>
          <p:nvPr/>
        </p:nvCxnSpPr>
        <p:spPr>
          <a:xfrm>
            <a:off x="3241435" y="3091421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94C0F9E-6DFA-4D4F-A86F-47814761604B}"/>
              </a:ext>
            </a:extLst>
          </p:cNvPr>
          <p:cNvCxnSpPr>
            <a:cxnSpLocks/>
          </p:cNvCxnSpPr>
          <p:nvPr/>
        </p:nvCxnSpPr>
        <p:spPr>
          <a:xfrm>
            <a:off x="10731642" y="3321730"/>
            <a:ext cx="8963" cy="228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A25C3175-D482-3045-9ACB-387DC488697C}"/>
              </a:ext>
            </a:extLst>
          </p:cNvPr>
          <p:cNvCxnSpPr>
            <a:cxnSpLocks/>
          </p:cNvCxnSpPr>
          <p:nvPr/>
        </p:nvCxnSpPr>
        <p:spPr>
          <a:xfrm>
            <a:off x="10710454" y="4052456"/>
            <a:ext cx="15308" cy="139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1F1384B6-CD65-194E-94A2-618B7AF623DC}"/>
              </a:ext>
            </a:extLst>
          </p:cNvPr>
          <p:cNvCxnSpPr>
            <a:cxnSpLocks/>
          </p:cNvCxnSpPr>
          <p:nvPr/>
        </p:nvCxnSpPr>
        <p:spPr>
          <a:xfrm flipV="1">
            <a:off x="8787315" y="3948294"/>
            <a:ext cx="0" cy="197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3CAA7396-8A9D-684B-A094-0EE2CBCEFE60}"/>
              </a:ext>
            </a:extLst>
          </p:cNvPr>
          <p:cNvCxnSpPr>
            <a:cxnSpLocks/>
          </p:cNvCxnSpPr>
          <p:nvPr/>
        </p:nvCxnSpPr>
        <p:spPr>
          <a:xfrm flipH="1">
            <a:off x="3174159" y="3974557"/>
            <a:ext cx="56131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140F1662-6D5D-9042-8B4C-0A24AD8DF5DA}"/>
              </a:ext>
            </a:extLst>
          </p:cNvPr>
          <p:cNvSpPr/>
          <p:nvPr/>
        </p:nvSpPr>
        <p:spPr>
          <a:xfrm>
            <a:off x="2554433" y="4082297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PLAN VIGILANCIA</a:t>
            </a:r>
          </a:p>
        </p:txBody>
      </p: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FBF2DFD8-DE37-4E42-93C3-08EF6AC7D8FB}"/>
              </a:ext>
            </a:extLst>
          </p:cNvPr>
          <p:cNvCxnSpPr>
            <a:cxnSpLocks/>
          </p:cNvCxnSpPr>
          <p:nvPr/>
        </p:nvCxnSpPr>
        <p:spPr>
          <a:xfrm>
            <a:off x="3174159" y="3969512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5A8A47FD-6C5F-CC4A-BE80-6E1CB4F1E2C5}"/>
              </a:ext>
            </a:extLst>
          </p:cNvPr>
          <p:cNvCxnSpPr>
            <a:cxnSpLocks/>
          </p:cNvCxnSpPr>
          <p:nvPr/>
        </p:nvCxnSpPr>
        <p:spPr>
          <a:xfrm>
            <a:off x="2150127" y="3535759"/>
            <a:ext cx="4043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Rombo 67">
            <a:extLst>
              <a:ext uri="{FF2B5EF4-FFF2-40B4-BE49-F238E27FC236}">
                <a16:creationId xmlns:a16="http://schemas.microsoft.com/office/drawing/2014/main" id="{4EBDF18E-20B4-9B4A-8A04-0C3A7688E1BD}"/>
              </a:ext>
            </a:extLst>
          </p:cNvPr>
          <p:cNvSpPr/>
          <p:nvPr/>
        </p:nvSpPr>
        <p:spPr>
          <a:xfrm>
            <a:off x="4638661" y="4558571"/>
            <a:ext cx="885093" cy="5417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¿OK?</a:t>
            </a: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C044ABD0-C760-2549-BCF9-B0FC6F7AF4E0}"/>
              </a:ext>
            </a:extLst>
          </p:cNvPr>
          <p:cNvCxnSpPr>
            <a:cxnSpLocks/>
          </p:cNvCxnSpPr>
          <p:nvPr/>
        </p:nvCxnSpPr>
        <p:spPr>
          <a:xfrm flipV="1">
            <a:off x="3902816" y="4322778"/>
            <a:ext cx="4918380" cy="4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DA14D87E-C890-7448-ABA8-605403023DCB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5081182" y="4330664"/>
            <a:ext cx="26" cy="227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A3F2CE8F-A6AF-6148-A534-66C24E1917E5}"/>
              </a:ext>
            </a:extLst>
          </p:cNvPr>
          <p:cNvCxnSpPr>
            <a:cxnSpLocks/>
          </p:cNvCxnSpPr>
          <p:nvPr/>
        </p:nvCxnSpPr>
        <p:spPr>
          <a:xfrm>
            <a:off x="6963306" y="4322778"/>
            <a:ext cx="1" cy="227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C2ED286E-05C0-634E-87AC-7E5B9D69F99E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8787316" y="4322778"/>
            <a:ext cx="12102" cy="212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ombo 75">
            <a:extLst>
              <a:ext uri="{FF2B5EF4-FFF2-40B4-BE49-F238E27FC236}">
                <a16:creationId xmlns:a16="http://schemas.microsoft.com/office/drawing/2014/main" id="{C717AE5A-A4D8-F342-8073-35B1437B5D84}"/>
              </a:ext>
            </a:extLst>
          </p:cNvPr>
          <p:cNvSpPr/>
          <p:nvPr/>
        </p:nvSpPr>
        <p:spPr>
          <a:xfrm>
            <a:off x="6535137" y="4541650"/>
            <a:ext cx="885093" cy="5417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¿OK?</a:t>
            </a:r>
          </a:p>
        </p:txBody>
      </p:sp>
      <p:sp>
        <p:nvSpPr>
          <p:cNvPr id="77" name="Rombo 76">
            <a:extLst>
              <a:ext uri="{FF2B5EF4-FFF2-40B4-BE49-F238E27FC236}">
                <a16:creationId xmlns:a16="http://schemas.microsoft.com/office/drawing/2014/main" id="{25445F85-2117-5B4B-8740-7B79DBA88338}"/>
              </a:ext>
            </a:extLst>
          </p:cNvPr>
          <p:cNvSpPr/>
          <p:nvPr/>
        </p:nvSpPr>
        <p:spPr>
          <a:xfrm>
            <a:off x="8344769" y="4534969"/>
            <a:ext cx="885093" cy="54176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¿OK?</a:t>
            </a:r>
          </a:p>
        </p:txBody>
      </p: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E275F609-44CD-3D44-B9D9-96A6990F4F6F}"/>
              </a:ext>
            </a:extLst>
          </p:cNvPr>
          <p:cNvCxnSpPr>
            <a:cxnSpLocks/>
          </p:cNvCxnSpPr>
          <p:nvPr/>
        </p:nvCxnSpPr>
        <p:spPr>
          <a:xfrm flipH="1" flipV="1">
            <a:off x="3131906" y="5180760"/>
            <a:ext cx="5625260" cy="11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EDED4414-D364-0246-8F04-DBC8816D7B8E}"/>
              </a:ext>
            </a:extLst>
          </p:cNvPr>
          <p:cNvCxnSpPr>
            <a:cxnSpLocks/>
          </p:cNvCxnSpPr>
          <p:nvPr/>
        </p:nvCxnSpPr>
        <p:spPr>
          <a:xfrm>
            <a:off x="8790603" y="5056307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7B1A40D7-005F-E74D-A992-1BC894D54521}"/>
              </a:ext>
            </a:extLst>
          </p:cNvPr>
          <p:cNvCxnSpPr>
            <a:cxnSpLocks/>
          </p:cNvCxnSpPr>
          <p:nvPr/>
        </p:nvCxnSpPr>
        <p:spPr>
          <a:xfrm>
            <a:off x="6955944" y="5047735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E9EC8F96-6C23-BA4D-A58E-97610B7A2D16}"/>
              </a:ext>
            </a:extLst>
          </p:cNvPr>
          <p:cNvCxnSpPr>
            <a:cxnSpLocks/>
          </p:cNvCxnSpPr>
          <p:nvPr/>
        </p:nvCxnSpPr>
        <p:spPr>
          <a:xfrm>
            <a:off x="5071533" y="5076732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597D0551-4EB8-F344-B1D8-D0801E341294}"/>
              </a:ext>
            </a:extLst>
          </p:cNvPr>
          <p:cNvCxnSpPr>
            <a:cxnSpLocks/>
          </p:cNvCxnSpPr>
          <p:nvPr/>
        </p:nvCxnSpPr>
        <p:spPr>
          <a:xfrm flipV="1">
            <a:off x="2150127" y="3535759"/>
            <a:ext cx="0" cy="1420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Rectángulo 89">
            <a:extLst>
              <a:ext uri="{FF2B5EF4-FFF2-40B4-BE49-F238E27FC236}">
                <a16:creationId xmlns:a16="http://schemas.microsoft.com/office/drawing/2014/main" id="{2C546396-507B-344A-8F6B-0A114F963DD5}"/>
              </a:ext>
            </a:extLst>
          </p:cNvPr>
          <p:cNvSpPr/>
          <p:nvPr/>
        </p:nvSpPr>
        <p:spPr>
          <a:xfrm>
            <a:off x="3816050" y="4631426"/>
            <a:ext cx="613618" cy="4163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TNC</a:t>
            </a:r>
          </a:p>
        </p:txBody>
      </p: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A9891CBF-C3CB-584A-8D67-BFAE50894B30}"/>
              </a:ext>
            </a:extLst>
          </p:cNvPr>
          <p:cNvCxnSpPr>
            <a:cxnSpLocks/>
            <a:endCxn id="90" idx="3"/>
          </p:cNvCxnSpPr>
          <p:nvPr/>
        </p:nvCxnSpPr>
        <p:spPr>
          <a:xfrm flipH="1">
            <a:off x="4429668" y="4828055"/>
            <a:ext cx="234884" cy="11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Rectángulo 93">
            <a:extLst>
              <a:ext uri="{FF2B5EF4-FFF2-40B4-BE49-F238E27FC236}">
                <a16:creationId xmlns:a16="http://schemas.microsoft.com/office/drawing/2014/main" id="{543069F5-8CC9-8F4F-B3BA-C4F554341CE1}"/>
              </a:ext>
            </a:extLst>
          </p:cNvPr>
          <p:cNvSpPr/>
          <p:nvPr/>
        </p:nvSpPr>
        <p:spPr>
          <a:xfrm>
            <a:off x="5751308" y="4631426"/>
            <a:ext cx="613618" cy="4163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TNC</a:t>
            </a:r>
          </a:p>
        </p:txBody>
      </p: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E204C796-9802-EF45-90A4-85FE8003B82C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6364926" y="4828055"/>
            <a:ext cx="234884" cy="11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" name="Rectángulo 95">
            <a:extLst>
              <a:ext uri="{FF2B5EF4-FFF2-40B4-BE49-F238E27FC236}">
                <a16:creationId xmlns:a16="http://schemas.microsoft.com/office/drawing/2014/main" id="{F841E548-D827-3B41-A198-BCD0512E53AC}"/>
              </a:ext>
            </a:extLst>
          </p:cNvPr>
          <p:cNvSpPr/>
          <p:nvPr/>
        </p:nvSpPr>
        <p:spPr>
          <a:xfrm>
            <a:off x="7551813" y="4616499"/>
            <a:ext cx="613618" cy="4163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TNC</a:t>
            </a:r>
          </a:p>
        </p:txBody>
      </p: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71896C65-3965-3B47-8F45-1CBFC3F65021}"/>
              </a:ext>
            </a:extLst>
          </p:cNvPr>
          <p:cNvCxnSpPr>
            <a:cxnSpLocks/>
            <a:endCxn id="96" idx="3"/>
          </p:cNvCxnSpPr>
          <p:nvPr/>
        </p:nvCxnSpPr>
        <p:spPr>
          <a:xfrm flipH="1">
            <a:off x="8165431" y="4813128"/>
            <a:ext cx="234884" cy="11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B4663294-2018-0547-8A5F-CF8F5D4F8F00}"/>
              </a:ext>
            </a:extLst>
          </p:cNvPr>
          <p:cNvSpPr/>
          <p:nvPr/>
        </p:nvSpPr>
        <p:spPr>
          <a:xfrm>
            <a:off x="2554433" y="5258416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INFORMAR A DIRECCIÓN</a:t>
            </a:r>
          </a:p>
        </p:txBody>
      </p:sp>
      <p:cxnSp>
        <p:nvCxnSpPr>
          <p:cNvPr id="106" name="Conector recto de flecha 105">
            <a:extLst>
              <a:ext uri="{FF2B5EF4-FFF2-40B4-BE49-F238E27FC236}">
                <a16:creationId xmlns:a16="http://schemas.microsoft.com/office/drawing/2014/main" id="{59BF52DB-D1FA-FD40-A24C-984FA00A2404}"/>
              </a:ext>
            </a:extLst>
          </p:cNvPr>
          <p:cNvCxnSpPr>
            <a:cxnSpLocks/>
          </p:cNvCxnSpPr>
          <p:nvPr/>
        </p:nvCxnSpPr>
        <p:spPr>
          <a:xfrm flipH="1">
            <a:off x="2150127" y="4956667"/>
            <a:ext cx="53897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DBCD6479-86A4-E140-AF8D-DF9C12C966D1}"/>
              </a:ext>
            </a:extLst>
          </p:cNvPr>
          <p:cNvCxnSpPr>
            <a:cxnSpLocks/>
          </p:cNvCxnSpPr>
          <p:nvPr/>
        </p:nvCxnSpPr>
        <p:spPr>
          <a:xfrm>
            <a:off x="3131906" y="5171226"/>
            <a:ext cx="13517" cy="112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913EDB13-2801-C84A-8F39-A772E0789937}"/>
              </a:ext>
            </a:extLst>
          </p:cNvPr>
          <p:cNvCxnSpPr>
            <a:cxnSpLocks/>
          </p:cNvCxnSpPr>
          <p:nvPr/>
        </p:nvCxnSpPr>
        <p:spPr>
          <a:xfrm>
            <a:off x="3902816" y="5498430"/>
            <a:ext cx="63444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Terminador 126">
            <a:extLst>
              <a:ext uri="{FF2B5EF4-FFF2-40B4-BE49-F238E27FC236}">
                <a16:creationId xmlns:a16="http://schemas.microsoft.com/office/drawing/2014/main" id="{D4BFAB4C-3875-E84A-B48D-76E3393D555D}"/>
              </a:ext>
            </a:extLst>
          </p:cNvPr>
          <p:cNvSpPr/>
          <p:nvPr/>
        </p:nvSpPr>
        <p:spPr>
          <a:xfrm>
            <a:off x="10247243" y="5250395"/>
            <a:ext cx="1232453" cy="4149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DIRECCION NFORMADA</a:t>
            </a:r>
          </a:p>
        </p:txBody>
      </p:sp>
      <p:sp>
        <p:nvSpPr>
          <p:cNvPr id="128" name="Terminador 127">
            <a:extLst>
              <a:ext uri="{FF2B5EF4-FFF2-40B4-BE49-F238E27FC236}">
                <a16:creationId xmlns:a16="http://schemas.microsoft.com/office/drawing/2014/main" id="{5E572530-96FE-E448-AE1A-1A66349DAAB4}"/>
              </a:ext>
            </a:extLst>
          </p:cNvPr>
          <p:cNvSpPr/>
          <p:nvPr/>
        </p:nvSpPr>
        <p:spPr>
          <a:xfrm>
            <a:off x="753363" y="2288829"/>
            <a:ext cx="1232453" cy="4149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NUEVO REQUISITO</a:t>
            </a:r>
          </a:p>
        </p:txBody>
      </p:sp>
    </p:spTree>
    <p:extLst>
      <p:ext uri="{BB962C8B-B14F-4D97-AF65-F5344CB8AC3E}">
        <p14:creationId xmlns:p14="http://schemas.microsoft.com/office/powerpoint/2010/main" val="35697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63" grpId="0" animBg="1"/>
      <p:bldP spid="68" grpId="0" animBg="1"/>
      <p:bldP spid="76" grpId="0" animBg="1"/>
      <p:bldP spid="77" grpId="0" animBg="1"/>
      <p:bldP spid="90" grpId="0" animBg="1"/>
      <p:bldP spid="94" grpId="0" animBg="1"/>
      <p:bldP spid="96" grpId="0" animBg="1"/>
      <p:bldP spid="105" grpId="0" animBg="1"/>
      <p:bldP spid="1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32D25E33-3789-B94B-88DA-DB17A4D04B56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135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2- DESCRIPCIÓN DE UN PROCESO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1F6B2F-CDF0-424C-B617-5DA154501A15}"/>
              </a:ext>
            </a:extLst>
          </p:cNvPr>
          <p:cNvSpPr txBox="1"/>
          <p:nvPr/>
        </p:nvSpPr>
        <p:spPr>
          <a:xfrm>
            <a:off x="769157" y="2904870"/>
            <a:ext cx="10905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2.2- DOCUMENTACIÓN DE UN PROCESO- LINEAS GUÍA:</a:t>
            </a:r>
            <a:br>
              <a:rPr lang="fr-FR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IMPRESCINDIBLE</a:t>
            </a:r>
            <a:br>
              <a:rPr lang="fr-FR" altLang="es-ES" sz="24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	-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ficha de proceso</a:t>
            </a:r>
          </a:p>
          <a:p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Diagrama de flujo</a:t>
            </a: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El formulario de evaluación</a:t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DOCUMENTOS</a:t>
            </a:r>
            <a:br>
              <a:rPr lang="fr-FR" alt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modos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operatorios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(Locales y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Corporativos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Manuales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</a:t>
            </a:r>
            <a:b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Informes </a:t>
            </a:r>
            <a:r>
              <a:rPr lang="fr-FR" altLang="es-E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endParaRPr lang="es-ES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54F9A580-149A-0C03-A070-6316BAB8CE49}"/>
              </a:ext>
            </a:extLst>
          </p:cNvPr>
          <p:cNvSpPr txBox="1">
            <a:spLocks/>
          </p:cNvSpPr>
          <p:nvPr/>
        </p:nvSpPr>
        <p:spPr>
          <a:xfrm>
            <a:off x="838200" y="1896905"/>
            <a:ext cx="10515600" cy="933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l"/>
            <a:r>
              <a:rPr lang="es-ES" sz="1600" b="1" kern="0" dirty="0">
                <a:solidFill>
                  <a:srgbClr val="002060"/>
                </a:solidFill>
              </a:rPr>
              <a:t>2.1- FICHA DEL PROCESO y DIAGRAMA DE FLUJO</a:t>
            </a:r>
            <a:br>
              <a:rPr lang="es-ES" sz="1400" b="1" kern="0" dirty="0">
                <a:solidFill>
                  <a:srgbClr val="002060"/>
                </a:solidFill>
              </a:rPr>
            </a:br>
            <a:r>
              <a:rPr lang="es-ES" sz="2000" b="1" kern="0" dirty="0">
                <a:solidFill>
                  <a:srgbClr val="002060"/>
                </a:solidFill>
                <a:highlight>
                  <a:srgbClr val="FFFF00"/>
                </a:highlight>
              </a:rPr>
              <a:t>2.2- DOCUMENTACIÓN DE UN PROCESO</a:t>
            </a:r>
            <a:endParaRPr lang="es-ES" sz="2000" b="1" kern="0" dirty="0">
              <a:solidFill>
                <a:srgbClr val="002060"/>
              </a:solidFill>
            </a:endParaRPr>
          </a:p>
          <a:p>
            <a:pPr marL="457200" lvl="1" algn="l"/>
            <a:r>
              <a:rPr lang="es-ES" sz="1600" b="1" kern="0" dirty="0">
                <a:solidFill>
                  <a:srgbClr val="002060"/>
                </a:solidFill>
              </a:rPr>
              <a:t>2.3- RESPONSABILIDADES: ¿QUIÉN ES QUIEN? ¿QUIÉN HACE QUÉ?</a:t>
            </a:r>
            <a:br>
              <a:rPr lang="fr-FR" altLang="es-ES" sz="1400" b="1" kern="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es-E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7ADB6D-C3EF-9D33-4DA4-640BD7ACC788}"/>
              </a:ext>
            </a:extLst>
          </p:cNvPr>
          <p:cNvSpPr txBox="1"/>
          <p:nvPr/>
        </p:nvSpPr>
        <p:spPr>
          <a:xfrm>
            <a:off x="5914297" y="1903067"/>
            <a:ext cx="1177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332A-DC64-6A10-466B-2797957A5F0A}"/>
              </a:ext>
            </a:extLst>
          </p:cNvPr>
          <p:cNvSpPr txBox="1"/>
          <p:nvPr/>
        </p:nvSpPr>
        <p:spPr>
          <a:xfrm>
            <a:off x="8550047" y="2476154"/>
            <a:ext cx="1177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/>
            </a:lvl1pPr>
          </a:lstStyle>
          <a:p>
            <a:r>
              <a:rPr lang="es-ES" sz="1600" dirty="0"/>
              <a:t>QUIÉN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DA92C-E146-CFA4-197E-65934FF687AA}"/>
              </a:ext>
            </a:extLst>
          </p:cNvPr>
          <p:cNvSpPr txBox="1"/>
          <p:nvPr/>
        </p:nvSpPr>
        <p:spPr>
          <a:xfrm>
            <a:off x="7091363" y="2106853"/>
            <a:ext cx="100906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highlight>
                  <a:srgbClr val="FFFF00"/>
                </a:highlight>
              </a:rPr>
              <a:t>CÓMO</a:t>
            </a:r>
          </a:p>
        </p:txBody>
      </p:sp>
    </p:spTree>
    <p:extLst>
      <p:ext uri="{BB962C8B-B14F-4D97-AF65-F5344CB8AC3E}">
        <p14:creationId xmlns:p14="http://schemas.microsoft.com/office/powerpoint/2010/main" val="11481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32D25E33-3789-B94B-88DA-DB17A4D04B56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135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2- DESCRIPCIÓN DE UN PROCESO 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0832249-082E-EE87-E6CA-5B4A30A0D8AB}"/>
              </a:ext>
            </a:extLst>
          </p:cNvPr>
          <p:cNvSpPr txBox="1">
            <a:spLocks/>
          </p:cNvSpPr>
          <p:nvPr/>
        </p:nvSpPr>
        <p:spPr>
          <a:xfrm>
            <a:off x="635902" y="3112956"/>
            <a:ext cx="10779350" cy="2695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700" b="1" dirty="0">
                <a:solidFill>
                  <a:srgbClr val="002060"/>
                </a:solidFill>
              </a:rPr>
            </a:br>
            <a:br>
              <a:rPr lang="es-ES" sz="2700" b="1" dirty="0">
                <a:solidFill>
                  <a:srgbClr val="002060"/>
                </a:solidFill>
              </a:rPr>
            </a:br>
            <a:br>
              <a:rPr lang="fr-FR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31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2.3- RESPONSABILIDADES</a:t>
            </a:r>
            <a:r>
              <a:rPr lang="fr-FR" altLang="es-ES" sz="3100" b="1" dirty="0">
                <a:solidFill>
                  <a:srgbClr val="002060"/>
                </a:solidFill>
                <a:latin typeface="Arial" panose="020B0604020202020204" pitchFamily="34" charset="0"/>
              </a:rPr>
              <a:t>- LINEAS GUÍA:</a:t>
            </a:r>
            <a:br>
              <a:rPr lang="fr-FR" altLang="es-ES" sz="31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fr-FR" altLang="es-ES" sz="3100" b="1" dirty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fr-FR" alt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fr-FR" alt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intervinientes</a:t>
            </a:r>
            <a: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fr-FR" alt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</a:t>
            </a:r>
            <a: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</a:t>
            </a:r>
            <a:b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responsable del proceso</a:t>
            </a:r>
            <a:b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Los equipos interdisciplinares</a:t>
            </a:r>
            <a:b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Las responsabilidades compartidas</a:t>
            </a:r>
            <a:b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s-E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F17A741F-32B8-2CF6-EBF0-2266FC35CE38}"/>
              </a:ext>
            </a:extLst>
          </p:cNvPr>
          <p:cNvSpPr txBox="1">
            <a:spLocks/>
          </p:cNvSpPr>
          <p:nvPr/>
        </p:nvSpPr>
        <p:spPr>
          <a:xfrm>
            <a:off x="838200" y="1896905"/>
            <a:ext cx="10515600" cy="9336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l"/>
            <a:r>
              <a:rPr lang="es-ES" sz="1600" b="1" kern="0" dirty="0">
                <a:solidFill>
                  <a:srgbClr val="002060"/>
                </a:solidFill>
              </a:rPr>
              <a:t>2.1- FICHA DEL PROCESO y DIAGRAMA DE FLUJO</a:t>
            </a:r>
            <a:br>
              <a:rPr lang="es-ES" sz="1400" b="1" kern="0" dirty="0">
                <a:solidFill>
                  <a:srgbClr val="002060"/>
                </a:solidFill>
              </a:rPr>
            </a:br>
            <a:r>
              <a:rPr lang="es-ES" sz="1600" b="1" kern="0" dirty="0">
                <a:solidFill>
                  <a:srgbClr val="002060"/>
                </a:solidFill>
              </a:rPr>
              <a:t>2.2- DOCUMENTACIÓN DE UN PROCESO</a:t>
            </a:r>
          </a:p>
          <a:p>
            <a:pPr marL="457200" lvl="1" algn="l"/>
            <a:r>
              <a:rPr lang="es-ES" sz="2000" b="1" kern="0" dirty="0">
                <a:solidFill>
                  <a:srgbClr val="002060"/>
                </a:solidFill>
                <a:highlight>
                  <a:srgbClr val="FFFF00"/>
                </a:highlight>
              </a:rPr>
              <a:t>2.3- RESPONSABILIDADES: ¿QUIÉN ES QUIEN? ¿QUIÉN HACE QUÉ?</a:t>
            </a:r>
            <a:br>
              <a:rPr lang="fr-FR" altLang="es-ES" sz="2000" b="1" kern="0" dirty="0">
                <a:solidFill>
                  <a:srgbClr val="002060"/>
                </a:solidFill>
                <a:highlight>
                  <a:srgbClr val="FFFF00"/>
                </a:highlight>
              </a:rPr>
            </a:br>
            <a:endParaRPr lang="es-ES" sz="2000" b="1" kern="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B107BD-EC66-2893-D425-1A3FAAE35CF2}"/>
              </a:ext>
            </a:extLst>
          </p:cNvPr>
          <p:cNvSpPr txBox="1"/>
          <p:nvPr/>
        </p:nvSpPr>
        <p:spPr>
          <a:xfrm>
            <a:off x="6218222" y="1896905"/>
            <a:ext cx="1177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85E8EC-1DB6-9208-3AE4-E2F5B7ACE83C}"/>
              </a:ext>
            </a:extLst>
          </p:cNvPr>
          <p:cNvSpPr txBox="1"/>
          <p:nvPr/>
        </p:nvSpPr>
        <p:spPr>
          <a:xfrm>
            <a:off x="9601955" y="2264468"/>
            <a:ext cx="162156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/>
            </a:lvl1pPr>
          </a:lstStyle>
          <a:p>
            <a:r>
              <a:rPr lang="es-ES" sz="3200" dirty="0"/>
              <a:t>QUIÉN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1FBC62-12C5-0DF9-B928-07B8A44AA8AF}"/>
              </a:ext>
            </a:extLst>
          </p:cNvPr>
          <p:cNvSpPr txBox="1"/>
          <p:nvPr/>
        </p:nvSpPr>
        <p:spPr>
          <a:xfrm>
            <a:off x="7257372" y="2084404"/>
            <a:ext cx="1009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CÓMO</a:t>
            </a:r>
          </a:p>
        </p:txBody>
      </p:sp>
    </p:spTree>
    <p:extLst>
      <p:ext uri="{BB962C8B-B14F-4D97-AF65-F5344CB8AC3E}">
        <p14:creationId xmlns:p14="http://schemas.microsoft.com/office/powerpoint/2010/main" val="36722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5980-5072-D1DE-BB07-2973F9B9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B609D3F3-2C76-DBC6-1F9E-F005F7C6F7EE}"/>
              </a:ext>
            </a:extLst>
          </p:cNvPr>
          <p:cNvSpPr/>
          <p:nvPr/>
        </p:nvSpPr>
        <p:spPr>
          <a:xfrm>
            <a:off x="3982412" y="3944305"/>
            <a:ext cx="4636546" cy="1011219"/>
          </a:xfrm>
          <a:prstGeom prst="roundRect">
            <a:avLst/>
          </a:prstGeom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00A94278-2A15-7C79-CCB2-7FD8918BA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3027"/>
            <a:ext cx="9144000" cy="3562555"/>
          </a:xfrm>
        </p:spPr>
        <p:txBody>
          <a:bodyPr>
            <a:normAutofit fontScale="85000" lnSpcReduction="20000"/>
          </a:bodyPr>
          <a:lstStyle/>
          <a:p>
            <a:r>
              <a:rPr lang="es-ES" sz="3600" b="1" dirty="0">
                <a:highlight>
                  <a:srgbClr val="FFFF00"/>
                </a:highlight>
              </a:rPr>
              <a:t>VIDEOS SOBRE LA GESTIÓN POR PROCESOS</a:t>
            </a:r>
          </a:p>
          <a:p>
            <a:endParaRPr lang="es-ES" sz="3600" b="1" dirty="0">
              <a:highlight>
                <a:srgbClr val="FFFF00"/>
              </a:highlight>
            </a:endParaRPr>
          </a:p>
          <a:p>
            <a:endParaRPr lang="es-ES" sz="3600" b="1" dirty="0">
              <a:highlight>
                <a:srgbClr val="FFFF00"/>
              </a:highlight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2"/>
              </a:rPr>
              <a:t>Video GESTIÓN POR PROCESOS 2 min</a:t>
            </a:r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/>
              <a:t>https://</a:t>
            </a:r>
            <a:r>
              <a:rPr lang="es-ES" sz="1400" b="1" dirty="0" err="1"/>
              <a:t>www.youtube.com</a:t>
            </a:r>
            <a:r>
              <a:rPr lang="es-ES" sz="1400" b="1" dirty="0"/>
              <a:t>/</a:t>
            </a:r>
            <a:r>
              <a:rPr lang="es-ES" sz="1400" b="1" dirty="0" err="1"/>
              <a:t>watch?v</a:t>
            </a:r>
            <a:r>
              <a:rPr lang="es-ES" sz="1400" b="1" dirty="0"/>
              <a:t>=-6TK7NzZjVY</a:t>
            </a:r>
          </a:p>
          <a:p>
            <a:endParaRPr lang="es-ES" sz="1400" b="1" dirty="0">
              <a:highlight>
                <a:srgbClr val="FFFF00"/>
              </a:highlight>
              <a:hlinkClick r:id="rId3"/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4"/>
              </a:rPr>
              <a:t>Video GESTIÓN POR PROCESOS 4 mi</a:t>
            </a:r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/>
              <a:t>https://www.youtube.com/watch?v=zPsvecAJxHo</a:t>
            </a:r>
          </a:p>
          <a:p>
            <a:endParaRPr lang="es-ES" sz="1400" b="1" dirty="0">
              <a:highlight>
                <a:srgbClr val="FFFF00"/>
              </a:highlight>
            </a:endParaRPr>
          </a:p>
          <a:p>
            <a:r>
              <a:rPr lang="es-ES" sz="1400" b="1" dirty="0">
                <a:highlight>
                  <a:srgbClr val="FFFF00"/>
                </a:highlight>
                <a:hlinkClick r:id="rId3"/>
              </a:rPr>
              <a:t>Video GESTIÓN POR PROCESOS</a:t>
            </a:r>
            <a:r>
              <a:rPr lang="es-ES" sz="1400" b="1" dirty="0">
                <a:highlight>
                  <a:srgbClr val="FFFF00"/>
                </a:highlight>
              </a:rPr>
              <a:t> 5 min</a:t>
            </a:r>
          </a:p>
          <a:p>
            <a:r>
              <a:rPr lang="es-ES" sz="1400" b="1" dirty="0"/>
              <a:t>https://</a:t>
            </a:r>
            <a:r>
              <a:rPr lang="es-ES" sz="1400" b="1" dirty="0" err="1"/>
              <a:t>www.youtube.com</a:t>
            </a:r>
            <a:r>
              <a:rPr lang="es-ES" sz="1400" b="1" dirty="0"/>
              <a:t>/</a:t>
            </a:r>
            <a:r>
              <a:rPr lang="es-ES" sz="1400" b="1" dirty="0" err="1"/>
              <a:t>watch?v</a:t>
            </a:r>
            <a:r>
              <a:rPr lang="es-ES" sz="1400" b="1" dirty="0"/>
              <a:t>=B1uynyY0rPc</a:t>
            </a:r>
          </a:p>
          <a:p>
            <a:endParaRPr lang="es-ES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1586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611039"/>
            <a:ext cx="10363200" cy="4481647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2- DESCRIPCIÓN DEL PROCESO</a:t>
            </a:r>
          </a:p>
          <a:p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práctico “GP-T2”: Diseño de la FICHA DE PROCESO.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Método: “tormenta de ideas con apoyo de post-</a:t>
            </a:r>
            <a:r>
              <a:rPr lang="es-ES" b="1" dirty="0" err="1">
                <a:solidFill>
                  <a:srgbClr val="002060"/>
                </a:solidFill>
              </a:rPr>
              <a:t>it</a:t>
            </a:r>
            <a:r>
              <a:rPr lang="es-ES" b="1" dirty="0">
                <a:solidFill>
                  <a:srgbClr val="002060"/>
                </a:solidFill>
              </a:rPr>
              <a:t>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El animador: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un proceso concreto para el ejercicio: Ejemplo “PRODUCIR”.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Distribuye textos sueltos de la FICHA de PROCESO a los participantes.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Presenta en la pizarra el esquema “soporte de La FICHA DE PROCESO”: SIN CONTENIDOS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Cada participante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Analiza el/los textos recibidos y propone su emplazamiento en la FICHA PROCESO.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		- Datos de entrada: 	PUNTO DE ARRANQUE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	- Actividades: 	TAREAS ENCADENADAS-EMPAREJADAS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	- Datos de salida: 	CONDICION DE CIERRE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 El animador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Consolida resultados en la pizarra “por afinidades”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¿Qué propuestas quedan para cada “partida”?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Comparte la resultante de “ficha de proceso” y presenta la solución estándar.(página siguiente)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6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81AF42-CB7E-1645-99F5-D1AA37F5C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7522" y="365125"/>
            <a:ext cx="9316278" cy="1325563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DESCRIPCIÓN DE UN PROCESO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62705B-CEE3-0D46-92D3-2B599AABFEFF}"/>
              </a:ext>
            </a:extLst>
          </p:cNvPr>
          <p:cNvSpPr txBox="1"/>
          <p:nvPr/>
        </p:nvSpPr>
        <p:spPr>
          <a:xfrm>
            <a:off x="3081130" y="1027906"/>
            <a:ext cx="69885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Taller GP-T2 FICHA DEL PROCESO : “PRODUCIR”</a:t>
            </a:r>
          </a:p>
          <a:p>
            <a:pPr algn="ctr"/>
            <a:r>
              <a:rPr lang="es-ES" sz="2400" b="1" dirty="0"/>
              <a:t>Textos para la FICHA DE PROCESO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FC77EF-434B-8648-853D-7186E3F6125A}"/>
              </a:ext>
            </a:extLst>
          </p:cNvPr>
          <p:cNvSpPr txBox="1"/>
          <p:nvPr/>
        </p:nvSpPr>
        <p:spPr>
          <a:xfrm>
            <a:off x="636105" y="1918252"/>
            <a:ext cx="54598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Plan estratégico de ventas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D238BF-5C48-1F44-9D64-7A27502F97F2}"/>
              </a:ext>
            </a:extLst>
          </p:cNvPr>
          <p:cNvSpPr txBox="1"/>
          <p:nvPr/>
        </p:nvSpPr>
        <p:spPr>
          <a:xfrm>
            <a:off x="636105" y="2456420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Software de producción y gestión de flujos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7DC918-01C3-6C42-8153-16355DD61CA8}"/>
              </a:ext>
            </a:extLst>
          </p:cNvPr>
          <p:cNvSpPr txBox="1"/>
          <p:nvPr/>
        </p:nvSpPr>
        <p:spPr>
          <a:xfrm>
            <a:off x="636102" y="2989703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Preparar los equipos para la producción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2F1AB7-72B6-CA47-8B69-BD35896E588B}"/>
              </a:ext>
            </a:extLst>
          </p:cNvPr>
          <p:cNvSpPr txBox="1"/>
          <p:nvPr/>
        </p:nvSpPr>
        <p:spPr>
          <a:xfrm>
            <a:off x="6231836" y="3536455"/>
            <a:ext cx="5075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Programar la producción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B56D8F-2B5B-1648-A96F-20B9573E1F50}"/>
              </a:ext>
            </a:extLst>
          </p:cNvPr>
          <p:cNvSpPr txBox="1"/>
          <p:nvPr/>
        </p:nvSpPr>
        <p:spPr>
          <a:xfrm>
            <a:off x="6244081" y="5081415"/>
            <a:ext cx="5075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Aplicar vigilancia de producto y proceso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392C9D-5620-E44E-8443-CF54E632E688}"/>
              </a:ext>
            </a:extLst>
          </p:cNvPr>
          <p:cNvSpPr txBox="1"/>
          <p:nvPr/>
        </p:nvSpPr>
        <p:spPr>
          <a:xfrm>
            <a:off x="6231836" y="2487990"/>
            <a:ext cx="5075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Método de realización del cambio de dimensión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8D6AF8-767B-624E-938B-741EF0371A55}"/>
              </a:ext>
            </a:extLst>
          </p:cNvPr>
          <p:cNvSpPr txBox="1"/>
          <p:nvPr/>
        </p:nvSpPr>
        <p:spPr>
          <a:xfrm>
            <a:off x="6231836" y="1956174"/>
            <a:ext cx="5075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% de producto conforme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8E3A8D-EBBF-B24B-8B2C-8209A16010DE}"/>
              </a:ext>
            </a:extLst>
          </p:cNvPr>
          <p:cNvSpPr txBox="1"/>
          <p:nvPr/>
        </p:nvSpPr>
        <p:spPr>
          <a:xfrm>
            <a:off x="636103" y="5083468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% de respeto del plan de entregas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6C1AC2-186E-034C-A544-0A57DC54AC59}"/>
              </a:ext>
            </a:extLst>
          </p:cNvPr>
          <p:cNvSpPr txBox="1"/>
          <p:nvPr/>
        </p:nvSpPr>
        <p:spPr>
          <a:xfrm>
            <a:off x="6231836" y="4069221"/>
            <a:ext cx="5075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Verificar el producto entrante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FCEBBE-E90B-004F-9AF8-80A64748083C}"/>
              </a:ext>
            </a:extLst>
          </p:cNvPr>
          <p:cNvSpPr txBox="1"/>
          <p:nvPr/>
        </p:nvSpPr>
        <p:spPr>
          <a:xfrm>
            <a:off x="636104" y="4047218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Método de cálculo del indicador de satisfacción cliente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2BB429-5B78-5041-A230-29AF292DD36E}"/>
              </a:ext>
            </a:extLst>
          </p:cNvPr>
          <p:cNvSpPr txBox="1"/>
          <p:nvPr/>
        </p:nvSpPr>
        <p:spPr>
          <a:xfrm>
            <a:off x="636105" y="3510287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Organigrama y cuadro de competencias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0232F6-5A39-DF45-9EA4-1D368F434053}"/>
              </a:ext>
            </a:extLst>
          </p:cNvPr>
          <p:cNvSpPr txBox="1"/>
          <p:nvPr/>
        </p:nvSpPr>
        <p:spPr>
          <a:xfrm>
            <a:off x="6231835" y="4561400"/>
            <a:ext cx="507558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Conseguir producto acabado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9F51B8-FC89-5A46-AE67-774904CB7E40}"/>
              </a:ext>
            </a:extLst>
          </p:cNvPr>
          <p:cNvSpPr txBox="1"/>
          <p:nvPr/>
        </p:nvSpPr>
        <p:spPr>
          <a:xfrm>
            <a:off x="636103" y="5619432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Segregar y tratar productos No Conformes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D899FD2-D743-DC4E-85C3-40302FB07DAE}"/>
              </a:ext>
            </a:extLst>
          </p:cNvPr>
          <p:cNvSpPr txBox="1"/>
          <p:nvPr/>
        </p:nvSpPr>
        <p:spPr>
          <a:xfrm>
            <a:off x="6231835" y="5609865"/>
            <a:ext cx="50755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 nivel de stock es superior al normativo.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D2A65C-1C73-CD47-B0A4-A81F8C68244A}"/>
              </a:ext>
            </a:extLst>
          </p:cNvPr>
          <p:cNvSpPr txBox="1"/>
          <p:nvPr/>
        </p:nvSpPr>
        <p:spPr>
          <a:xfrm>
            <a:off x="636103" y="4561400"/>
            <a:ext cx="54598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 nivel de stock se ha situado bajo el umbral mínimo.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A187129-4C88-F244-9780-FDA74BFB4162}"/>
              </a:ext>
            </a:extLst>
          </p:cNvPr>
          <p:cNvSpPr txBox="1"/>
          <p:nvPr/>
        </p:nvSpPr>
        <p:spPr>
          <a:xfrm>
            <a:off x="6231836" y="2989703"/>
            <a:ext cx="50755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Informes de conformidad de la producción</a:t>
            </a:r>
          </a:p>
        </p:txBody>
      </p:sp>
    </p:spTree>
    <p:extLst>
      <p:ext uri="{BB962C8B-B14F-4D97-AF65-F5344CB8AC3E}">
        <p14:creationId xmlns:p14="http://schemas.microsoft.com/office/powerpoint/2010/main" val="180987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629"/>
            <a:ext cx="10515600" cy="3106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100" b="1" dirty="0">
                <a:solidFill>
                  <a:srgbClr val="002060"/>
                </a:solidFill>
              </a:rPr>
              <a:t>1.0- QUÉ ES UN SISTEMA DE GESTIÓN</a:t>
            </a:r>
          </a:p>
          <a:p>
            <a:endParaRPr lang="es-ES_tradnl" b="1" i="1" dirty="0">
              <a:solidFill>
                <a:srgbClr val="002060"/>
              </a:solidFill>
            </a:endParaRPr>
          </a:p>
          <a:p>
            <a:r>
              <a:rPr lang="es-ES_tradnl" b="1" i="1" dirty="0">
                <a:solidFill>
                  <a:srgbClr val="002060"/>
                </a:solidFill>
              </a:rPr>
              <a:t>“Conjunto organizado de procesos interconectados que toma como datos de entrada las necesidades de los clientes (“INTERNOS y EXTERNOS”) y busca, en los datos de salida, producir la satisfacción de esos mismos clientes”.</a:t>
            </a:r>
            <a:endParaRPr lang="es-E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21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E3EFCCE4-AAB9-8444-9FD9-ECB7ECC6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630" y="1898148"/>
            <a:ext cx="9298123" cy="3810000"/>
          </a:xfrm>
          <a:prstGeom prst="homePlate">
            <a:avLst>
              <a:gd name="adj" fmla="val 51782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7" name="AutoShape 3" descr="Papier lettre">
            <a:extLst>
              <a:ext uri="{FF2B5EF4-FFF2-40B4-BE49-F238E27FC236}">
                <a16:creationId xmlns:a16="http://schemas.microsoft.com/office/drawing/2014/main" id="{77316934-D16A-B049-B63A-39E8BC8E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788" y="4344988"/>
            <a:ext cx="1918775" cy="1652758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AutoShape 4" descr="Papier lettre">
            <a:extLst>
              <a:ext uri="{FF2B5EF4-FFF2-40B4-BE49-F238E27FC236}">
                <a16:creationId xmlns:a16="http://schemas.microsoft.com/office/drawing/2014/main" id="{52A19011-4B98-F043-865D-C4F068E8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644" y="4344988"/>
            <a:ext cx="1815519" cy="1682702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AutoShape 5" descr="Papier lettre">
            <a:extLst>
              <a:ext uri="{FF2B5EF4-FFF2-40B4-BE49-F238E27FC236}">
                <a16:creationId xmlns:a16="http://schemas.microsoft.com/office/drawing/2014/main" id="{0AF3A05D-9476-0943-83CF-6EC1B705B0E2}"/>
              </a:ext>
            </a:extLst>
          </p:cNvPr>
          <p:cNvSpPr>
            <a:spLocks noChangeArrowheads="1"/>
          </p:cNvSpPr>
          <p:nvPr/>
        </p:nvSpPr>
        <p:spPr bwMode="auto">
          <a:xfrm rot="5416693">
            <a:off x="7310220" y="3275434"/>
            <a:ext cx="1752600" cy="1071563"/>
          </a:xfrm>
          <a:prstGeom prst="pentag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AutoShape 6" descr="Papier lettre">
            <a:extLst>
              <a:ext uri="{FF2B5EF4-FFF2-40B4-BE49-F238E27FC236}">
                <a16:creationId xmlns:a16="http://schemas.microsoft.com/office/drawing/2014/main" id="{8A27E5FE-4302-5E4A-8056-AE4723AA1E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0487" y="1614802"/>
            <a:ext cx="1645676" cy="1282385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AutoShape 7" descr="Papier lettre">
            <a:extLst>
              <a:ext uri="{FF2B5EF4-FFF2-40B4-BE49-F238E27FC236}">
                <a16:creationId xmlns:a16="http://schemas.microsoft.com/office/drawing/2014/main" id="{49FABCAF-FD06-0641-9D2B-639BA129E5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8199" y="1624402"/>
            <a:ext cx="1685364" cy="1272786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AutoShape 8" descr="Papier lettre">
            <a:extLst>
              <a:ext uri="{FF2B5EF4-FFF2-40B4-BE49-F238E27FC236}">
                <a16:creationId xmlns:a16="http://schemas.microsoft.com/office/drawing/2014/main" id="{9ED6961A-4BC4-EC40-B3E7-3DB60E472D07}"/>
              </a:ext>
            </a:extLst>
          </p:cNvPr>
          <p:cNvSpPr>
            <a:spLocks noChangeArrowheads="1"/>
          </p:cNvSpPr>
          <p:nvPr/>
        </p:nvSpPr>
        <p:spPr bwMode="auto">
          <a:xfrm rot="5380013">
            <a:off x="2749115" y="3033391"/>
            <a:ext cx="1449388" cy="1522412"/>
          </a:xfrm>
          <a:custGeom>
            <a:avLst/>
            <a:gdLst>
              <a:gd name="G0" fmla="+- 9008 0 0"/>
              <a:gd name="G1" fmla="+- 21600 0 9008"/>
              <a:gd name="G2" fmla="*/ 9008 1 2"/>
              <a:gd name="G3" fmla="+- 21600 0 G2"/>
              <a:gd name="G4" fmla="+/ 9008 21600 2"/>
              <a:gd name="G5" fmla="+/ G1 0 2"/>
              <a:gd name="G6" fmla="*/ 21600 21600 9008"/>
              <a:gd name="G7" fmla="*/ G6 1 2"/>
              <a:gd name="G8" fmla="+- 21600 0 G7"/>
              <a:gd name="G9" fmla="*/ 21600 1 2"/>
              <a:gd name="G10" fmla="+- 9008 0 G9"/>
              <a:gd name="G11" fmla="?: G10 G8 0"/>
              <a:gd name="G12" fmla="?: G10 G7 21600"/>
              <a:gd name="T0" fmla="*/ 17096 w 21600"/>
              <a:gd name="T1" fmla="*/ 10800 h 21600"/>
              <a:gd name="T2" fmla="*/ 10800 w 21600"/>
              <a:gd name="T3" fmla="*/ 21600 h 21600"/>
              <a:gd name="T4" fmla="*/ 4504 w 21600"/>
              <a:gd name="T5" fmla="*/ 10800 h 21600"/>
              <a:gd name="T6" fmla="*/ 10800 w 21600"/>
              <a:gd name="T7" fmla="*/ 0 h 21600"/>
              <a:gd name="T8" fmla="*/ 6304 w 21600"/>
              <a:gd name="T9" fmla="*/ 6304 h 21600"/>
              <a:gd name="T10" fmla="*/ 15296 w 21600"/>
              <a:gd name="T11" fmla="*/ 1529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8" y="21600"/>
                </a:lnTo>
                <a:lnTo>
                  <a:pt x="1259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Oval 9" descr="Tuiles">
            <a:extLst>
              <a:ext uri="{FF2B5EF4-FFF2-40B4-BE49-F238E27FC236}">
                <a16:creationId xmlns:a16="http://schemas.microsoft.com/office/drawing/2014/main" id="{1156770B-20C2-354B-A800-748255B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022" y="2325315"/>
            <a:ext cx="4038600" cy="297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s-ES" sz="2400"/>
          </a:p>
        </p:txBody>
      </p:sp>
      <p:sp>
        <p:nvSpPr>
          <p:cNvPr id="57354" name="Text Box 10" descr="Tuiles">
            <a:extLst>
              <a:ext uri="{FF2B5EF4-FFF2-40B4-BE49-F238E27FC236}">
                <a16:creationId xmlns:a16="http://schemas.microsoft.com/office/drawing/2014/main" id="{C3E7EED4-F5F7-374B-91B5-56DE8EA0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196" y="2813194"/>
            <a:ext cx="24384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2800" b="1" dirty="0"/>
              <a:t>PROCESO</a:t>
            </a:r>
            <a:endParaRPr lang="fr-FR" altLang="es-ES" b="1" dirty="0"/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2441AE05-3749-5440-9102-E3C33841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730546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competencias</a:t>
            </a:r>
            <a:r>
              <a:rPr lang="fr-FR" altLang="es-ES" sz="1400" b="1" dirty="0"/>
              <a:t> ?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72AF8D53-6288-724C-8AC7-1E9231E1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1730546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medios ?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9D6970ED-DDB1-2C46-8F3F-37187493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388146"/>
            <a:ext cx="1371600" cy="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método</a:t>
            </a:r>
            <a:r>
              <a:rPr lang="fr-FR" altLang="es-ES" sz="1400" b="1" dirty="0"/>
              <a:t> ?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D715A9E3-6BE5-6A46-93F7-485F2977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5388146"/>
            <a:ext cx="1833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medida de las prestaciones ?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431F531C-3182-6D40-A2AB-0D3B8D91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41" y="3455597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r-FR" altLang="es-ES" sz="1600" b="1" dirty="0"/>
              <a:t>NECESIDAD CLIENTE</a:t>
            </a:r>
            <a:endParaRPr lang="fr-FR" altLang="es-ES" sz="1600" dirty="0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B7716D3A-E746-774A-8E43-5852808D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48" y="3537122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fr-FR" altLang="es-ES" sz="1600" b="1" dirty="0"/>
              <a:t>SATISFACCIÓN CLIENTE</a:t>
            </a:r>
          </a:p>
        </p:txBody>
      </p:sp>
      <p:sp>
        <p:nvSpPr>
          <p:cNvPr id="57361" name="AutoShape 17">
            <a:extLst>
              <a:ext uri="{FF2B5EF4-FFF2-40B4-BE49-F238E27FC236}">
                <a16:creationId xmlns:a16="http://schemas.microsoft.com/office/drawing/2014/main" id="{71BC7A43-2C74-DD4F-84AB-10AFADDD3B2C}"/>
              </a:ext>
            </a:extLst>
          </p:cNvPr>
          <p:cNvSpPr>
            <a:spLocks noChangeArrowheads="1"/>
          </p:cNvSpPr>
          <p:nvPr/>
        </p:nvSpPr>
        <p:spPr bwMode="auto">
          <a:xfrm rot="17574452">
            <a:off x="4370491" y="4882861"/>
            <a:ext cx="560257" cy="420116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1579681-53B1-0645-A99B-1227D68D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22" y="363366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 dirty="0" err="1"/>
              <a:t>Entradas</a:t>
            </a:r>
            <a:r>
              <a:rPr lang="fr-FR" altLang="es-ES" sz="1600" b="1" dirty="0"/>
              <a:t> ?</a:t>
            </a:r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AF6CF5E3-94AB-4F43-9C96-5AA874399E4A}"/>
              </a:ext>
            </a:extLst>
          </p:cNvPr>
          <p:cNvSpPr>
            <a:spLocks noChangeArrowheads="1"/>
          </p:cNvSpPr>
          <p:nvPr/>
        </p:nvSpPr>
        <p:spPr bwMode="auto">
          <a:xfrm rot="14986386">
            <a:off x="6425050" y="4953037"/>
            <a:ext cx="570755" cy="346964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4" name="AutoShape 20">
            <a:extLst>
              <a:ext uri="{FF2B5EF4-FFF2-40B4-BE49-F238E27FC236}">
                <a16:creationId xmlns:a16="http://schemas.microsoft.com/office/drawing/2014/main" id="{D146BBB1-A9C7-1B47-A47C-FE9503EEA12F}"/>
              </a:ext>
            </a:extLst>
          </p:cNvPr>
          <p:cNvSpPr>
            <a:spLocks noChangeArrowheads="1"/>
          </p:cNvSpPr>
          <p:nvPr/>
        </p:nvSpPr>
        <p:spPr bwMode="auto">
          <a:xfrm rot="6592976">
            <a:off x="6267451" y="21971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5" name="AutoShape 21">
            <a:extLst>
              <a:ext uri="{FF2B5EF4-FFF2-40B4-BE49-F238E27FC236}">
                <a16:creationId xmlns:a16="http://schemas.microsoft.com/office/drawing/2014/main" id="{3646B082-9542-4F4A-B95E-EB31DA1C1499}"/>
              </a:ext>
            </a:extLst>
          </p:cNvPr>
          <p:cNvSpPr>
            <a:spLocks noChangeArrowheads="1"/>
          </p:cNvSpPr>
          <p:nvPr/>
        </p:nvSpPr>
        <p:spPr bwMode="auto">
          <a:xfrm rot="4124896">
            <a:off x="4667251" y="22733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1270D3DA-4731-A041-8B61-BB23DA1B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3635547"/>
            <a:ext cx="990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/>
              <a:t>Salidas</a:t>
            </a:r>
            <a:r>
              <a:rPr lang="fr-FR" altLang="es-ES" sz="1200"/>
              <a:t> </a:t>
            </a:r>
            <a:r>
              <a:rPr lang="fr-FR" altLang="es-ES" sz="1600" b="1"/>
              <a:t>?</a:t>
            </a:r>
          </a:p>
        </p:txBody>
      </p:sp>
      <p:sp>
        <p:nvSpPr>
          <p:cNvPr id="57367" name="AutoShape 23">
            <a:extLst>
              <a:ext uri="{FF2B5EF4-FFF2-40B4-BE49-F238E27FC236}">
                <a16:creationId xmlns:a16="http://schemas.microsoft.com/office/drawing/2014/main" id="{F3DE34C9-BC1E-D941-9193-507CB84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317" y="1978910"/>
            <a:ext cx="1905000" cy="762000"/>
          </a:xfrm>
          <a:prstGeom prst="wedgeRoundRectCallout">
            <a:avLst>
              <a:gd name="adj1" fmla="val -22083"/>
              <a:gd name="adj2" fmla="val 101667"/>
              <a:gd name="adj3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BFD04B22-0FD5-1848-8274-97705BD3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989" y="2073446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altLang="es-ES" sz="1600" b="1" dirty="0"/>
              <a:t> </a:t>
            </a:r>
            <a:r>
              <a:rPr lang="fr-FR" altLang="es-ES" b="1" i="1" dirty="0">
                <a:solidFill>
                  <a:srgbClr val="0070C0"/>
                </a:solidFill>
              </a:rPr>
              <a:t>PROPIETARIO ?</a:t>
            </a:r>
            <a:endParaRPr lang="fr-FR" altLang="es-ES" dirty="0">
              <a:solidFill>
                <a:srgbClr val="0070C0"/>
              </a:solidFill>
            </a:endParaRP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C88BF8A2-B67F-AD46-A0CB-9678C4A2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s-ES" sz="1400" b="1"/>
              <a:t>Con qué interacciones ?</a:t>
            </a:r>
          </a:p>
        </p:txBody>
      </p:sp>
      <p:sp>
        <p:nvSpPr>
          <p:cNvPr id="57372" name="AutoShape 28">
            <a:extLst>
              <a:ext uri="{FF2B5EF4-FFF2-40B4-BE49-F238E27FC236}">
                <a16:creationId xmlns:a16="http://schemas.microsoft.com/office/drawing/2014/main" id="{C1E3B135-1F78-E04D-8004-4BC40F25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5398356"/>
            <a:ext cx="762000" cy="666141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3" name="AutoShape 29">
            <a:extLst>
              <a:ext uri="{FF2B5EF4-FFF2-40B4-BE49-F238E27FC236}">
                <a16:creationId xmlns:a16="http://schemas.microsoft.com/office/drawing/2014/main" id="{F0A21F61-E375-0247-91F6-211C09FE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982" y="1640906"/>
            <a:ext cx="762000" cy="914400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4" name="AutoShape 30">
            <a:extLst>
              <a:ext uri="{FF2B5EF4-FFF2-40B4-BE49-F238E27FC236}">
                <a16:creationId xmlns:a16="http://schemas.microsoft.com/office/drawing/2014/main" id="{1A9CAA65-9F4C-3845-83BD-08816741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418090"/>
            <a:ext cx="762000" cy="719818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6B7B25A7-9D1B-2241-A68A-85532320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48" y="3352761"/>
            <a:ext cx="2286000" cy="10064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Transformación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 con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aporte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de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Valor</a:t>
            </a:r>
            <a:endParaRPr kumimoji="1" lang="fr-FR" altLang="es-ES" sz="2000" b="1" i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2C8BED7-7904-475F-B880-2BDF66462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2360" y="388619"/>
            <a:ext cx="9882472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DESCRIPCIÓN DE UN PROCESO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01DC44-7745-B94B-B7CD-2E3F9BBAF7A3}"/>
              </a:ext>
            </a:extLst>
          </p:cNvPr>
          <p:cNvSpPr txBox="1"/>
          <p:nvPr/>
        </p:nvSpPr>
        <p:spPr>
          <a:xfrm>
            <a:off x="405232" y="3357572"/>
            <a:ext cx="348694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DATOS DE ENTRADA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2D6FADB-E49F-084F-8B77-6C7A96A314ED}"/>
              </a:ext>
            </a:extLst>
          </p:cNvPr>
          <p:cNvSpPr txBox="1"/>
          <p:nvPr/>
        </p:nvSpPr>
        <p:spPr>
          <a:xfrm>
            <a:off x="2434781" y="1414984"/>
            <a:ext cx="304526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CON QUÉ?</a:t>
            </a: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499DF8-7B3F-7B41-9B59-4FADD6A17A24}"/>
              </a:ext>
            </a:extLst>
          </p:cNvPr>
          <p:cNvSpPr txBox="1"/>
          <p:nvPr/>
        </p:nvSpPr>
        <p:spPr>
          <a:xfrm>
            <a:off x="5985594" y="5528215"/>
            <a:ext cx="36531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DOCUMENTACIÓN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7776EE3-BC8F-7145-A571-4BF83110CDEF}"/>
              </a:ext>
            </a:extLst>
          </p:cNvPr>
          <p:cNvSpPr txBox="1"/>
          <p:nvPr/>
        </p:nvSpPr>
        <p:spPr>
          <a:xfrm>
            <a:off x="2434303" y="5524514"/>
            <a:ext cx="30452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INDICADORES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AD8A73-43C3-BB4C-99A0-626761B1D32B}"/>
              </a:ext>
            </a:extLst>
          </p:cNvPr>
          <p:cNvSpPr txBox="1"/>
          <p:nvPr/>
        </p:nvSpPr>
        <p:spPr>
          <a:xfrm>
            <a:off x="9712955" y="1918630"/>
            <a:ext cx="239966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COORDINADOR-PROPIETARIO DEL PROCESO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CB7698-3A55-B94C-B7E1-5F7ED1FBF9A3}"/>
              </a:ext>
            </a:extLst>
          </p:cNvPr>
          <p:cNvSpPr txBox="1"/>
          <p:nvPr/>
        </p:nvSpPr>
        <p:spPr>
          <a:xfrm>
            <a:off x="5985594" y="1491062"/>
            <a:ext cx="365319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CON QUIÉN?,…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F231A7A-65D4-1F41-9EDB-93B2F84D806E}"/>
              </a:ext>
            </a:extLst>
          </p:cNvPr>
          <p:cNvSpPr txBox="1"/>
          <p:nvPr/>
        </p:nvSpPr>
        <p:spPr>
          <a:xfrm>
            <a:off x="7906311" y="3475308"/>
            <a:ext cx="339784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DATOS DE SALIDA</a:t>
            </a:r>
          </a:p>
          <a:p>
            <a:pPr algn="ctr"/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E549B0B-6B42-404C-983A-612101321872}"/>
              </a:ext>
            </a:extLst>
          </p:cNvPr>
          <p:cNvSpPr txBox="1"/>
          <p:nvPr/>
        </p:nvSpPr>
        <p:spPr>
          <a:xfrm>
            <a:off x="3891690" y="2417935"/>
            <a:ext cx="40386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DESENCADENANTE</a:t>
            </a:r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2A5BF7A-F36C-2948-BD4C-A99ADE822667}"/>
              </a:ext>
            </a:extLst>
          </p:cNvPr>
          <p:cNvSpPr txBox="1"/>
          <p:nvPr/>
        </p:nvSpPr>
        <p:spPr>
          <a:xfrm>
            <a:off x="3900332" y="3156424"/>
            <a:ext cx="4005979" cy="1538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ACTIVIDADES</a:t>
            </a:r>
          </a:p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endParaRPr lang="es-E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2730639-F158-6345-98C3-7C3F0A716359}"/>
              </a:ext>
            </a:extLst>
          </p:cNvPr>
          <p:cNvSpPr txBox="1"/>
          <p:nvPr/>
        </p:nvSpPr>
        <p:spPr>
          <a:xfrm>
            <a:off x="3940760" y="4675320"/>
            <a:ext cx="400597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CIERRE</a:t>
            </a:r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FD80AC-5E3B-0745-99E7-231928D3A598}"/>
              </a:ext>
            </a:extLst>
          </p:cNvPr>
          <p:cNvSpPr txBox="1"/>
          <p:nvPr/>
        </p:nvSpPr>
        <p:spPr>
          <a:xfrm>
            <a:off x="3081130" y="923472"/>
            <a:ext cx="69885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Taller GP-T2 FICHA DEL PROCESO : “PRODUCIR”</a:t>
            </a:r>
          </a:p>
        </p:txBody>
      </p:sp>
      <p:sp>
        <p:nvSpPr>
          <p:cNvPr id="3" name="Flecha derecha 2">
            <a:extLst>
              <a:ext uri="{FF2B5EF4-FFF2-40B4-BE49-F238E27FC236}">
                <a16:creationId xmlns:a16="http://schemas.microsoft.com/office/drawing/2014/main" id="{C6CEBB17-B7C7-B349-BFA3-BD8E6EDFC292}"/>
              </a:ext>
            </a:extLst>
          </p:cNvPr>
          <p:cNvSpPr/>
          <p:nvPr/>
        </p:nvSpPr>
        <p:spPr>
          <a:xfrm>
            <a:off x="3643319" y="3537123"/>
            <a:ext cx="534236" cy="4726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 derecha 43">
            <a:extLst>
              <a:ext uri="{FF2B5EF4-FFF2-40B4-BE49-F238E27FC236}">
                <a16:creationId xmlns:a16="http://schemas.microsoft.com/office/drawing/2014/main" id="{5E7AB546-33FE-3249-9A0D-5ADBA51D8892}"/>
              </a:ext>
            </a:extLst>
          </p:cNvPr>
          <p:cNvSpPr/>
          <p:nvPr/>
        </p:nvSpPr>
        <p:spPr>
          <a:xfrm>
            <a:off x="7565674" y="3616648"/>
            <a:ext cx="604352" cy="49017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derecha 44">
            <a:extLst>
              <a:ext uri="{FF2B5EF4-FFF2-40B4-BE49-F238E27FC236}">
                <a16:creationId xmlns:a16="http://schemas.microsoft.com/office/drawing/2014/main" id="{CE6CE9DC-A1AF-9049-BCB9-7D286BD6730E}"/>
              </a:ext>
            </a:extLst>
          </p:cNvPr>
          <p:cNvSpPr/>
          <p:nvPr/>
        </p:nvSpPr>
        <p:spPr>
          <a:xfrm rot="3248844">
            <a:off x="3948153" y="2304270"/>
            <a:ext cx="446432" cy="473697"/>
          </a:xfrm>
          <a:prstGeom prst="rightArrow">
            <a:avLst>
              <a:gd name="adj1" fmla="val 50000"/>
              <a:gd name="adj2" fmla="val 43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lecha derecha 45">
            <a:extLst>
              <a:ext uri="{FF2B5EF4-FFF2-40B4-BE49-F238E27FC236}">
                <a16:creationId xmlns:a16="http://schemas.microsoft.com/office/drawing/2014/main" id="{75BC4655-A1F2-AE43-816D-5DC480743802}"/>
              </a:ext>
            </a:extLst>
          </p:cNvPr>
          <p:cNvSpPr/>
          <p:nvPr/>
        </p:nvSpPr>
        <p:spPr>
          <a:xfrm rot="13302162">
            <a:off x="7493479" y="5127797"/>
            <a:ext cx="539150" cy="5073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lecha derecha 46">
            <a:extLst>
              <a:ext uri="{FF2B5EF4-FFF2-40B4-BE49-F238E27FC236}">
                <a16:creationId xmlns:a16="http://schemas.microsoft.com/office/drawing/2014/main" id="{9BE04125-836C-154E-9B1E-105EAF91028F}"/>
              </a:ext>
            </a:extLst>
          </p:cNvPr>
          <p:cNvSpPr/>
          <p:nvPr/>
        </p:nvSpPr>
        <p:spPr>
          <a:xfrm rot="18369214">
            <a:off x="3705991" y="5164742"/>
            <a:ext cx="507286" cy="4554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Flecha derecha 47">
            <a:extLst>
              <a:ext uri="{FF2B5EF4-FFF2-40B4-BE49-F238E27FC236}">
                <a16:creationId xmlns:a16="http://schemas.microsoft.com/office/drawing/2014/main" id="{0DE56A31-3846-004A-8C57-C1D8F7F945D6}"/>
              </a:ext>
            </a:extLst>
          </p:cNvPr>
          <p:cNvSpPr/>
          <p:nvPr/>
        </p:nvSpPr>
        <p:spPr>
          <a:xfrm rot="7692903">
            <a:off x="7301719" y="2349597"/>
            <a:ext cx="438744" cy="3910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7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E3EFCCE4-AAB9-8444-9FD9-ECB7ECC6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630" y="1898148"/>
            <a:ext cx="9298123" cy="3810000"/>
          </a:xfrm>
          <a:prstGeom prst="homePlate">
            <a:avLst>
              <a:gd name="adj" fmla="val 51782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7" name="AutoShape 3" descr="Papier lettre">
            <a:extLst>
              <a:ext uri="{FF2B5EF4-FFF2-40B4-BE49-F238E27FC236}">
                <a16:creationId xmlns:a16="http://schemas.microsoft.com/office/drawing/2014/main" id="{77316934-D16A-B049-B63A-39E8BC8E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788" y="4344988"/>
            <a:ext cx="1918775" cy="1652758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AutoShape 4" descr="Papier lettre">
            <a:extLst>
              <a:ext uri="{FF2B5EF4-FFF2-40B4-BE49-F238E27FC236}">
                <a16:creationId xmlns:a16="http://schemas.microsoft.com/office/drawing/2014/main" id="{52A19011-4B98-F043-865D-C4F068E8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644" y="4344988"/>
            <a:ext cx="1815519" cy="1682702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AutoShape 5" descr="Papier lettre">
            <a:extLst>
              <a:ext uri="{FF2B5EF4-FFF2-40B4-BE49-F238E27FC236}">
                <a16:creationId xmlns:a16="http://schemas.microsoft.com/office/drawing/2014/main" id="{0AF3A05D-9476-0943-83CF-6EC1B705B0E2}"/>
              </a:ext>
            </a:extLst>
          </p:cNvPr>
          <p:cNvSpPr>
            <a:spLocks noChangeArrowheads="1"/>
          </p:cNvSpPr>
          <p:nvPr/>
        </p:nvSpPr>
        <p:spPr bwMode="auto">
          <a:xfrm rot="5416693">
            <a:off x="7310220" y="3275434"/>
            <a:ext cx="1752600" cy="1071563"/>
          </a:xfrm>
          <a:prstGeom prst="pentag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AutoShape 6" descr="Papier lettre">
            <a:extLst>
              <a:ext uri="{FF2B5EF4-FFF2-40B4-BE49-F238E27FC236}">
                <a16:creationId xmlns:a16="http://schemas.microsoft.com/office/drawing/2014/main" id="{8A27E5FE-4302-5E4A-8056-AE4723AA1E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0487" y="1614802"/>
            <a:ext cx="1645676" cy="1282385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AutoShape 7" descr="Papier lettre">
            <a:extLst>
              <a:ext uri="{FF2B5EF4-FFF2-40B4-BE49-F238E27FC236}">
                <a16:creationId xmlns:a16="http://schemas.microsoft.com/office/drawing/2014/main" id="{49FABCAF-FD06-0641-9D2B-639BA129E5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8199" y="1624402"/>
            <a:ext cx="1685364" cy="1272786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AutoShape 8" descr="Papier lettre">
            <a:extLst>
              <a:ext uri="{FF2B5EF4-FFF2-40B4-BE49-F238E27FC236}">
                <a16:creationId xmlns:a16="http://schemas.microsoft.com/office/drawing/2014/main" id="{9ED6961A-4BC4-EC40-B3E7-3DB60E472D07}"/>
              </a:ext>
            </a:extLst>
          </p:cNvPr>
          <p:cNvSpPr>
            <a:spLocks noChangeArrowheads="1"/>
          </p:cNvSpPr>
          <p:nvPr/>
        </p:nvSpPr>
        <p:spPr bwMode="auto">
          <a:xfrm rot="5380013">
            <a:off x="2749115" y="3033391"/>
            <a:ext cx="1449388" cy="1522412"/>
          </a:xfrm>
          <a:custGeom>
            <a:avLst/>
            <a:gdLst>
              <a:gd name="G0" fmla="+- 9008 0 0"/>
              <a:gd name="G1" fmla="+- 21600 0 9008"/>
              <a:gd name="G2" fmla="*/ 9008 1 2"/>
              <a:gd name="G3" fmla="+- 21600 0 G2"/>
              <a:gd name="G4" fmla="+/ 9008 21600 2"/>
              <a:gd name="G5" fmla="+/ G1 0 2"/>
              <a:gd name="G6" fmla="*/ 21600 21600 9008"/>
              <a:gd name="G7" fmla="*/ G6 1 2"/>
              <a:gd name="G8" fmla="+- 21600 0 G7"/>
              <a:gd name="G9" fmla="*/ 21600 1 2"/>
              <a:gd name="G10" fmla="+- 9008 0 G9"/>
              <a:gd name="G11" fmla="?: G10 G8 0"/>
              <a:gd name="G12" fmla="?: G10 G7 21600"/>
              <a:gd name="T0" fmla="*/ 17096 w 21600"/>
              <a:gd name="T1" fmla="*/ 10800 h 21600"/>
              <a:gd name="T2" fmla="*/ 10800 w 21600"/>
              <a:gd name="T3" fmla="*/ 21600 h 21600"/>
              <a:gd name="T4" fmla="*/ 4504 w 21600"/>
              <a:gd name="T5" fmla="*/ 10800 h 21600"/>
              <a:gd name="T6" fmla="*/ 10800 w 21600"/>
              <a:gd name="T7" fmla="*/ 0 h 21600"/>
              <a:gd name="T8" fmla="*/ 6304 w 21600"/>
              <a:gd name="T9" fmla="*/ 6304 h 21600"/>
              <a:gd name="T10" fmla="*/ 15296 w 21600"/>
              <a:gd name="T11" fmla="*/ 1529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8" y="21600"/>
                </a:lnTo>
                <a:lnTo>
                  <a:pt x="1259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Oval 9" descr="Tuiles">
            <a:extLst>
              <a:ext uri="{FF2B5EF4-FFF2-40B4-BE49-F238E27FC236}">
                <a16:creationId xmlns:a16="http://schemas.microsoft.com/office/drawing/2014/main" id="{1156770B-20C2-354B-A800-748255B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022" y="2325315"/>
            <a:ext cx="4038600" cy="297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s-ES" sz="2400"/>
          </a:p>
        </p:txBody>
      </p:sp>
      <p:sp>
        <p:nvSpPr>
          <p:cNvPr id="57354" name="Text Box 10" descr="Tuiles">
            <a:extLst>
              <a:ext uri="{FF2B5EF4-FFF2-40B4-BE49-F238E27FC236}">
                <a16:creationId xmlns:a16="http://schemas.microsoft.com/office/drawing/2014/main" id="{C3E7EED4-F5F7-374B-91B5-56DE8EA0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196" y="2813194"/>
            <a:ext cx="24384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2800" b="1" dirty="0"/>
              <a:t>PROCESO</a:t>
            </a:r>
            <a:endParaRPr lang="fr-FR" altLang="es-ES" b="1" dirty="0"/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2441AE05-3749-5440-9102-E3C33841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730546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competencias</a:t>
            </a:r>
            <a:r>
              <a:rPr lang="fr-FR" altLang="es-ES" sz="1400" b="1" dirty="0"/>
              <a:t> ?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72AF8D53-6288-724C-8AC7-1E9231E1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1730546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medios ?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9D6970ED-DDB1-2C46-8F3F-37187493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388146"/>
            <a:ext cx="1371600" cy="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método</a:t>
            </a:r>
            <a:r>
              <a:rPr lang="fr-FR" altLang="es-ES" sz="1400" b="1" dirty="0"/>
              <a:t> ?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D715A9E3-6BE5-6A46-93F7-485F2977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5388146"/>
            <a:ext cx="1833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medida de las prestaciones ?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431F531C-3182-6D40-A2AB-0D3B8D91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41" y="3455597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r-FR" altLang="es-ES" sz="1600" b="1" dirty="0"/>
              <a:t>NECESIDAD CLIENTE</a:t>
            </a:r>
            <a:endParaRPr lang="fr-FR" altLang="es-ES" sz="1600" dirty="0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B7716D3A-E746-774A-8E43-5852808D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48" y="3537122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fr-FR" altLang="es-ES" sz="1600" b="1" dirty="0"/>
              <a:t>SATISFACCIÓN CLIENTE</a:t>
            </a:r>
          </a:p>
        </p:txBody>
      </p:sp>
      <p:sp>
        <p:nvSpPr>
          <p:cNvPr id="57361" name="AutoShape 17">
            <a:extLst>
              <a:ext uri="{FF2B5EF4-FFF2-40B4-BE49-F238E27FC236}">
                <a16:creationId xmlns:a16="http://schemas.microsoft.com/office/drawing/2014/main" id="{71BC7A43-2C74-DD4F-84AB-10AFADDD3B2C}"/>
              </a:ext>
            </a:extLst>
          </p:cNvPr>
          <p:cNvSpPr>
            <a:spLocks noChangeArrowheads="1"/>
          </p:cNvSpPr>
          <p:nvPr/>
        </p:nvSpPr>
        <p:spPr bwMode="auto">
          <a:xfrm rot="17574452">
            <a:off x="4370491" y="4882861"/>
            <a:ext cx="560257" cy="420116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1579681-53B1-0645-A99B-1227D68D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22" y="363366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 dirty="0" err="1"/>
              <a:t>Entradas</a:t>
            </a:r>
            <a:r>
              <a:rPr lang="fr-FR" altLang="es-ES" sz="1600" b="1" dirty="0"/>
              <a:t> ?</a:t>
            </a:r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AF6CF5E3-94AB-4F43-9C96-5AA874399E4A}"/>
              </a:ext>
            </a:extLst>
          </p:cNvPr>
          <p:cNvSpPr>
            <a:spLocks noChangeArrowheads="1"/>
          </p:cNvSpPr>
          <p:nvPr/>
        </p:nvSpPr>
        <p:spPr bwMode="auto">
          <a:xfrm rot="14986386">
            <a:off x="6425050" y="4953037"/>
            <a:ext cx="570755" cy="346964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4" name="AutoShape 20">
            <a:extLst>
              <a:ext uri="{FF2B5EF4-FFF2-40B4-BE49-F238E27FC236}">
                <a16:creationId xmlns:a16="http://schemas.microsoft.com/office/drawing/2014/main" id="{D146BBB1-A9C7-1B47-A47C-FE9503EEA12F}"/>
              </a:ext>
            </a:extLst>
          </p:cNvPr>
          <p:cNvSpPr>
            <a:spLocks noChangeArrowheads="1"/>
          </p:cNvSpPr>
          <p:nvPr/>
        </p:nvSpPr>
        <p:spPr bwMode="auto">
          <a:xfrm rot="6592976">
            <a:off x="6267451" y="21971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5" name="AutoShape 21">
            <a:extLst>
              <a:ext uri="{FF2B5EF4-FFF2-40B4-BE49-F238E27FC236}">
                <a16:creationId xmlns:a16="http://schemas.microsoft.com/office/drawing/2014/main" id="{3646B082-9542-4F4A-B95E-EB31DA1C1499}"/>
              </a:ext>
            </a:extLst>
          </p:cNvPr>
          <p:cNvSpPr>
            <a:spLocks noChangeArrowheads="1"/>
          </p:cNvSpPr>
          <p:nvPr/>
        </p:nvSpPr>
        <p:spPr bwMode="auto">
          <a:xfrm rot="4124896">
            <a:off x="4667251" y="22733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1270D3DA-4731-A041-8B61-BB23DA1B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3635547"/>
            <a:ext cx="990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/>
              <a:t>Salidas</a:t>
            </a:r>
            <a:r>
              <a:rPr lang="fr-FR" altLang="es-ES" sz="1200"/>
              <a:t> </a:t>
            </a:r>
            <a:r>
              <a:rPr lang="fr-FR" altLang="es-ES" sz="1600" b="1"/>
              <a:t>?</a:t>
            </a:r>
          </a:p>
        </p:txBody>
      </p:sp>
      <p:sp>
        <p:nvSpPr>
          <p:cNvPr id="57367" name="AutoShape 23">
            <a:extLst>
              <a:ext uri="{FF2B5EF4-FFF2-40B4-BE49-F238E27FC236}">
                <a16:creationId xmlns:a16="http://schemas.microsoft.com/office/drawing/2014/main" id="{F3DE34C9-BC1E-D941-9193-507CB84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317" y="1978910"/>
            <a:ext cx="1905000" cy="762000"/>
          </a:xfrm>
          <a:prstGeom prst="wedgeRoundRectCallout">
            <a:avLst>
              <a:gd name="adj1" fmla="val -22083"/>
              <a:gd name="adj2" fmla="val 101667"/>
              <a:gd name="adj3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BFD04B22-0FD5-1848-8274-97705BD3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989" y="2073446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altLang="es-ES" sz="1600" b="1" dirty="0"/>
              <a:t> </a:t>
            </a:r>
            <a:r>
              <a:rPr lang="fr-FR" altLang="es-ES" b="1" i="1" dirty="0">
                <a:solidFill>
                  <a:srgbClr val="0070C0"/>
                </a:solidFill>
              </a:rPr>
              <a:t>PROPIETARIO ?</a:t>
            </a:r>
            <a:endParaRPr lang="fr-FR" altLang="es-ES" dirty="0">
              <a:solidFill>
                <a:srgbClr val="0070C0"/>
              </a:solidFill>
            </a:endParaRP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C88BF8A2-B67F-AD46-A0CB-9678C4A2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s-ES" sz="1400" b="1"/>
              <a:t>Con qué interacciones ?</a:t>
            </a:r>
          </a:p>
        </p:txBody>
      </p:sp>
      <p:sp>
        <p:nvSpPr>
          <p:cNvPr id="57372" name="AutoShape 28">
            <a:extLst>
              <a:ext uri="{FF2B5EF4-FFF2-40B4-BE49-F238E27FC236}">
                <a16:creationId xmlns:a16="http://schemas.microsoft.com/office/drawing/2014/main" id="{C1E3B135-1F78-E04D-8004-4BC40F25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5398356"/>
            <a:ext cx="762000" cy="666141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3" name="AutoShape 29">
            <a:extLst>
              <a:ext uri="{FF2B5EF4-FFF2-40B4-BE49-F238E27FC236}">
                <a16:creationId xmlns:a16="http://schemas.microsoft.com/office/drawing/2014/main" id="{F0A21F61-E375-0247-91F6-211C09FE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982" y="1640906"/>
            <a:ext cx="762000" cy="914400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4" name="AutoShape 30">
            <a:extLst>
              <a:ext uri="{FF2B5EF4-FFF2-40B4-BE49-F238E27FC236}">
                <a16:creationId xmlns:a16="http://schemas.microsoft.com/office/drawing/2014/main" id="{1A9CAA65-9F4C-3845-83BD-08816741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418090"/>
            <a:ext cx="762000" cy="719818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6B7B25A7-9D1B-2241-A68A-85532320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48" y="3352761"/>
            <a:ext cx="2286000" cy="10064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Transformación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 con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aporte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de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Valor</a:t>
            </a:r>
            <a:endParaRPr kumimoji="1" lang="fr-FR" altLang="es-ES" sz="2000" b="1" i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2C8BED7-7904-475F-B880-2BDF66462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2360" y="388619"/>
            <a:ext cx="9882472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DESCRIPCIÓN DE UN PROCESO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01DC44-7745-B94B-B7CD-2E3F9BBAF7A3}"/>
              </a:ext>
            </a:extLst>
          </p:cNvPr>
          <p:cNvSpPr txBox="1"/>
          <p:nvPr/>
        </p:nvSpPr>
        <p:spPr>
          <a:xfrm>
            <a:off x="405232" y="3357572"/>
            <a:ext cx="348694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DATOS DE ENTRADA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2D6FADB-E49F-084F-8B77-6C7A96A314ED}"/>
              </a:ext>
            </a:extLst>
          </p:cNvPr>
          <p:cNvSpPr txBox="1"/>
          <p:nvPr/>
        </p:nvSpPr>
        <p:spPr>
          <a:xfrm>
            <a:off x="2434781" y="1414984"/>
            <a:ext cx="304526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CON QUÉ?</a:t>
            </a: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499DF8-7B3F-7B41-9B59-4FADD6A17A24}"/>
              </a:ext>
            </a:extLst>
          </p:cNvPr>
          <p:cNvSpPr txBox="1"/>
          <p:nvPr/>
        </p:nvSpPr>
        <p:spPr>
          <a:xfrm>
            <a:off x="5985594" y="5528215"/>
            <a:ext cx="36531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DOCUMENTACIÓN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7776EE3-BC8F-7145-A571-4BF83110CDEF}"/>
              </a:ext>
            </a:extLst>
          </p:cNvPr>
          <p:cNvSpPr txBox="1"/>
          <p:nvPr/>
        </p:nvSpPr>
        <p:spPr>
          <a:xfrm>
            <a:off x="2434303" y="5524514"/>
            <a:ext cx="30452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INDICADORES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AD8A73-43C3-BB4C-99A0-626761B1D32B}"/>
              </a:ext>
            </a:extLst>
          </p:cNvPr>
          <p:cNvSpPr txBox="1"/>
          <p:nvPr/>
        </p:nvSpPr>
        <p:spPr>
          <a:xfrm>
            <a:off x="9712955" y="1918630"/>
            <a:ext cx="239966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COORDINADOR-PROPIETARIO DEL PROCESO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ECB7698-3A55-B94C-B7E1-5F7ED1FBF9A3}"/>
              </a:ext>
            </a:extLst>
          </p:cNvPr>
          <p:cNvSpPr txBox="1"/>
          <p:nvPr/>
        </p:nvSpPr>
        <p:spPr>
          <a:xfrm>
            <a:off x="5985594" y="1491062"/>
            <a:ext cx="365319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CON QUIÉN?,…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F231A7A-65D4-1F41-9EDB-93B2F84D806E}"/>
              </a:ext>
            </a:extLst>
          </p:cNvPr>
          <p:cNvSpPr txBox="1"/>
          <p:nvPr/>
        </p:nvSpPr>
        <p:spPr>
          <a:xfrm>
            <a:off x="7906311" y="3356777"/>
            <a:ext cx="339784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DATOS DE SALIDA</a:t>
            </a:r>
          </a:p>
          <a:p>
            <a:pPr algn="ctr"/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E549B0B-6B42-404C-983A-612101321872}"/>
              </a:ext>
            </a:extLst>
          </p:cNvPr>
          <p:cNvSpPr txBox="1"/>
          <p:nvPr/>
        </p:nvSpPr>
        <p:spPr>
          <a:xfrm>
            <a:off x="3891690" y="2417935"/>
            <a:ext cx="40386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DESENCADENANTE</a:t>
            </a:r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2A5BF7A-F36C-2948-BD4C-A99ADE822667}"/>
              </a:ext>
            </a:extLst>
          </p:cNvPr>
          <p:cNvSpPr txBox="1"/>
          <p:nvPr/>
        </p:nvSpPr>
        <p:spPr>
          <a:xfrm>
            <a:off x="3948366" y="3170152"/>
            <a:ext cx="4005979" cy="1538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ACTIVIDADES</a:t>
            </a:r>
          </a:p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s-ES" sz="1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endParaRPr lang="es-E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2730639-F158-6345-98C3-7C3F0A716359}"/>
              </a:ext>
            </a:extLst>
          </p:cNvPr>
          <p:cNvSpPr txBox="1"/>
          <p:nvPr/>
        </p:nvSpPr>
        <p:spPr>
          <a:xfrm>
            <a:off x="3940760" y="4675320"/>
            <a:ext cx="400597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CIERRE</a:t>
            </a:r>
          </a:p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FD80AC-5E3B-0745-99E7-231928D3A598}"/>
              </a:ext>
            </a:extLst>
          </p:cNvPr>
          <p:cNvSpPr txBox="1"/>
          <p:nvPr/>
        </p:nvSpPr>
        <p:spPr>
          <a:xfrm>
            <a:off x="3081130" y="923472"/>
            <a:ext cx="69885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Taller GP-T2 FICHA DEL PROCESO : “PRODUCIR”</a:t>
            </a:r>
          </a:p>
        </p:txBody>
      </p:sp>
      <p:sp>
        <p:nvSpPr>
          <p:cNvPr id="3" name="Flecha derecha 2">
            <a:extLst>
              <a:ext uri="{FF2B5EF4-FFF2-40B4-BE49-F238E27FC236}">
                <a16:creationId xmlns:a16="http://schemas.microsoft.com/office/drawing/2014/main" id="{C6CEBB17-B7C7-B349-BFA3-BD8E6EDFC292}"/>
              </a:ext>
            </a:extLst>
          </p:cNvPr>
          <p:cNvSpPr/>
          <p:nvPr/>
        </p:nvSpPr>
        <p:spPr>
          <a:xfrm>
            <a:off x="3643319" y="3537123"/>
            <a:ext cx="534236" cy="4726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 derecha 43">
            <a:extLst>
              <a:ext uri="{FF2B5EF4-FFF2-40B4-BE49-F238E27FC236}">
                <a16:creationId xmlns:a16="http://schemas.microsoft.com/office/drawing/2014/main" id="{5E7AB546-33FE-3249-9A0D-5ADBA51D8892}"/>
              </a:ext>
            </a:extLst>
          </p:cNvPr>
          <p:cNvSpPr/>
          <p:nvPr/>
        </p:nvSpPr>
        <p:spPr>
          <a:xfrm>
            <a:off x="7565674" y="3616648"/>
            <a:ext cx="604352" cy="49017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 derecha 44">
            <a:extLst>
              <a:ext uri="{FF2B5EF4-FFF2-40B4-BE49-F238E27FC236}">
                <a16:creationId xmlns:a16="http://schemas.microsoft.com/office/drawing/2014/main" id="{CE6CE9DC-A1AF-9049-BCB9-7D286BD6730E}"/>
              </a:ext>
            </a:extLst>
          </p:cNvPr>
          <p:cNvSpPr/>
          <p:nvPr/>
        </p:nvSpPr>
        <p:spPr>
          <a:xfrm rot="3248844">
            <a:off x="3948153" y="2304270"/>
            <a:ext cx="446432" cy="473697"/>
          </a:xfrm>
          <a:prstGeom prst="rightArrow">
            <a:avLst>
              <a:gd name="adj1" fmla="val 50000"/>
              <a:gd name="adj2" fmla="val 43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lecha derecha 45">
            <a:extLst>
              <a:ext uri="{FF2B5EF4-FFF2-40B4-BE49-F238E27FC236}">
                <a16:creationId xmlns:a16="http://schemas.microsoft.com/office/drawing/2014/main" id="{75BC4655-A1F2-AE43-816D-5DC480743802}"/>
              </a:ext>
            </a:extLst>
          </p:cNvPr>
          <p:cNvSpPr/>
          <p:nvPr/>
        </p:nvSpPr>
        <p:spPr>
          <a:xfrm rot="13302162">
            <a:off x="7493479" y="5127797"/>
            <a:ext cx="539150" cy="5073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lecha derecha 46">
            <a:extLst>
              <a:ext uri="{FF2B5EF4-FFF2-40B4-BE49-F238E27FC236}">
                <a16:creationId xmlns:a16="http://schemas.microsoft.com/office/drawing/2014/main" id="{9BE04125-836C-154E-9B1E-105EAF91028F}"/>
              </a:ext>
            </a:extLst>
          </p:cNvPr>
          <p:cNvSpPr/>
          <p:nvPr/>
        </p:nvSpPr>
        <p:spPr>
          <a:xfrm rot="18369214">
            <a:off x="3705991" y="5164742"/>
            <a:ext cx="507286" cy="4554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Flecha derecha 47">
            <a:extLst>
              <a:ext uri="{FF2B5EF4-FFF2-40B4-BE49-F238E27FC236}">
                <a16:creationId xmlns:a16="http://schemas.microsoft.com/office/drawing/2014/main" id="{0DE56A31-3846-004A-8C57-C1D8F7F945D6}"/>
              </a:ext>
            </a:extLst>
          </p:cNvPr>
          <p:cNvSpPr/>
          <p:nvPr/>
        </p:nvSpPr>
        <p:spPr>
          <a:xfrm rot="7692903">
            <a:off x="7301719" y="2349597"/>
            <a:ext cx="438744" cy="3910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6C561FF-C165-E1F5-01BF-3377E84D1354}"/>
              </a:ext>
            </a:extLst>
          </p:cNvPr>
          <p:cNvSpPr txBox="1"/>
          <p:nvPr/>
        </p:nvSpPr>
        <p:spPr>
          <a:xfrm>
            <a:off x="517259" y="3773437"/>
            <a:ext cx="207079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Plan estratégico de ventas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465A21D-7DA2-A3DB-293A-84274AC3F059}"/>
              </a:ext>
            </a:extLst>
          </p:cNvPr>
          <p:cNvSpPr txBox="1"/>
          <p:nvPr/>
        </p:nvSpPr>
        <p:spPr>
          <a:xfrm>
            <a:off x="2517429" y="1745434"/>
            <a:ext cx="2901942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Software de producción y gestión de flujos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015BA5C-74E9-D2CF-B587-CFCB20A2A14B}"/>
              </a:ext>
            </a:extLst>
          </p:cNvPr>
          <p:cNvSpPr txBox="1"/>
          <p:nvPr/>
        </p:nvSpPr>
        <p:spPr>
          <a:xfrm>
            <a:off x="4188714" y="3476211"/>
            <a:ext cx="2542194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Preparar los equipos para la producción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7F9C62E-FF4A-D4CB-04BE-024CE0B18DF4}"/>
              </a:ext>
            </a:extLst>
          </p:cNvPr>
          <p:cNvSpPr txBox="1"/>
          <p:nvPr/>
        </p:nvSpPr>
        <p:spPr>
          <a:xfrm>
            <a:off x="6134009" y="1812304"/>
            <a:ext cx="2778548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/>
              <a:t>Organigrama y cuadro de competencias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DB21037-3BDD-9511-194B-2ECF6C847A4E}"/>
              </a:ext>
            </a:extLst>
          </p:cNvPr>
          <p:cNvSpPr txBox="1"/>
          <p:nvPr/>
        </p:nvSpPr>
        <p:spPr>
          <a:xfrm>
            <a:off x="5966613" y="5817491"/>
            <a:ext cx="3668855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/>
              <a:t>Método de cálculo del indicador de satisfacción cliente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53D64F6-42AE-1E6E-E35D-641F0E9D67B8}"/>
              </a:ext>
            </a:extLst>
          </p:cNvPr>
          <p:cNvSpPr txBox="1"/>
          <p:nvPr/>
        </p:nvSpPr>
        <p:spPr>
          <a:xfrm>
            <a:off x="4195119" y="2777850"/>
            <a:ext cx="337208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El nivel de stock se ha situado bajo el umbral mínimo.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D0169D9-DAB9-0424-3B6A-C4F2913998D6}"/>
              </a:ext>
            </a:extLst>
          </p:cNvPr>
          <p:cNvSpPr txBox="1"/>
          <p:nvPr/>
        </p:nvSpPr>
        <p:spPr>
          <a:xfrm>
            <a:off x="2535527" y="5820607"/>
            <a:ext cx="2184595" cy="26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% de respeto del plan de entregas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3D063B8-5DFB-FEAE-F5FD-79F7DF057B31}"/>
              </a:ext>
            </a:extLst>
          </p:cNvPr>
          <p:cNvSpPr txBox="1"/>
          <p:nvPr/>
        </p:nvSpPr>
        <p:spPr>
          <a:xfrm>
            <a:off x="4198965" y="4551160"/>
            <a:ext cx="2632445" cy="260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Segregar y tratar productos No Conformes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ABF0B76-3717-B334-4D25-EE289303A8F1}"/>
              </a:ext>
            </a:extLst>
          </p:cNvPr>
          <p:cNvSpPr txBox="1"/>
          <p:nvPr/>
        </p:nvSpPr>
        <p:spPr>
          <a:xfrm>
            <a:off x="2811342" y="6007607"/>
            <a:ext cx="166988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% de producto conforme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48649C6-4C7C-251F-D7A4-CC9E6EFE4DB9}"/>
              </a:ext>
            </a:extLst>
          </p:cNvPr>
          <p:cNvSpPr txBox="1"/>
          <p:nvPr/>
        </p:nvSpPr>
        <p:spPr>
          <a:xfrm>
            <a:off x="8337436" y="4376947"/>
            <a:ext cx="175260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Datos sobre nivel de stock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E9B3B7B-F2CB-8545-5A4A-D71B292DC553}"/>
              </a:ext>
            </a:extLst>
          </p:cNvPr>
          <p:cNvSpPr txBox="1"/>
          <p:nvPr/>
        </p:nvSpPr>
        <p:spPr>
          <a:xfrm>
            <a:off x="6003896" y="6083644"/>
            <a:ext cx="3123555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Método de realización del cambio de dimensión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BC9ABB0-A81C-757A-888B-D3F9CBDD6696}"/>
              </a:ext>
            </a:extLst>
          </p:cNvPr>
          <p:cNvSpPr txBox="1"/>
          <p:nvPr/>
        </p:nvSpPr>
        <p:spPr>
          <a:xfrm>
            <a:off x="8323396" y="3825445"/>
            <a:ext cx="2660879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Informes de conformidad de la producción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70F9F1C-870C-D738-4029-34A371ECB4B6}"/>
              </a:ext>
            </a:extLst>
          </p:cNvPr>
          <p:cNvSpPr txBox="1"/>
          <p:nvPr/>
        </p:nvSpPr>
        <p:spPr>
          <a:xfrm>
            <a:off x="4191437" y="3050813"/>
            <a:ext cx="1674475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Programar la producción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7E1A923-9FD5-1975-10A9-E4CF10B1B111}"/>
              </a:ext>
            </a:extLst>
          </p:cNvPr>
          <p:cNvSpPr txBox="1"/>
          <p:nvPr/>
        </p:nvSpPr>
        <p:spPr>
          <a:xfrm>
            <a:off x="4203342" y="3740322"/>
            <a:ext cx="1921564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Verificar el producto entrante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FF43207-2A66-A7C4-4918-149C44260CC6}"/>
              </a:ext>
            </a:extLst>
          </p:cNvPr>
          <p:cNvSpPr txBox="1"/>
          <p:nvPr/>
        </p:nvSpPr>
        <p:spPr>
          <a:xfrm>
            <a:off x="4200595" y="4276590"/>
            <a:ext cx="257303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Enviar el producto acabado CONFORME 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599087C-C1C8-5201-EEAF-B464AC2AB954}"/>
              </a:ext>
            </a:extLst>
          </p:cNvPr>
          <p:cNvSpPr txBox="1"/>
          <p:nvPr/>
        </p:nvSpPr>
        <p:spPr>
          <a:xfrm>
            <a:off x="4204096" y="3975920"/>
            <a:ext cx="252368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Aplicar vigilancia de producto y proceso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A91A98E-FD9E-BEE3-F569-9931EF0D9537}"/>
              </a:ext>
            </a:extLst>
          </p:cNvPr>
          <p:cNvSpPr txBox="1"/>
          <p:nvPr/>
        </p:nvSpPr>
        <p:spPr>
          <a:xfrm>
            <a:off x="4225153" y="5049403"/>
            <a:ext cx="260375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El nivel de stock es superior al normativo.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F37E359-9E19-6637-EEC2-E3626B51AD6D}"/>
              </a:ext>
            </a:extLst>
          </p:cNvPr>
          <p:cNvSpPr txBox="1"/>
          <p:nvPr/>
        </p:nvSpPr>
        <p:spPr>
          <a:xfrm>
            <a:off x="8332086" y="4098055"/>
            <a:ext cx="147317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Propuestas de mejora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76DD3E1-7DBF-ED1F-AFA6-B6B5A0E51338}"/>
              </a:ext>
            </a:extLst>
          </p:cNvPr>
          <p:cNvSpPr txBox="1"/>
          <p:nvPr/>
        </p:nvSpPr>
        <p:spPr>
          <a:xfrm>
            <a:off x="516092" y="4104472"/>
            <a:ext cx="207079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100" b="1" dirty="0"/>
              <a:t>Actualización de urgencia</a:t>
            </a:r>
          </a:p>
        </p:txBody>
      </p:sp>
    </p:spTree>
    <p:extLst>
      <p:ext uri="{BB962C8B-B14F-4D97-AF65-F5344CB8AC3E}">
        <p14:creationId xmlns:p14="http://schemas.microsoft.com/office/powerpoint/2010/main" val="2317257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32D25E33-3789-B94B-88DA-DB17A4D04B56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135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2- DESCRIPCIÓN DE UN PROCESO </a:t>
            </a:r>
          </a:p>
        </p:txBody>
      </p:sp>
      <p:sp>
        <p:nvSpPr>
          <p:cNvPr id="35" name="Título 2">
            <a:extLst>
              <a:ext uri="{FF2B5EF4-FFF2-40B4-BE49-F238E27FC236}">
                <a16:creationId xmlns:a16="http://schemas.microsoft.com/office/drawing/2014/main" id="{D9627BF7-DB99-8E41-92E7-588C2EC6165A}"/>
              </a:ext>
            </a:extLst>
          </p:cNvPr>
          <p:cNvSpPr txBox="1">
            <a:spLocks/>
          </p:cNvSpPr>
          <p:nvPr/>
        </p:nvSpPr>
        <p:spPr>
          <a:xfrm>
            <a:off x="691896" y="3440196"/>
            <a:ext cx="10515600" cy="30439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l"/>
            <a:br>
              <a:rPr lang="es-ES" sz="2700" b="1" kern="0" dirty="0">
                <a:solidFill>
                  <a:srgbClr val="002060"/>
                </a:solidFill>
              </a:rPr>
            </a:br>
            <a:endParaRPr lang="es-ES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45302BB5-F5AE-F94D-8AB3-040B3EF63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82077"/>
              </p:ext>
            </p:extLst>
          </p:nvPr>
        </p:nvGraphicFramePr>
        <p:xfrm>
          <a:off x="503937" y="1676393"/>
          <a:ext cx="11184126" cy="447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793">
                  <a:extLst>
                    <a:ext uri="{9D8B030D-6E8A-4147-A177-3AD203B41FA5}">
                      <a16:colId xmlns:a16="http://schemas.microsoft.com/office/drawing/2014/main" val="204282955"/>
                    </a:ext>
                  </a:extLst>
                </a:gridCol>
                <a:gridCol w="2065249">
                  <a:extLst>
                    <a:ext uri="{9D8B030D-6E8A-4147-A177-3AD203B41FA5}">
                      <a16:colId xmlns:a16="http://schemas.microsoft.com/office/drawing/2014/main" val="241220332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3554279863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785517793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809414554"/>
                    </a:ext>
                  </a:extLst>
                </a:gridCol>
                <a:gridCol w="1864021">
                  <a:extLst>
                    <a:ext uri="{9D8B030D-6E8A-4147-A177-3AD203B41FA5}">
                      <a16:colId xmlns:a16="http://schemas.microsoft.com/office/drawing/2014/main" val="806663181"/>
                    </a:ext>
                  </a:extLst>
                </a:gridCol>
              </a:tblGrid>
              <a:tr h="354045">
                <a:tc>
                  <a:txBody>
                    <a:bodyPr/>
                    <a:lstStyle/>
                    <a:p>
                      <a:r>
                        <a:rPr lang="es-ES" sz="1200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EQUIPO DE PLANIFICACIÓN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MANTO. INSTALACIONES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LOGÍSTICA-ALMACEN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46682"/>
                  </a:ext>
                </a:extLst>
              </a:tr>
              <a:tr h="86877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690048"/>
                  </a:ext>
                </a:extLst>
              </a:tr>
              <a:tr h="88593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45486"/>
                  </a:ext>
                </a:extLst>
              </a:tr>
              <a:tr h="110685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767971"/>
                  </a:ext>
                </a:extLst>
              </a:tr>
              <a:tr h="4214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61208"/>
                  </a:ext>
                </a:extLst>
              </a:tr>
              <a:tr h="4214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734697"/>
                  </a:ext>
                </a:extLst>
              </a:tr>
              <a:tr h="42140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13401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6B2ED926-C7E6-B94A-A877-002BD492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013" y="1031101"/>
            <a:ext cx="10515600" cy="562924"/>
          </a:xfrm>
        </p:spPr>
        <p:txBody>
          <a:bodyPr anchor="t">
            <a:normAutofit fontScale="90000"/>
          </a:bodyPr>
          <a:lstStyle/>
          <a:p>
            <a:pPr marL="457200" lvl="1" algn="l"/>
            <a:r>
              <a:rPr lang="es-ES" sz="22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GP-T2: DIAGRAMA DE FLUJO DEL PROCESO “PRODUCIR”</a:t>
            </a:r>
            <a:br>
              <a:rPr lang="es-ES" sz="2200" b="1" dirty="0">
                <a:solidFill>
                  <a:srgbClr val="002060"/>
                </a:solidFill>
              </a:rPr>
            </a:br>
            <a:endParaRPr lang="es-ES" sz="18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31483F3-D014-4446-90FE-D6BCA18EDA9F}"/>
              </a:ext>
            </a:extLst>
          </p:cNvPr>
          <p:cNvSpPr/>
          <p:nvPr/>
        </p:nvSpPr>
        <p:spPr>
          <a:xfrm>
            <a:off x="2582335" y="2130787"/>
            <a:ext cx="1351719" cy="476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ACTUALIZAR PROGRAMA DE PRODUCCIÓN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6B34FC5-E8CE-224B-A906-9A43E102F57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999291" y="2369037"/>
            <a:ext cx="5830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mbo 13">
            <a:extLst>
              <a:ext uri="{FF2B5EF4-FFF2-40B4-BE49-F238E27FC236}">
                <a16:creationId xmlns:a16="http://schemas.microsoft.com/office/drawing/2014/main" id="{D885F776-7381-2648-ABB8-38BD2B90507C}"/>
              </a:ext>
            </a:extLst>
          </p:cNvPr>
          <p:cNvSpPr/>
          <p:nvPr/>
        </p:nvSpPr>
        <p:spPr>
          <a:xfrm>
            <a:off x="7846518" y="3334266"/>
            <a:ext cx="1903811" cy="4084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¿VALIDACION?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B8EE019-163F-FA40-9402-4EA5F31E8CBA}"/>
              </a:ext>
            </a:extLst>
          </p:cNvPr>
          <p:cNvCxnSpPr>
            <a:cxnSpLocks/>
          </p:cNvCxnSpPr>
          <p:nvPr/>
        </p:nvCxnSpPr>
        <p:spPr>
          <a:xfrm>
            <a:off x="3934054" y="2289876"/>
            <a:ext cx="48818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68BF53B-883D-354C-8DE5-8BCB1C4EC9C5}"/>
              </a:ext>
            </a:extLst>
          </p:cNvPr>
          <p:cNvSpPr/>
          <p:nvPr/>
        </p:nvSpPr>
        <p:spPr>
          <a:xfrm>
            <a:off x="4383544" y="2372737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PREPARACIÓN DE EQUIPOS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D979A8C-19A1-7249-80C6-B28A902710E6}"/>
              </a:ext>
            </a:extLst>
          </p:cNvPr>
          <p:cNvCxnSpPr>
            <a:cxnSpLocks/>
          </p:cNvCxnSpPr>
          <p:nvPr/>
        </p:nvCxnSpPr>
        <p:spPr>
          <a:xfrm>
            <a:off x="5074135" y="2288735"/>
            <a:ext cx="0" cy="11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F32CEC0-0339-CD42-A618-3EA2BBA68E6D}"/>
              </a:ext>
            </a:extLst>
          </p:cNvPr>
          <p:cNvCxnSpPr>
            <a:cxnSpLocks/>
          </p:cNvCxnSpPr>
          <p:nvPr/>
        </p:nvCxnSpPr>
        <p:spPr>
          <a:xfrm flipH="1">
            <a:off x="3170583" y="3012938"/>
            <a:ext cx="56453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58ACF5A-D65C-8549-AACE-9E3E4604847F}"/>
              </a:ext>
            </a:extLst>
          </p:cNvPr>
          <p:cNvCxnSpPr>
            <a:cxnSpLocks/>
          </p:cNvCxnSpPr>
          <p:nvPr/>
        </p:nvCxnSpPr>
        <p:spPr>
          <a:xfrm flipV="1">
            <a:off x="3883383" y="3196064"/>
            <a:ext cx="4915041" cy="2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016C471-B69C-4C43-9187-29F94A701E71}"/>
              </a:ext>
            </a:extLst>
          </p:cNvPr>
          <p:cNvCxnSpPr>
            <a:cxnSpLocks/>
          </p:cNvCxnSpPr>
          <p:nvPr/>
        </p:nvCxnSpPr>
        <p:spPr>
          <a:xfrm>
            <a:off x="6993539" y="2288735"/>
            <a:ext cx="0" cy="11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CC5DD187-D7E2-E049-A257-F886614AE8C3}"/>
              </a:ext>
            </a:extLst>
          </p:cNvPr>
          <p:cNvCxnSpPr>
            <a:cxnSpLocks/>
          </p:cNvCxnSpPr>
          <p:nvPr/>
        </p:nvCxnSpPr>
        <p:spPr>
          <a:xfrm>
            <a:off x="8799418" y="2287143"/>
            <a:ext cx="0" cy="11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8F34D8-FF4A-7C4B-B10F-B52D563CC2A3}"/>
              </a:ext>
            </a:extLst>
          </p:cNvPr>
          <p:cNvCxnSpPr>
            <a:cxnSpLocks/>
          </p:cNvCxnSpPr>
          <p:nvPr/>
        </p:nvCxnSpPr>
        <p:spPr>
          <a:xfrm>
            <a:off x="8780663" y="2860540"/>
            <a:ext cx="0" cy="152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655CA2D0-2D2F-784F-A42C-F78FC379DF0C}"/>
              </a:ext>
            </a:extLst>
          </p:cNvPr>
          <p:cNvCxnSpPr>
            <a:cxnSpLocks/>
          </p:cNvCxnSpPr>
          <p:nvPr/>
        </p:nvCxnSpPr>
        <p:spPr>
          <a:xfrm>
            <a:off x="6971031" y="2883608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68CCEA8-197F-CE40-88A8-D37857AAEBD0}"/>
              </a:ext>
            </a:extLst>
          </p:cNvPr>
          <p:cNvCxnSpPr>
            <a:cxnSpLocks/>
          </p:cNvCxnSpPr>
          <p:nvPr/>
        </p:nvCxnSpPr>
        <p:spPr>
          <a:xfrm>
            <a:off x="5052778" y="2883607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969AD5A-C34A-F841-BA82-2B86BA37A5E4}"/>
              </a:ext>
            </a:extLst>
          </p:cNvPr>
          <p:cNvCxnSpPr>
            <a:cxnSpLocks/>
          </p:cNvCxnSpPr>
          <p:nvPr/>
        </p:nvCxnSpPr>
        <p:spPr>
          <a:xfrm>
            <a:off x="3181801" y="3012938"/>
            <a:ext cx="0" cy="12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94C0F9E-6DFA-4D4F-A86F-47814761604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791774" y="3217794"/>
            <a:ext cx="6650" cy="116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1F1384B6-CD65-194E-94A2-618B7AF623DC}"/>
              </a:ext>
            </a:extLst>
          </p:cNvPr>
          <p:cNvCxnSpPr>
            <a:cxnSpLocks/>
          </p:cNvCxnSpPr>
          <p:nvPr/>
        </p:nvCxnSpPr>
        <p:spPr>
          <a:xfrm>
            <a:off x="8798424" y="3777490"/>
            <a:ext cx="12103" cy="100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3CAA7396-8A9D-684B-A094-0EE2CBCEFE60}"/>
              </a:ext>
            </a:extLst>
          </p:cNvPr>
          <p:cNvCxnSpPr>
            <a:cxnSpLocks/>
          </p:cNvCxnSpPr>
          <p:nvPr/>
        </p:nvCxnSpPr>
        <p:spPr>
          <a:xfrm flipH="1">
            <a:off x="2232497" y="5655623"/>
            <a:ext cx="5731971" cy="7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Rectángulo 62">
            <a:extLst>
              <a:ext uri="{FF2B5EF4-FFF2-40B4-BE49-F238E27FC236}">
                <a16:creationId xmlns:a16="http://schemas.microsoft.com/office/drawing/2014/main" id="{140F1662-6D5D-9042-8B4C-0A24AD8DF5DA}"/>
              </a:ext>
            </a:extLst>
          </p:cNvPr>
          <p:cNvSpPr/>
          <p:nvPr/>
        </p:nvSpPr>
        <p:spPr>
          <a:xfrm>
            <a:off x="6374999" y="3864845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PLAN VIGILANCIA</a:t>
            </a: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DA14D87E-C890-7448-ABA8-605403023DCB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7730957" y="4080807"/>
            <a:ext cx="370962" cy="5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C2ED286E-05C0-634E-87AC-7E5B9D69F99E}"/>
              </a:ext>
            </a:extLst>
          </p:cNvPr>
          <p:cNvCxnSpPr>
            <a:cxnSpLocks/>
          </p:cNvCxnSpPr>
          <p:nvPr/>
        </p:nvCxnSpPr>
        <p:spPr>
          <a:xfrm>
            <a:off x="8821196" y="4350601"/>
            <a:ext cx="1" cy="80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E275F609-44CD-3D44-B9D9-96A6990F4F6F}"/>
              </a:ext>
            </a:extLst>
          </p:cNvPr>
          <p:cNvCxnSpPr>
            <a:cxnSpLocks/>
          </p:cNvCxnSpPr>
          <p:nvPr/>
        </p:nvCxnSpPr>
        <p:spPr>
          <a:xfrm>
            <a:off x="7033634" y="5036169"/>
            <a:ext cx="3138889" cy="9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EDED4414-D364-0246-8F04-DBC8816D7B8E}"/>
              </a:ext>
            </a:extLst>
          </p:cNvPr>
          <p:cNvCxnSpPr>
            <a:cxnSpLocks/>
            <a:stCxn id="66" idx="2"/>
            <a:endCxn id="105" idx="0"/>
          </p:cNvCxnSpPr>
          <p:nvPr/>
        </p:nvCxnSpPr>
        <p:spPr>
          <a:xfrm>
            <a:off x="8824215" y="4898546"/>
            <a:ext cx="18123" cy="776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A9891CBF-C3CB-584A-8D67-BFAE50894B30}"/>
              </a:ext>
            </a:extLst>
          </p:cNvPr>
          <p:cNvCxnSpPr>
            <a:cxnSpLocks/>
          </p:cNvCxnSpPr>
          <p:nvPr/>
        </p:nvCxnSpPr>
        <p:spPr>
          <a:xfrm>
            <a:off x="6195916" y="5197563"/>
            <a:ext cx="1462741" cy="5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71896C65-3965-3B47-8F45-1CBFC3F65021}"/>
              </a:ext>
            </a:extLst>
          </p:cNvPr>
          <p:cNvCxnSpPr>
            <a:cxnSpLocks/>
          </p:cNvCxnSpPr>
          <p:nvPr/>
        </p:nvCxnSpPr>
        <p:spPr>
          <a:xfrm>
            <a:off x="6177993" y="4675916"/>
            <a:ext cx="4771" cy="511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B4663294-2018-0547-8A5F-CF8F5D4F8F00}"/>
              </a:ext>
            </a:extLst>
          </p:cNvPr>
          <p:cNvSpPr/>
          <p:nvPr/>
        </p:nvSpPr>
        <p:spPr>
          <a:xfrm>
            <a:off x="8166477" y="5675256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ENTREGA AL ALMACEN</a:t>
            </a:r>
          </a:p>
        </p:txBody>
      </p: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913EDB13-2801-C84A-8F39-A772E0789937}"/>
              </a:ext>
            </a:extLst>
          </p:cNvPr>
          <p:cNvCxnSpPr>
            <a:cxnSpLocks/>
          </p:cNvCxnSpPr>
          <p:nvPr/>
        </p:nvCxnSpPr>
        <p:spPr>
          <a:xfrm flipV="1">
            <a:off x="9518199" y="5953014"/>
            <a:ext cx="760282" cy="1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Terminador 126">
            <a:extLst>
              <a:ext uri="{FF2B5EF4-FFF2-40B4-BE49-F238E27FC236}">
                <a16:creationId xmlns:a16="http://schemas.microsoft.com/office/drawing/2014/main" id="{D4BFAB4C-3875-E84A-B48D-76E3393D555D}"/>
              </a:ext>
            </a:extLst>
          </p:cNvPr>
          <p:cNvSpPr/>
          <p:nvPr/>
        </p:nvSpPr>
        <p:spPr>
          <a:xfrm>
            <a:off x="10247243" y="5747426"/>
            <a:ext cx="1232453" cy="41491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STOCK AL DÍA</a:t>
            </a:r>
          </a:p>
        </p:txBody>
      </p:sp>
      <p:sp>
        <p:nvSpPr>
          <p:cNvPr id="128" name="Terminador 127">
            <a:extLst>
              <a:ext uri="{FF2B5EF4-FFF2-40B4-BE49-F238E27FC236}">
                <a16:creationId xmlns:a16="http://schemas.microsoft.com/office/drawing/2014/main" id="{5E572530-96FE-E448-AE1A-1A66349DAAB4}"/>
              </a:ext>
            </a:extLst>
          </p:cNvPr>
          <p:cNvSpPr/>
          <p:nvPr/>
        </p:nvSpPr>
        <p:spPr>
          <a:xfrm>
            <a:off x="753363" y="2149683"/>
            <a:ext cx="1232453" cy="41491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NECESIDADES DE PRODICTO EN EL MERCADO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E836E262-BD18-3749-A433-0D2BFC168EA7}"/>
              </a:ext>
            </a:extLst>
          </p:cNvPr>
          <p:cNvSpPr/>
          <p:nvPr/>
        </p:nvSpPr>
        <p:spPr>
          <a:xfrm>
            <a:off x="8111454" y="2385216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PREPARACIÓN DE EQUIPOS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D5CF3D48-1E14-974D-BE5C-1607EB99AC7B}"/>
              </a:ext>
            </a:extLst>
          </p:cNvPr>
          <p:cNvSpPr/>
          <p:nvPr/>
        </p:nvSpPr>
        <p:spPr>
          <a:xfrm>
            <a:off x="6317678" y="2379578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PREPARACIÓN DE EQUIPOS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7A07CF18-5E47-1A41-8213-F06FB5B9D1C6}"/>
              </a:ext>
            </a:extLst>
          </p:cNvPr>
          <p:cNvSpPr/>
          <p:nvPr/>
        </p:nvSpPr>
        <p:spPr>
          <a:xfrm>
            <a:off x="2600682" y="3112023"/>
            <a:ext cx="1351722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SUMINISTRO MATERIA ENTRANTE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141B775-C64B-E14B-B913-FED86A6B4393}"/>
              </a:ext>
            </a:extLst>
          </p:cNvPr>
          <p:cNvSpPr/>
          <p:nvPr/>
        </p:nvSpPr>
        <p:spPr>
          <a:xfrm>
            <a:off x="8101919" y="3846028"/>
            <a:ext cx="1611840" cy="48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FABRICACIÓN Y ACONDICIONAMIENTO</a:t>
            </a:r>
          </a:p>
        </p:txBody>
      </p:sp>
      <p:sp>
        <p:nvSpPr>
          <p:cNvPr id="66" name="Rombo 65">
            <a:extLst>
              <a:ext uri="{FF2B5EF4-FFF2-40B4-BE49-F238E27FC236}">
                <a16:creationId xmlns:a16="http://schemas.microsoft.com/office/drawing/2014/main" id="{464BF03E-A685-6A4C-902D-BDEB296F2AF5}"/>
              </a:ext>
            </a:extLst>
          </p:cNvPr>
          <p:cNvSpPr/>
          <p:nvPr/>
        </p:nvSpPr>
        <p:spPr>
          <a:xfrm>
            <a:off x="7957573" y="4394011"/>
            <a:ext cx="1733283" cy="50453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¿PROD CONFORME?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655115A2-FDFB-E444-BDD9-64CEAD323BFF}"/>
              </a:ext>
            </a:extLst>
          </p:cNvPr>
          <p:cNvSpPr/>
          <p:nvPr/>
        </p:nvSpPr>
        <p:spPr>
          <a:xfrm>
            <a:off x="7650595" y="5109983"/>
            <a:ext cx="613618" cy="4163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TNC</a:t>
            </a:r>
          </a:p>
        </p:txBody>
      </p: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B6C4AD15-27A6-014C-91C9-0B8A919827DB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7957404" y="4652843"/>
            <a:ext cx="0" cy="45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>
            <a:extLst>
              <a:ext uri="{FF2B5EF4-FFF2-40B4-BE49-F238E27FC236}">
                <a16:creationId xmlns:a16="http://schemas.microsoft.com/office/drawing/2014/main" id="{10EDA17D-5178-9949-9814-E773A72F03F2}"/>
              </a:ext>
            </a:extLst>
          </p:cNvPr>
          <p:cNvCxnSpPr>
            <a:cxnSpLocks/>
          </p:cNvCxnSpPr>
          <p:nvPr/>
        </p:nvCxnSpPr>
        <p:spPr>
          <a:xfrm>
            <a:off x="7036708" y="4918848"/>
            <a:ext cx="0" cy="141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8" name="Terminador 97">
            <a:extLst>
              <a:ext uri="{FF2B5EF4-FFF2-40B4-BE49-F238E27FC236}">
                <a16:creationId xmlns:a16="http://schemas.microsoft.com/office/drawing/2014/main" id="{3E73500E-B17C-E54F-9AD5-38B140915452}"/>
              </a:ext>
            </a:extLst>
          </p:cNvPr>
          <p:cNvSpPr/>
          <p:nvPr/>
        </p:nvSpPr>
        <p:spPr>
          <a:xfrm>
            <a:off x="10172523" y="4598616"/>
            <a:ext cx="1232453" cy="64046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BALANCES DE PRODUCTO Y PROCESO</a:t>
            </a:r>
          </a:p>
        </p:txBody>
      </p: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CD84DC4D-26D1-8D4E-9C1F-C9B4DB74A220}"/>
              </a:ext>
            </a:extLst>
          </p:cNvPr>
          <p:cNvCxnSpPr>
            <a:cxnSpLocks/>
          </p:cNvCxnSpPr>
          <p:nvPr/>
        </p:nvCxnSpPr>
        <p:spPr>
          <a:xfrm>
            <a:off x="9739943" y="4675916"/>
            <a:ext cx="491261" cy="122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7F63285B-E714-E541-AC6B-C8AEBBF1C76A}"/>
              </a:ext>
            </a:extLst>
          </p:cNvPr>
          <p:cNvCxnSpPr>
            <a:cxnSpLocks/>
          </p:cNvCxnSpPr>
          <p:nvPr/>
        </p:nvCxnSpPr>
        <p:spPr>
          <a:xfrm>
            <a:off x="7943297" y="5526292"/>
            <a:ext cx="0" cy="129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0" name="Rombo 109">
            <a:extLst>
              <a:ext uri="{FF2B5EF4-FFF2-40B4-BE49-F238E27FC236}">
                <a16:creationId xmlns:a16="http://schemas.microsoft.com/office/drawing/2014/main" id="{298D204C-F0AC-F147-8CEA-2CD2754E027F}"/>
              </a:ext>
            </a:extLst>
          </p:cNvPr>
          <p:cNvSpPr/>
          <p:nvPr/>
        </p:nvSpPr>
        <p:spPr>
          <a:xfrm>
            <a:off x="6187854" y="4396928"/>
            <a:ext cx="1733283" cy="50453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¿PROD CONFORME?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B98243E2-858A-5143-86A5-90140E94C29E}"/>
              </a:ext>
            </a:extLst>
          </p:cNvPr>
          <p:cNvCxnSpPr>
            <a:cxnSpLocks/>
          </p:cNvCxnSpPr>
          <p:nvPr/>
        </p:nvCxnSpPr>
        <p:spPr>
          <a:xfrm flipH="1" flipV="1">
            <a:off x="2232497" y="2375191"/>
            <a:ext cx="3171" cy="3307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C820EEE4-98E9-C14F-9EAE-63F9E22FA38F}"/>
              </a:ext>
            </a:extLst>
          </p:cNvPr>
          <p:cNvCxnSpPr>
            <a:cxnSpLocks/>
            <a:stCxn id="63" idx="2"/>
            <a:endCxn id="110" idx="0"/>
          </p:cNvCxnSpPr>
          <p:nvPr/>
        </p:nvCxnSpPr>
        <p:spPr>
          <a:xfrm>
            <a:off x="7050860" y="4345807"/>
            <a:ext cx="3636" cy="51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78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1448" y="1739534"/>
            <a:ext cx="9011068" cy="4292556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</a:rPr>
              <a:t>SISTEMA DE GESTIÓN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Definiciones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Pilar 1: La organización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Pilar 2: La Documentación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El corazón: MAPA DE PROCESOS			Taller 1</a:t>
            </a:r>
          </a:p>
          <a:p>
            <a:pPr marL="571500" indent="-57150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</a:rPr>
              <a:t>DESCRIPCIÓN DE UN PROCESO: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Ficha de un Proceso y Diagrama de Flujo	 	Taller 2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Documentación para un Proceso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Responsabilidades: ¿QUIÉN ES QUIEN? ¿QUIÉN HACE QUÉ?</a:t>
            </a:r>
            <a:endParaRPr lang="es-ES" sz="3200" b="1" dirty="0">
              <a:solidFill>
                <a:srgbClr val="002060"/>
              </a:solidFill>
            </a:endParaRPr>
          </a:p>
          <a:p>
            <a:pPr marL="571500" indent="-57150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EVALUACIÓN DE RESULTADOS		 	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3 (*)</a:t>
            </a:r>
          </a:p>
          <a:p>
            <a:pPr marL="571500" indent="-571500" algn="l">
              <a:buFont typeface="+mj-lt"/>
              <a:buAutoNum type="arabicPeriod"/>
            </a:pPr>
            <a:endParaRPr lang="es-ES" sz="3200" b="1" dirty="0">
              <a:solidFill>
                <a:srgbClr val="002060"/>
              </a:solidFill>
            </a:endParaRPr>
          </a:p>
          <a:p>
            <a:pPr marL="571500" indent="-571500" algn="l">
              <a:buFont typeface="+mj-lt"/>
              <a:buAutoNum type="arabicPeriod"/>
            </a:pPr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PROPUESTAS DE MEJORA			</a:t>
            </a:r>
            <a:r>
              <a:rPr lang="es-ES" sz="4000" b="1" dirty="0">
                <a:solidFill>
                  <a:srgbClr val="002060"/>
                </a:solidFill>
                <a:highlight>
                  <a:srgbClr val="FFFF00"/>
                </a:highlight>
              </a:rPr>
              <a:t> 	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4 (*)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002060"/>
              </a:solidFill>
              <a:highlight>
                <a:srgbClr val="C0C0C0"/>
              </a:highlight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2060"/>
                </a:solidFill>
              </a:rPr>
              <a:t>(*) función del tiempo disponible</a:t>
            </a:r>
          </a:p>
        </p:txBody>
      </p:sp>
    </p:spTree>
    <p:extLst>
      <p:ext uri="{BB962C8B-B14F-4D97-AF65-F5344CB8AC3E}">
        <p14:creationId xmlns:p14="http://schemas.microsoft.com/office/powerpoint/2010/main" val="21757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BA575BCC-DCD3-3149-ACA8-4985CAE5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313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68" tIns="40805" rIns="83068" bIns="40805" anchor="ctr"/>
          <a:lstStyle>
            <a:lvl1pPr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7988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51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23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95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67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s-ES_tradnl" altLang="es-ES" sz="2900" b="1" i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es-ES_tradnl" altLang="es-ES" sz="2900" b="1" i="1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D62D8A-7343-9E43-A55F-F984D37404BF}"/>
              </a:ext>
            </a:extLst>
          </p:cNvPr>
          <p:cNvSpPr txBox="1"/>
          <p:nvPr/>
        </p:nvSpPr>
        <p:spPr>
          <a:xfrm>
            <a:off x="869470" y="1895215"/>
            <a:ext cx="108005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3- EVALUACIÓN DE RESULTADOS</a:t>
            </a:r>
          </a:p>
          <a:p>
            <a:endParaRPr lang="es-E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s-E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OBJETIVO- FINALIDAD</a:t>
            </a:r>
          </a:p>
          <a:p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 Piloto responsable de cada proceso aporta su auto-evaluación de las prestaciones y propone evoluciones y objetivos para el próximo período.</a:t>
            </a:r>
          </a:p>
          <a:p>
            <a:endParaRPr lang="es-E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s-ES" sz="2000" b="1" i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NOTA: La presentación de resultados en función de los formatos locales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CC5B27-083E-C34E-AC0A-33DB87368EE5}"/>
              </a:ext>
            </a:extLst>
          </p:cNvPr>
          <p:cNvSpPr txBox="1"/>
          <p:nvPr/>
        </p:nvSpPr>
        <p:spPr>
          <a:xfrm>
            <a:off x="2179528" y="2480153"/>
            <a:ext cx="731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3600" b="1" dirty="0"/>
              <a:t>LO QUE NO SE MIDE “NO PROGRESA”</a:t>
            </a:r>
          </a:p>
        </p:txBody>
      </p:sp>
    </p:spTree>
    <p:extLst>
      <p:ext uri="{BB962C8B-B14F-4D97-AF65-F5344CB8AC3E}">
        <p14:creationId xmlns:p14="http://schemas.microsoft.com/office/powerpoint/2010/main" val="336665177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BA575BCC-DCD3-3149-ACA8-4985CAE5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313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68" tIns="40805" rIns="83068" bIns="40805" anchor="ctr"/>
          <a:lstStyle>
            <a:lvl1pPr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7988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51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23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95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67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s-ES_tradnl" altLang="es-ES" sz="2900" b="1" i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es-ES_tradnl" altLang="es-ES" sz="2900" b="1" i="1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D62D8A-7343-9E43-A55F-F984D37404BF}"/>
              </a:ext>
            </a:extLst>
          </p:cNvPr>
          <p:cNvSpPr txBox="1"/>
          <p:nvPr/>
        </p:nvSpPr>
        <p:spPr>
          <a:xfrm>
            <a:off x="854766" y="1602760"/>
            <a:ext cx="108005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3- EVALUACIÓN DE RESULTADOS: </a:t>
            </a:r>
          </a:p>
          <a:p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FICHA DE EVALUACIÓN Y PROPUESTA DE MEJORA</a:t>
            </a:r>
          </a:p>
          <a:p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Evaluación periódica por el Responsable del Proceso.</a:t>
            </a:r>
          </a:p>
          <a:p>
            <a:endParaRPr lang="es-ES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LÍNEAS GUÍA:</a:t>
            </a:r>
          </a:p>
          <a:p>
            <a:pPr marL="342900" indent="-342900">
              <a:buFontTx/>
              <a:buChar char="-"/>
            </a:pPr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 información remonta al Equipo de Dirección.</a:t>
            </a:r>
          </a:p>
          <a:p>
            <a:pPr marL="342900" indent="-342900">
              <a:buFontTx/>
              <a:buChar char="-"/>
            </a:pPr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Basada en indicadores objetivos.</a:t>
            </a:r>
          </a:p>
          <a:p>
            <a:pPr marL="342900" indent="-342900">
              <a:buFontTx/>
              <a:buChar char="-"/>
            </a:pPr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Aplicando método establecido.</a:t>
            </a:r>
          </a:p>
          <a:p>
            <a:pPr marL="342900" indent="-342900">
              <a:buFontTx/>
              <a:buChar char="-"/>
            </a:pPr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Identificando líneas de mejora</a:t>
            </a:r>
          </a:p>
          <a:p>
            <a:pPr marL="342900" indent="-342900">
              <a:buFontTx/>
              <a:buChar char="-"/>
            </a:pPr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Concretando propuestas concretas de objetivos para el período</a:t>
            </a:r>
          </a:p>
          <a:p>
            <a:pPr marL="342900" indent="-342900">
              <a:buFontTx/>
              <a:buChar char="-"/>
            </a:pPr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…</a:t>
            </a:r>
          </a:p>
          <a:p>
            <a:endParaRPr lang="es-E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2734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BA575BCC-DCD3-3149-ACA8-4985CAE5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313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68" tIns="40805" rIns="83068" bIns="40805" anchor="ctr"/>
          <a:lstStyle>
            <a:lvl1pPr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7988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51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23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95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67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s-ES_tradnl" altLang="es-ES" sz="2900" b="1" i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es-ES_tradnl" altLang="es-ES" sz="2900" b="1" i="1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D62D8A-7343-9E43-A55F-F984D37404BF}"/>
              </a:ext>
            </a:extLst>
          </p:cNvPr>
          <p:cNvSpPr txBox="1"/>
          <p:nvPr/>
        </p:nvSpPr>
        <p:spPr>
          <a:xfrm>
            <a:off x="1145084" y="2611206"/>
            <a:ext cx="9901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PLANIFICACIÓN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Descripción detallada : QUIÉN  hace QUÉ, CUÁNDO, CÓMO.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Disponibilidad de indicadores adaptados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Gestión de competencias: Intervinientes disponibles y formados.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Recursos técnicos disponibles.</a:t>
            </a: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REALIZACÓN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Efectividad de la realización y calidad de la ejecución.</a:t>
            </a: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VERIFICACIÓN : PILOTAJE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Existencia de controles suficientes en cantidad y calidad.</a:t>
            </a: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REACCIÓN : MEJORA-PROGRESO</a:t>
            </a:r>
          </a:p>
          <a:p>
            <a:pPr marL="800100" lvl="1" indent="-342900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Disponibilidad de propuestas para “corregir-mejorar</a:t>
            </a:r>
            <a:endParaRPr lang="es-ES" sz="2000" b="1" dirty="0">
              <a:solidFill>
                <a:srgbClr val="00206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  <a:p>
            <a:pPr marL="800100" lvl="1" indent="-342900">
              <a:buFontTx/>
              <a:buChar char="-"/>
            </a:pPr>
            <a:endParaRPr lang="es-ES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3E97A1-CC49-47F4-BAB8-A0D5C0412958}"/>
              </a:ext>
            </a:extLst>
          </p:cNvPr>
          <p:cNvSpPr txBox="1"/>
          <p:nvPr/>
        </p:nvSpPr>
        <p:spPr>
          <a:xfrm>
            <a:off x="2267360" y="435931"/>
            <a:ext cx="846557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3- EVALUACIÓN DE RESULTADOS: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FICHA DE EVALUACIÓN Y PROPUESTA DE MEJORA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9BB03F-1942-484F-A892-ECA625924D0D}"/>
              </a:ext>
            </a:extLst>
          </p:cNvPr>
          <p:cNvSpPr txBox="1"/>
          <p:nvPr/>
        </p:nvSpPr>
        <p:spPr>
          <a:xfrm>
            <a:off x="2202426" y="1548581"/>
            <a:ext cx="8465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El Responsable del Proceso anima y completa la evaluación anual con ayuda del siguiente esquema: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F74533-290C-7B91-1BA7-4BEAAF2E851C}"/>
              </a:ext>
            </a:extLst>
          </p:cNvPr>
          <p:cNvSpPr txBox="1"/>
          <p:nvPr/>
        </p:nvSpPr>
        <p:spPr>
          <a:xfrm rot="19482174">
            <a:off x="6321716" y="3791150"/>
            <a:ext cx="4742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highlight>
                  <a:srgbClr val="FFFF00"/>
                </a:highlight>
              </a:rPr>
              <a:t>Otra vez el P-D-C-A</a:t>
            </a:r>
          </a:p>
        </p:txBody>
      </p:sp>
    </p:spTree>
    <p:extLst>
      <p:ext uri="{BB962C8B-B14F-4D97-AF65-F5344CB8AC3E}">
        <p14:creationId xmlns:p14="http://schemas.microsoft.com/office/powerpoint/2010/main" val="7839942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BA575BCC-DCD3-3149-ACA8-4985CAE5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313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68" tIns="40805" rIns="83068" bIns="40805" anchor="ctr"/>
          <a:lstStyle>
            <a:lvl1pPr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7988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51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23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95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67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s-ES_tradnl" altLang="es-ES" sz="2900" b="1" i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es-ES_tradnl" altLang="es-ES" sz="2900" b="1" i="1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D62D8A-7343-9E43-A55F-F984D37404BF}"/>
              </a:ext>
            </a:extLst>
          </p:cNvPr>
          <p:cNvSpPr txBox="1"/>
          <p:nvPr/>
        </p:nvSpPr>
        <p:spPr>
          <a:xfrm>
            <a:off x="2569399" y="254943"/>
            <a:ext cx="80859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3- EVALUACIÓN DE RESULTADOS: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FICHA DE EVALUACIÓN Y PROPUESTA DE MEJORA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EVALUACION ANUAL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E97DF2-4941-46A2-99C0-B1EF2E4E5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4" y="1578382"/>
            <a:ext cx="8778875" cy="46423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71012E-658C-47FD-AE62-058F948225DC}"/>
              </a:ext>
            </a:extLst>
          </p:cNvPr>
          <p:cNvSpPr txBox="1"/>
          <p:nvPr/>
        </p:nvSpPr>
        <p:spPr>
          <a:xfrm rot="16200000">
            <a:off x="-729401" y="3668703"/>
            <a:ext cx="39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FFFF00"/>
                </a:highlight>
              </a:rPr>
              <a:t>PROPUESTA COMO EJEMPLO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BADE29D-375A-9679-083A-3E7705AB7752}"/>
              </a:ext>
            </a:extLst>
          </p:cNvPr>
          <p:cNvSpPr/>
          <p:nvPr/>
        </p:nvSpPr>
        <p:spPr>
          <a:xfrm>
            <a:off x="4496696" y="2635624"/>
            <a:ext cx="4356848" cy="35850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483697"/>
      </p:ext>
    </p:extLst>
  </p:cSld>
  <p:clrMapOvr>
    <a:masterClrMapping/>
  </p:clrMapOvr>
  <p:transition spd="slow">
    <p:wipe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0930-AB1E-FF5B-C807-B4494BB2C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F0FDDE0-BB1A-97EA-3052-4284582C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313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068" tIns="40805" rIns="83068" bIns="40805" anchor="ctr"/>
          <a:lstStyle>
            <a:lvl1pPr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91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82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77988" defTabSz="838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351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923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495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06788" defTabSz="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s-ES_tradnl" altLang="es-ES" sz="2900" b="1" i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endParaRPr lang="es-ES_tradnl" altLang="es-ES" sz="2900" b="1" i="1">
              <a:solidFill>
                <a:srgbClr val="063DE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5E5669-1DBB-546C-AE73-325B6472704B}"/>
              </a:ext>
            </a:extLst>
          </p:cNvPr>
          <p:cNvSpPr txBox="1"/>
          <p:nvPr/>
        </p:nvSpPr>
        <p:spPr>
          <a:xfrm>
            <a:off x="2569399" y="254943"/>
            <a:ext cx="808590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3- EVALUACIÓN DE RESULTADOS: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FICHA DE EVALUACIÓN Y PROPUESTA DE MEJORA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EVALUACION ANUAL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99F57D-94B3-64B0-9409-E69CFA98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4" y="1578382"/>
            <a:ext cx="8778875" cy="46423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A37ADE-13F8-53C8-7540-1D8BB4EFCB03}"/>
              </a:ext>
            </a:extLst>
          </p:cNvPr>
          <p:cNvSpPr txBox="1"/>
          <p:nvPr/>
        </p:nvSpPr>
        <p:spPr>
          <a:xfrm rot="16200000">
            <a:off x="-729401" y="3668703"/>
            <a:ext cx="39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FFFF00"/>
                </a:highlight>
              </a:rPr>
              <a:t>PROPUESTA COMO EJEMPLO</a:t>
            </a:r>
          </a:p>
        </p:txBody>
      </p:sp>
    </p:spTree>
    <p:extLst>
      <p:ext uri="{BB962C8B-B14F-4D97-AF65-F5344CB8AC3E}">
        <p14:creationId xmlns:p14="http://schemas.microsoft.com/office/powerpoint/2010/main" val="1723944155"/>
      </p:ext>
    </p:extLst>
  </p:cSld>
  <p:clrMapOvr>
    <a:masterClrMapping/>
  </p:clrMapOvr>
  <p:transition spd="slow">
    <p:wipe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161" y="1625788"/>
            <a:ext cx="10363200" cy="44816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3- EVALUACIÓN DE RESULTADOS</a:t>
            </a:r>
          </a:p>
          <a:p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práctico “GP-T3”: </a:t>
            </a:r>
          </a:p>
          <a:p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Diseño de la FICHA DE EVALUACIÓN DEL PROCESO.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Método: “tormenta de ideas con apoyo de post-</a:t>
            </a:r>
            <a:r>
              <a:rPr lang="es-ES" b="1" dirty="0" err="1">
                <a:solidFill>
                  <a:srgbClr val="002060"/>
                </a:solidFill>
              </a:rPr>
              <a:t>it</a:t>
            </a:r>
            <a:r>
              <a:rPr lang="es-ES" b="1" dirty="0">
                <a:solidFill>
                  <a:srgbClr val="002060"/>
                </a:solidFill>
              </a:rPr>
              <a:t>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El animador: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un proceso concreto para el ejercicio: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Ejemplo “TNC”.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un formato de recogida de información.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Describe el contexto a evaluar.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Los participantes proponen: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Temas a evaluar (por capítulos P-D-C-A)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Evaluación argumentada,  en función del contexto.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09580-1499-984B-9DB6-69389E7BE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525"/>
            <a:ext cx="10515600" cy="2769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100" b="1" dirty="0">
                <a:solidFill>
                  <a:srgbClr val="002060"/>
                </a:solidFill>
              </a:rPr>
              <a:t>1.0- QUÉ ES UN PROCESO</a:t>
            </a:r>
          </a:p>
          <a:p>
            <a:pPr marL="0" indent="0">
              <a:buNone/>
            </a:pPr>
            <a:r>
              <a:rPr lang="es-ES_tradnl" b="1" i="1" dirty="0">
                <a:solidFill>
                  <a:srgbClr val="002060"/>
                </a:solidFill>
              </a:rPr>
              <a:t>De acuerdo con las directrices ISO 9000 se define un proceso como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_tradnl" sz="3600" b="1" i="1" dirty="0">
                <a:solidFill>
                  <a:srgbClr val="002060"/>
                </a:solidFill>
              </a:rPr>
              <a:t>«Conjunto de actividades mutuamente relacionadas o que interactúan, las cuales transforman elementos de entrada en resultados».</a:t>
            </a:r>
            <a:endParaRPr lang="es-E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7E302F-B069-37F1-BD5D-A33D5B6BA3B6}"/>
              </a:ext>
            </a:extLst>
          </p:cNvPr>
          <p:cNvSpPr txBox="1"/>
          <p:nvPr/>
        </p:nvSpPr>
        <p:spPr>
          <a:xfrm>
            <a:off x="2753957" y="5034579"/>
            <a:ext cx="5658523" cy="64633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800" b="1" dirty="0">
                <a:highlight>
                  <a:srgbClr val="FFFF00"/>
                </a:highlight>
                <a:hlinkClick r:id="rId2"/>
              </a:rPr>
              <a:t>Video GESTIÓN POR PROCESOS</a:t>
            </a:r>
            <a:r>
              <a:rPr lang="es-ES" sz="1800" b="1" dirty="0">
                <a:highlight>
                  <a:srgbClr val="FFFF00"/>
                </a:highlight>
              </a:rPr>
              <a:t> 5 min</a:t>
            </a:r>
          </a:p>
          <a:p>
            <a:r>
              <a:rPr lang="es-ES" sz="1800" b="1" dirty="0"/>
              <a:t>https://</a:t>
            </a:r>
            <a:r>
              <a:rPr lang="es-ES" sz="1800" b="1" dirty="0" err="1"/>
              <a:t>www.youtube.com</a:t>
            </a:r>
            <a:r>
              <a:rPr lang="es-ES" sz="1800" b="1" dirty="0"/>
              <a:t>/</a:t>
            </a:r>
            <a:r>
              <a:rPr lang="es-ES" sz="1800" b="1" dirty="0" err="1"/>
              <a:t>watch?v</a:t>
            </a:r>
            <a:r>
              <a:rPr lang="es-ES" sz="1800" b="1" dirty="0"/>
              <a:t>=B1uynyY0rPc</a:t>
            </a:r>
          </a:p>
        </p:txBody>
      </p:sp>
    </p:spTree>
    <p:extLst>
      <p:ext uri="{BB962C8B-B14F-4D97-AF65-F5344CB8AC3E}">
        <p14:creationId xmlns:p14="http://schemas.microsoft.com/office/powerpoint/2010/main" val="646822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339" y="2162406"/>
            <a:ext cx="10751574" cy="37721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El contexto:  </a:t>
            </a:r>
            <a:r>
              <a:rPr lang="es-ES" sz="3600" b="1" dirty="0">
                <a:solidFill>
                  <a:srgbClr val="002060"/>
                </a:solidFill>
              </a:rPr>
              <a:t>“</a:t>
            </a:r>
            <a:r>
              <a:rPr lang="es-ES" sz="3200" b="1" dirty="0">
                <a:solidFill>
                  <a:srgbClr val="002060"/>
                </a:solidFill>
              </a:rPr>
              <a:t>Proceso de Tratamiento de No Conformidades”</a:t>
            </a:r>
            <a:endParaRPr lang="es-ES" sz="3600" b="1" dirty="0">
              <a:solidFill>
                <a:srgbClr val="00206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El Tratamiento de las No Conformidades está bien consolidado en el ámbito de la Calidad; la implicación de los operacionales evoluciona favorablemente. </a:t>
            </a: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Aunque el nivel de accidentes graves está “contenido”, los índices de frecuencia son “altos” (superiores a la media del sector); en este contexto, las situaciones de riesgo RL y los incumplimientos de consignas de seguridad son denunciadas principalmente por el equipo de prevención y/o auditorías externas; la implicación de los operacionales es “a mejorar”.</a:t>
            </a: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Los trabajadores de empresas externas rotan con mucha frecuencia (&lt;= 3 meses) ; esto dificulta el mantenimiento de la formación en consignas locales.</a:t>
            </a: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Los vertidos a la cuenca están sistemáticamente cerca de los límites y el organismo ha sido sancionada en dos ocasiones el último año por superar límites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5A5C22-11D5-43E1-9E82-47EFFCF9055D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089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EVALUACIÓN DE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F7CB2E-894D-41A3-8393-CECB1CB367E8}"/>
              </a:ext>
            </a:extLst>
          </p:cNvPr>
          <p:cNvSpPr txBox="1"/>
          <p:nvPr/>
        </p:nvSpPr>
        <p:spPr>
          <a:xfrm>
            <a:off x="2385391" y="1016236"/>
            <a:ext cx="92765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Taller GP-T3 CONTEXTO DE EVALUACIÓN DEL PROCESO : “TNC”</a:t>
            </a:r>
          </a:p>
        </p:txBody>
      </p:sp>
    </p:spTree>
    <p:extLst>
      <p:ext uri="{BB962C8B-B14F-4D97-AF65-F5344CB8AC3E}">
        <p14:creationId xmlns:p14="http://schemas.microsoft.com/office/powerpoint/2010/main" val="3989809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D17392-F88A-4A72-8AE8-925E3F891924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0028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EVALUACIÓN DE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680AE-AF4F-4A60-B80B-A842A8490249}"/>
              </a:ext>
            </a:extLst>
          </p:cNvPr>
          <p:cNvSpPr txBox="1"/>
          <p:nvPr/>
        </p:nvSpPr>
        <p:spPr>
          <a:xfrm>
            <a:off x="2385391" y="923472"/>
            <a:ext cx="92765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Taller GP-T3 MODELO DE FICHA DE EVALUACIÓN DEL PROCESO : “TNC”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9C1D6D36-6173-7F44-42AE-CB45E74A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75612"/>
              </p:ext>
            </p:extLst>
          </p:nvPr>
        </p:nvGraphicFramePr>
        <p:xfrm>
          <a:off x="970258" y="1589865"/>
          <a:ext cx="10501304" cy="4612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18">
                  <a:extLst>
                    <a:ext uri="{9D8B030D-6E8A-4147-A177-3AD203B41FA5}">
                      <a16:colId xmlns:a16="http://schemas.microsoft.com/office/drawing/2014/main" val="392699376"/>
                    </a:ext>
                  </a:extLst>
                </a:gridCol>
                <a:gridCol w="433664">
                  <a:extLst>
                    <a:ext uri="{9D8B030D-6E8A-4147-A177-3AD203B41FA5}">
                      <a16:colId xmlns:a16="http://schemas.microsoft.com/office/drawing/2014/main" val="3483284569"/>
                    </a:ext>
                  </a:extLst>
                </a:gridCol>
                <a:gridCol w="5954234">
                  <a:extLst>
                    <a:ext uri="{9D8B030D-6E8A-4147-A177-3AD203B41FA5}">
                      <a16:colId xmlns:a16="http://schemas.microsoft.com/office/drawing/2014/main" val="1396102789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val="346616514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2079909753"/>
                    </a:ext>
                  </a:extLst>
                </a:gridCol>
                <a:gridCol w="724393">
                  <a:extLst>
                    <a:ext uri="{9D8B030D-6E8A-4147-A177-3AD203B41FA5}">
                      <a16:colId xmlns:a16="http://schemas.microsoft.com/office/drawing/2014/main" val="2935793991"/>
                    </a:ext>
                  </a:extLst>
                </a:gridCol>
              </a:tblGrid>
              <a:tr h="411527">
                <a:tc>
                  <a:txBody>
                    <a:bodyPr/>
                    <a:lstStyle/>
                    <a:p>
                      <a:r>
                        <a:rPr lang="es-ES" dirty="0"/>
                        <a:t>FASES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COMENTARIOS </a:t>
                      </a:r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(SIMULACIÓN)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FF00"/>
                          </a:solidFill>
                        </a:rPr>
                        <a:t>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FFC000"/>
                          </a:solidFill>
                        </a:rPr>
                        <a:t>AMBAR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FF0000"/>
                          </a:solidFill>
                        </a:rPr>
                        <a:t>ROJO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33867"/>
                  </a:ext>
                </a:extLst>
              </a:tr>
              <a:tr h="632784">
                <a:tc>
                  <a:txBody>
                    <a:bodyPr/>
                    <a:lstStyle/>
                    <a:p>
                      <a:r>
                        <a:rPr lang="es-ES" dirty="0"/>
                        <a:t>PLANIFICACIÓN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Documentación suficiente y bien conocida</a:t>
                      </a:r>
                    </a:p>
                    <a:p>
                      <a:r>
                        <a:rPr lang="es-ES" dirty="0"/>
                        <a:t>- Indicadores insuficientes para tratar caso de E Exteriores.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175432"/>
                  </a:ext>
                </a:extLst>
              </a:tr>
              <a:tr h="863527">
                <a:tc>
                  <a:txBody>
                    <a:bodyPr/>
                    <a:lstStyle/>
                    <a:p>
                      <a:r>
                        <a:rPr lang="es-ES" dirty="0"/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Los niveles de calidad de producto-servicio, aunque mejorables, son satisfactorios.</a:t>
                      </a:r>
                    </a:p>
                    <a:p>
                      <a:r>
                        <a:rPr lang="es-ES" dirty="0"/>
                        <a:t>- En PRL los índices de Frecuencia y Gravedad son ALTOS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80040"/>
                  </a:ext>
                </a:extLst>
              </a:tr>
              <a:tr h="1899759">
                <a:tc>
                  <a:txBody>
                    <a:bodyPr/>
                    <a:lstStyle/>
                    <a:p>
                      <a:r>
                        <a:rPr lang="es-ES" dirty="0"/>
                        <a:t>PILOTAJE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El pilotaje que realizan los equipos de Cal/</a:t>
                      </a:r>
                      <a:r>
                        <a:rPr lang="es-ES" dirty="0" err="1"/>
                        <a:t>Prev</a:t>
                      </a:r>
                      <a:r>
                        <a:rPr lang="es-ES" dirty="0"/>
                        <a:t>/MA, así como los equipos de auditoría son profesionales y pertinentes.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Es insuficiente la implicación del personal operativo en la aplicación y pilotaje de las dinámicas preventivas.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Los vertidos a la cuenca  están entorno a los límites tolerados y en algún caso se sobrepasan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09033"/>
                  </a:ext>
                </a:extLst>
              </a:tr>
              <a:tr h="635206">
                <a:tc>
                  <a:txBody>
                    <a:bodyPr/>
                    <a:lstStyle/>
                    <a:p>
                      <a:r>
                        <a:rPr lang="es-ES" dirty="0"/>
                        <a:t>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Falta una dinámica formal que comprometa la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0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497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9FAB0-C531-DB9E-6CD3-354B8219B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C2351BB-2CF8-F51C-8F30-4F8198102F55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0028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EVALUACIÓN DE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1F4F51-322E-46E8-43A9-21A96279452E}"/>
              </a:ext>
            </a:extLst>
          </p:cNvPr>
          <p:cNvSpPr txBox="1"/>
          <p:nvPr/>
        </p:nvSpPr>
        <p:spPr>
          <a:xfrm>
            <a:off x="2385391" y="923472"/>
            <a:ext cx="92765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Taller GP-T3 MODELO DE FICHA DE EVALUACIÓN DEL PROCESO : “TNC”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56859C8-A8F4-8E4F-E713-F277F4AAF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068748"/>
              </p:ext>
            </p:extLst>
          </p:nvPr>
        </p:nvGraphicFramePr>
        <p:xfrm>
          <a:off x="970258" y="1589865"/>
          <a:ext cx="10501304" cy="4612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18">
                  <a:extLst>
                    <a:ext uri="{9D8B030D-6E8A-4147-A177-3AD203B41FA5}">
                      <a16:colId xmlns:a16="http://schemas.microsoft.com/office/drawing/2014/main" val="392699376"/>
                    </a:ext>
                  </a:extLst>
                </a:gridCol>
                <a:gridCol w="433664">
                  <a:extLst>
                    <a:ext uri="{9D8B030D-6E8A-4147-A177-3AD203B41FA5}">
                      <a16:colId xmlns:a16="http://schemas.microsoft.com/office/drawing/2014/main" val="3483284569"/>
                    </a:ext>
                  </a:extLst>
                </a:gridCol>
                <a:gridCol w="5954234">
                  <a:extLst>
                    <a:ext uri="{9D8B030D-6E8A-4147-A177-3AD203B41FA5}">
                      <a16:colId xmlns:a16="http://schemas.microsoft.com/office/drawing/2014/main" val="1396102789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val="346616514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2079909753"/>
                    </a:ext>
                  </a:extLst>
                </a:gridCol>
                <a:gridCol w="724393">
                  <a:extLst>
                    <a:ext uri="{9D8B030D-6E8A-4147-A177-3AD203B41FA5}">
                      <a16:colId xmlns:a16="http://schemas.microsoft.com/office/drawing/2014/main" val="2935793991"/>
                    </a:ext>
                  </a:extLst>
                </a:gridCol>
              </a:tblGrid>
              <a:tr h="411527">
                <a:tc>
                  <a:txBody>
                    <a:bodyPr/>
                    <a:lstStyle/>
                    <a:p>
                      <a:r>
                        <a:rPr lang="es-ES" dirty="0"/>
                        <a:t>FASES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COMENTARIOS </a:t>
                      </a:r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(SIMULACIÓN)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FF00"/>
                          </a:solidFill>
                        </a:rPr>
                        <a:t>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FFC000"/>
                          </a:solidFill>
                        </a:rPr>
                        <a:t>AMBAR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FF0000"/>
                          </a:solidFill>
                        </a:rPr>
                        <a:t>ROJO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33867"/>
                  </a:ext>
                </a:extLst>
              </a:tr>
              <a:tr h="632784">
                <a:tc>
                  <a:txBody>
                    <a:bodyPr/>
                    <a:lstStyle/>
                    <a:p>
                      <a:r>
                        <a:rPr lang="es-ES" dirty="0"/>
                        <a:t>PLANIFICACIÓN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Documentación suficiente y bien conocida</a:t>
                      </a:r>
                    </a:p>
                    <a:p>
                      <a:r>
                        <a:rPr lang="es-ES" dirty="0"/>
                        <a:t>- Indicadores insuficientes para tratar caso de E Exteriores.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175432"/>
                  </a:ext>
                </a:extLst>
              </a:tr>
              <a:tr h="863527">
                <a:tc>
                  <a:txBody>
                    <a:bodyPr/>
                    <a:lstStyle/>
                    <a:p>
                      <a:r>
                        <a:rPr lang="es-ES" dirty="0"/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Los niveles de calidad de producto-servicio, aunque mejorables, son satisfactorios.</a:t>
                      </a:r>
                    </a:p>
                    <a:p>
                      <a:r>
                        <a:rPr lang="es-ES" dirty="0"/>
                        <a:t>- En PRL los índices de Frecuencia y Gravedad son ALTOS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80040"/>
                  </a:ext>
                </a:extLst>
              </a:tr>
              <a:tr h="1899759">
                <a:tc>
                  <a:txBody>
                    <a:bodyPr/>
                    <a:lstStyle/>
                    <a:p>
                      <a:r>
                        <a:rPr lang="es-ES" dirty="0"/>
                        <a:t>PILOTAJE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El pilotaje que realizan los equipos de Cal/</a:t>
                      </a:r>
                      <a:r>
                        <a:rPr lang="es-ES" dirty="0" err="1"/>
                        <a:t>Prev</a:t>
                      </a:r>
                      <a:r>
                        <a:rPr lang="es-ES" dirty="0"/>
                        <a:t>/MA, así como los equipos de auditoría son profesionales y pertinentes.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Es insuficiente la implicación del personal operativo en la aplicación y pilotaje de las dinámicas preventivas.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Los vertidos a la cuenca  están entorno a los límites tolerados y en algún caso se sobrepasan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09033"/>
                  </a:ext>
                </a:extLst>
              </a:tr>
              <a:tr h="635206">
                <a:tc>
                  <a:txBody>
                    <a:bodyPr/>
                    <a:lstStyle/>
                    <a:p>
                      <a:r>
                        <a:rPr lang="es-ES" dirty="0"/>
                        <a:t>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Falta una dinámica formal que comprometa la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03344"/>
                  </a:ext>
                </a:extLst>
              </a:tr>
            </a:tbl>
          </a:graphicData>
        </a:graphic>
      </p:graphicFrame>
      <p:sp>
        <p:nvSpPr>
          <p:cNvPr id="2" name="Estrella: 7 puntas 1">
            <a:extLst>
              <a:ext uri="{FF2B5EF4-FFF2-40B4-BE49-F238E27FC236}">
                <a16:creationId xmlns:a16="http://schemas.microsoft.com/office/drawing/2014/main" id="{55EC1863-3FD8-572E-E5E2-95D2100F5F0A}"/>
              </a:ext>
            </a:extLst>
          </p:cNvPr>
          <p:cNvSpPr/>
          <p:nvPr/>
        </p:nvSpPr>
        <p:spPr>
          <a:xfrm>
            <a:off x="9359900" y="3756611"/>
            <a:ext cx="279400" cy="279400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strella: 7 puntas 2">
            <a:extLst>
              <a:ext uri="{FF2B5EF4-FFF2-40B4-BE49-F238E27FC236}">
                <a16:creationId xmlns:a16="http://schemas.microsoft.com/office/drawing/2014/main" id="{862481EA-10ED-9365-34C9-EA0C95A442AD}"/>
              </a:ext>
            </a:extLst>
          </p:cNvPr>
          <p:cNvSpPr/>
          <p:nvPr/>
        </p:nvSpPr>
        <p:spPr>
          <a:xfrm>
            <a:off x="10157471" y="5794828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: 7 puntas 5">
            <a:extLst>
              <a:ext uri="{FF2B5EF4-FFF2-40B4-BE49-F238E27FC236}">
                <a16:creationId xmlns:a16="http://schemas.microsoft.com/office/drawing/2014/main" id="{45D24EBE-1C5C-AF95-5549-FA30B20294A8}"/>
              </a:ext>
            </a:extLst>
          </p:cNvPr>
          <p:cNvSpPr/>
          <p:nvPr/>
        </p:nvSpPr>
        <p:spPr>
          <a:xfrm>
            <a:off x="10942342" y="4508500"/>
            <a:ext cx="279400" cy="279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: 7 puntas 6">
            <a:extLst>
              <a:ext uri="{FF2B5EF4-FFF2-40B4-BE49-F238E27FC236}">
                <a16:creationId xmlns:a16="http://schemas.microsoft.com/office/drawing/2014/main" id="{74A417C2-F89F-8766-6BDE-4797F9E71AFA}"/>
              </a:ext>
            </a:extLst>
          </p:cNvPr>
          <p:cNvSpPr/>
          <p:nvPr/>
        </p:nvSpPr>
        <p:spPr>
          <a:xfrm>
            <a:off x="10157471" y="2230033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62211F68-F072-FEFE-FFAA-6808EDFE36E3}"/>
              </a:ext>
            </a:extLst>
          </p:cNvPr>
          <p:cNvSpPr/>
          <p:nvPr/>
        </p:nvSpPr>
        <p:spPr>
          <a:xfrm>
            <a:off x="9359900" y="2702511"/>
            <a:ext cx="279400" cy="279400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E5085FFF-9DC8-37E6-6AE7-87697E068ADE}"/>
              </a:ext>
            </a:extLst>
          </p:cNvPr>
          <p:cNvSpPr/>
          <p:nvPr/>
        </p:nvSpPr>
        <p:spPr>
          <a:xfrm>
            <a:off x="10157471" y="3149600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AD2D0279-1D8C-41D3-A8FD-4D799BB35618}"/>
              </a:ext>
            </a:extLst>
          </p:cNvPr>
          <p:cNvSpPr/>
          <p:nvPr/>
        </p:nvSpPr>
        <p:spPr>
          <a:xfrm>
            <a:off x="10157471" y="5128435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: 7 puntas 7">
            <a:extLst>
              <a:ext uri="{FF2B5EF4-FFF2-40B4-BE49-F238E27FC236}">
                <a16:creationId xmlns:a16="http://schemas.microsoft.com/office/drawing/2014/main" id="{80C2314B-5810-A469-5564-E0177515878A}"/>
              </a:ext>
            </a:extLst>
          </p:cNvPr>
          <p:cNvSpPr/>
          <p:nvPr/>
        </p:nvSpPr>
        <p:spPr>
          <a:xfrm>
            <a:off x="9353755" y="2020137"/>
            <a:ext cx="279400" cy="279400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70DD378-84CD-5D49-A112-9F33707B2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6425" y="1732184"/>
            <a:ext cx="10766218" cy="438129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65000"/>
              </a:lnSpc>
              <a:tabLst>
                <a:tab pos="1074738" algn="l"/>
              </a:tabLst>
            </a:pPr>
            <a:endParaRPr lang="es-ES_tradnl" altLang="es-ES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1">
              <a:lnSpc>
                <a:spcPct val="80000"/>
              </a:lnSpc>
              <a:buNone/>
              <a:tabLst>
                <a:tab pos="1074738" algn="l"/>
              </a:tabLst>
            </a:pPr>
            <a:endParaRPr lang="es-ES_tradnl" altLang="es-ES" sz="8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 defTabSz="838200">
              <a:lnSpc>
                <a:spcPct val="100000"/>
              </a:lnSpc>
              <a:spcBef>
                <a:spcPct val="0"/>
              </a:spcBef>
              <a:buNone/>
              <a:tabLst>
                <a:tab pos="1074738" algn="l"/>
              </a:tabLst>
            </a:pPr>
            <a:r>
              <a:rPr lang="es-ES_tradnl" altLang="es-ES" sz="36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4- Propuestas de Acción :</a:t>
            </a:r>
          </a:p>
          <a:p>
            <a:pPr marL="0" indent="0" algn="ctr" defTabSz="838200">
              <a:lnSpc>
                <a:spcPct val="100000"/>
              </a:lnSpc>
              <a:spcBef>
                <a:spcPct val="0"/>
              </a:spcBef>
              <a:buNone/>
              <a:tabLst>
                <a:tab pos="1074738" algn="l"/>
              </a:tabLst>
            </a:pPr>
            <a:r>
              <a:rPr lang="es-ES_tradnl" altLang="es-ES" sz="36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“Entradas para la Revisión por la Dirección”</a:t>
            </a:r>
          </a:p>
          <a:p>
            <a:pPr marL="0" indent="0" defTabSz="838200">
              <a:lnSpc>
                <a:spcPct val="100000"/>
              </a:lnSpc>
              <a:spcBef>
                <a:spcPct val="0"/>
              </a:spcBef>
              <a:buNone/>
              <a:tabLst>
                <a:tab pos="1074738" algn="l"/>
              </a:tabLst>
            </a:pPr>
            <a:endParaRPr lang="es-ES_tradnl" altLang="es-ES" sz="36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1">
              <a:tabLst>
                <a:tab pos="1074738" algn="l"/>
              </a:tabLst>
            </a:pPr>
            <a:r>
              <a:rPr lang="es-ES_tradnl" altLang="es-ES" sz="2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partir de los resultados observados, y sobre todo, identificando los disfuncionamientos en los diferentes capítulos, se establecerá una </a:t>
            </a:r>
            <a:r>
              <a:rPr lang="es-ES_tradnl" altLang="es-ES" sz="22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propuesta de  Líneas de Acción</a:t>
            </a:r>
          </a:p>
          <a:p>
            <a:pPr lvl="1">
              <a:tabLst>
                <a:tab pos="1074738" algn="l"/>
              </a:tabLst>
            </a:pPr>
            <a:endParaRPr lang="es-ES_tradnl" altLang="es-ES" sz="2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1">
              <a:tabLst>
                <a:tab pos="1074738" algn="l"/>
              </a:tabLst>
            </a:pPr>
            <a:r>
              <a:rPr lang="es-ES_tradnl" altLang="es-ES" sz="2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Esta propuesta se concretará más identificando </a:t>
            </a:r>
            <a:r>
              <a:rPr lang="es-ES_tradnl" altLang="es-ES" sz="22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objetivos y metas </a:t>
            </a:r>
            <a:r>
              <a:rPr lang="es-ES_tradnl" altLang="es-ES" sz="2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en Calidad, Medioambiente y Prevención,  que serán presentados a su validación en la </a:t>
            </a:r>
            <a:r>
              <a:rPr lang="es-ES_tradnl" altLang="es-ES" sz="22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Rev</a:t>
            </a:r>
            <a:r>
              <a:rPr lang="es-ES_tradnl" altLang="es-ES" sz="2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de Dirección.</a:t>
            </a:r>
          </a:p>
          <a:p>
            <a:pPr marL="457200" lvl="1" indent="0">
              <a:buNone/>
              <a:tabLst>
                <a:tab pos="1074738" algn="l"/>
              </a:tabLst>
            </a:pPr>
            <a:endParaRPr lang="es-ES_tradnl" altLang="es-ES" sz="2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1">
              <a:tabLst>
                <a:tab pos="1074738" algn="l"/>
              </a:tabLst>
            </a:pPr>
            <a:r>
              <a:rPr lang="es-ES_tradnl" altLang="es-ES" sz="2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La Dirección del Centro analizará estas propuestas y, junto con los resultados de los Diagnósticos, realizará  </a:t>
            </a:r>
            <a:r>
              <a:rPr lang="es-ES_tradnl" altLang="es-ES" sz="2200" b="1" dirty="0">
                <a:solidFill>
                  <a:srgbClr val="00206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la Revisión de Dirección</a:t>
            </a:r>
            <a:r>
              <a:rPr lang="es-ES_tradnl" altLang="es-ES" sz="2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s-ES" altLang="es-ES" sz="2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80000"/>
              </a:lnSpc>
              <a:tabLst>
                <a:tab pos="1074738" algn="l"/>
              </a:tabLst>
            </a:pPr>
            <a:endParaRPr lang="es-ES" altLang="es-ES" sz="3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5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382" y="1703805"/>
            <a:ext cx="10931236" cy="44717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_tradnl" alt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4- Plan de Acción – Orientaciones Plan Anual</a:t>
            </a:r>
          </a:p>
          <a:p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EL RESPONSABLE DEL PROCESO Y LAS PROPUESTAS DE MEJORA</a:t>
            </a:r>
          </a:p>
          <a:p>
            <a:pPr algn="l"/>
            <a:r>
              <a:rPr lang="es-ES" sz="3200" b="1" dirty="0">
                <a:solidFill>
                  <a:srgbClr val="002060"/>
                </a:solidFill>
              </a:rPr>
              <a:t>Responsable del Proceso, a partir de las informaciones recogidas, y trazadas, en la evaluación regular:</a:t>
            </a:r>
          </a:p>
          <a:p>
            <a:pPr marL="457200" indent="-457200" algn="l">
              <a:buFontTx/>
              <a:buChar char="-"/>
            </a:pPr>
            <a:r>
              <a:rPr lang="es-ES" sz="3200" b="1" dirty="0">
                <a:solidFill>
                  <a:srgbClr val="002060"/>
                </a:solidFill>
              </a:rPr>
              <a:t>Identifica:</a:t>
            </a:r>
          </a:p>
          <a:p>
            <a:pPr marL="914400" lvl="1" indent="-457200" algn="l">
              <a:buFontTx/>
              <a:buChar char="-"/>
            </a:pPr>
            <a:r>
              <a:rPr lang="es-ES" sz="2800" b="1" dirty="0">
                <a:solidFill>
                  <a:srgbClr val="002060"/>
                </a:solidFill>
              </a:rPr>
              <a:t>Situaciones a “corregir”</a:t>
            </a:r>
          </a:p>
          <a:p>
            <a:pPr marL="914400" lvl="1" indent="-457200" algn="l">
              <a:buFontTx/>
              <a:buChar char="-"/>
            </a:pPr>
            <a:r>
              <a:rPr lang="es-ES" sz="2800" b="1" dirty="0">
                <a:solidFill>
                  <a:srgbClr val="002060"/>
                </a:solidFill>
              </a:rPr>
              <a:t>Situaciones a “mejorar”</a:t>
            </a:r>
          </a:p>
          <a:p>
            <a:pPr marL="457200" indent="-457200" algn="l">
              <a:buFontTx/>
              <a:buChar char="-"/>
            </a:pPr>
            <a:r>
              <a:rPr lang="es-ES" sz="3200" b="1" dirty="0">
                <a:solidFill>
                  <a:srgbClr val="002060"/>
                </a:solidFill>
              </a:rPr>
              <a:t>Propone líneas de trabajo para la “corrección-mejora”</a:t>
            </a:r>
          </a:p>
          <a:p>
            <a:pPr marL="457200" indent="-457200" algn="l">
              <a:buFontTx/>
              <a:buChar char="-"/>
            </a:pPr>
            <a:r>
              <a:rPr lang="es-ES" sz="3200" b="1" dirty="0">
                <a:solidFill>
                  <a:srgbClr val="002060"/>
                </a:solidFill>
              </a:rPr>
              <a:t>Propone objetivos y metas a incorporar a los planes.</a:t>
            </a:r>
          </a:p>
          <a:p>
            <a:pPr algn="l"/>
            <a:r>
              <a:rPr lang="es-ES" sz="3200" b="1" dirty="0">
                <a:solidFill>
                  <a:srgbClr val="002060"/>
                </a:solidFill>
              </a:rPr>
              <a:t>El Responsable del Proceso se implica en la mejora continua:</a:t>
            </a:r>
          </a:p>
          <a:p>
            <a:pPr marL="457200" indent="-457200" algn="l">
              <a:buFontTx/>
              <a:buChar char="-"/>
            </a:pPr>
            <a:r>
              <a:rPr lang="es-ES" sz="3200" b="1" dirty="0">
                <a:solidFill>
                  <a:srgbClr val="002060"/>
                </a:solidFill>
              </a:rPr>
              <a:t>Es el interlocutor con la Dirección</a:t>
            </a:r>
          </a:p>
          <a:p>
            <a:pPr marL="457200" indent="-457200" algn="l">
              <a:buFontTx/>
              <a:buChar char="-"/>
            </a:pPr>
            <a:r>
              <a:rPr lang="es-ES" sz="3200" b="1" dirty="0">
                <a:solidFill>
                  <a:srgbClr val="002060"/>
                </a:solidFill>
              </a:rPr>
              <a:t>Alimenta la </a:t>
            </a:r>
            <a:r>
              <a:rPr lang="es-ES" sz="3200" b="1" dirty="0" err="1">
                <a:solidFill>
                  <a:srgbClr val="002060"/>
                </a:solidFill>
              </a:rPr>
              <a:t>Rev</a:t>
            </a:r>
            <a:r>
              <a:rPr lang="es-ES" sz="3200" b="1" dirty="0">
                <a:solidFill>
                  <a:srgbClr val="002060"/>
                </a:solidFill>
              </a:rPr>
              <a:t> por la Dirección.</a:t>
            </a:r>
          </a:p>
          <a:p>
            <a:pPr algn="l"/>
            <a:endParaRPr lang="es-ES" sz="4000" b="1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0BB261-446B-A244-A6BB-C90E166994A9}"/>
              </a:ext>
            </a:extLst>
          </p:cNvPr>
          <p:cNvSpPr txBox="1"/>
          <p:nvPr/>
        </p:nvSpPr>
        <p:spPr>
          <a:xfrm>
            <a:off x="4946073" y="3244334"/>
            <a:ext cx="3144982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CORREGIR : ¡Para aprobar!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0EA2DB-3F22-6543-926F-C5ED4E82AE01}"/>
              </a:ext>
            </a:extLst>
          </p:cNvPr>
          <p:cNvSpPr txBox="1"/>
          <p:nvPr/>
        </p:nvSpPr>
        <p:spPr>
          <a:xfrm>
            <a:off x="4946072" y="3754993"/>
            <a:ext cx="314498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MEJORAR: ¡ Para sacar nota!</a:t>
            </a:r>
          </a:p>
        </p:txBody>
      </p:sp>
    </p:spTree>
    <p:extLst>
      <p:ext uri="{BB962C8B-B14F-4D97-AF65-F5344CB8AC3E}">
        <p14:creationId xmlns:p14="http://schemas.microsoft.com/office/powerpoint/2010/main" val="5204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115" y="1586266"/>
            <a:ext cx="9388260" cy="3438038"/>
          </a:xfrm>
        </p:spPr>
        <p:txBody>
          <a:bodyPr>
            <a:normAutofit/>
          </a:bodyPr>
          <a:lstStyle/>
          <a:p>
            <a:pPr algn="l"/>
            <a:r>
              <a:rPr lang="es-ES_tradnl" alt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4- Plan de Acción – Orientaciones Plan Anual</a:t>
            </a:r>
          </a:p>
          <a:p>
            <a:pPr algn="l"/>
            <a:endParaRPr lang="es-ES" sz="40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F3A606-EFF1-48DF-B78D-C829956A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2080590"/>
            <a:ext cx="7486650" cy="41818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3E8513-50FC-411D-960B-4B1C18A1D46F}"/>
              </a:ext>
            </a:extLst>
          </p:cNvPr>
          <p:cNvSpPr txBox="1"/>
          <p:nvPr/>
        </p:nvSpPr>
        <p:spPr>
          <a:xfrm>
            <a:off x="4757531" y="2018362"/>
            <a:ext cx="844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>
                <a:solidFill>
                  <a:srgbClr val="002060"/>
                </a:solidFill>
                <a:highlight>
                  <a:srgbClr val="FFFF00"/>
                </a:highlight>
              </a:rPr>
              <a:t>EL RESPONSABLE DEL PROCESO Y LAS PROPUESTAS DE MEJORA</a:t>
            </a:r>
            <a:endParaRPr lang="es-ES" sz="18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A4DAC9-3158-4C2F-8C77-99B0CFFE6D18}"/>
              </a:ext>
            </a:extLst>
          </p:cNvPr>
          <p:cNvSpPr txBox="1"/>
          <p:nvPr/>
        </p:nvSpPr>
        <p:spPr>
          <a:xfrm rot="16200000">
            <a:off x="-729401" y="3668703"/>
            <a:ext cx="39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FFFF00"/>
                </a:highlight>
              </a:rPr>
              <a:t>PROPUESTA COMO EJEMPLO</a:t>
            </a:r>
          </a:p>
        </p:txBody>
      </p:sp>
    </p:spTree>
    <p:extLst>
      <p:ext uri="{BB962C8B-B14F-4D97-AF65-F5344CB8AC3E}">
        <p14:creationId xmlns:p14="http://schemas.microsoft.com/office/powerpoint/2010/main" val="38722078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161" y="1625788"/>
            <a:ext cx="10363200" cy="4481647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3- EVALUACIÓN DE RESULTADOS</a:t>
            </a:r>
          </a:p>
          <a:p>
            <a:r>
              <a:rPr lang="es-ES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Taller práctico “GP-T4”: PROPUESTAS DE MEJORA.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Método: “tormenta de ideas con apoyo de post-</a:t>
            </a:r>
            <a:r>
              <a:rPr lang="es-ES" b="1" dirty="0" err="1">
                <a:solidFill>
                  <a:srgbClr val="002060"/>
                </a:solidFill>
              </a:rPr>
              <a:t>it</a:t>
            </a:r>
            <a:r>
              <a:rPr lang="es-ES" b="1" dirty="0">
                <a:solidFill>
                  <a:srgbClr val="002060"/>
                </a:solidFill>
              </a:rPr>
              <a:t>”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El animador: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un proceso concreto para el ejercicio: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Ejemplo “TNC”.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Propone un formato de recogida de información.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Describe el contexto a evaluar.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Los participantes proponen: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Líneas de mejora propuestas, en función del contexto.</a:t>
            </a:r>
          </a:p>
          <a:p>
            <a:pPr algn="l"/>
            <a:r>
              <a:rPr lang="es-ES" b="1" dirty="0">
                <a:solidFill>
                  <a:srgbClr val="002060"/>
                </a:solidFill>
              </a:rPr>
              <a:t>	- Objetivos y metas: Resultados a conseguir con indicadores cifrados.</a:t>
            </a:r>
          </a:p>
          <a:p>
            <a:pPr algn="l"/>
            <a:endParaRPr lang="es-ES" b="1" dirty="0">
              <a:solidFill>
                <a:srgbClr val="002060"/>
              </a:solidFill>
            </a:endParaRPr>
          </a:p>
          <a:p>
            <a:pPr algn="l"/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526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339" y="2162406"/>
            <a:ext cx="10751574" cy="37721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3600" b="1" dirty="0">
                <a:solidFill>
                  <a:srgbClr val="002060"/>
                </a:solidFill>
                <a:highlight>
                  <a:srgbClr val="FFFF00"/>
                </a:highlight>
              </a:rPr>
              <a:t>El contexto:  </a:t>
            </a:r>
            <a:r>
              <a:rPr lang="es-ES" sz="3600" b="1" dirty="0">
                <a:solidFill>
                  <a:srgbClr val="002060"/>
                </a:solidFill>
              </a:rPr>
              <a:t>“</a:t>
            </a:r>
            <a:r>
              <a:rPr lang="es-ES" sz="3200" b="1" dirty="0">
                <a:solidFill>
                  <a:srgbClr val="002060"/>
                </a:solidFill>
              </a:rPr>
              <a:t>Proceso de Tratamiento de No Conformidades”</a:t>
            </a:r>
            <a:endParaRPr lang="es-ES" sz="3600" b="1" dirty="0">
              <a:solidFill>
                <a:srgbClr val="00206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El Tratamiento de las No Conformidades está bien consolidado en el ámbito de la Calidad; la implicación de los operacionales evoluciona favorablemente. </a:t>
            </a: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Aunque el nivel de accidentes graves está “contenido”, los índices de frecuencia son “altos” (superiores a la media del sector); en este contexto, las situaciones de riesgo RL y los incumplimientos de consignas de seguridad son denunciadas principalmente por el equipo de prevención y/o auditorías externas; la implicación de los operacionales es “a mejorar”.</a:t>
            </a: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Los trabajadores de empresas externas rotan con mucha frecuencia (&lt;= 3 meses) ; esto dificulta el mantenimiento de la formación en consignas locales.</a:t>
            </a:r>
          </a:p>
          <a:p>
            <a:pPr marL="342900" indent="-342900" algn="l">
              <a:buFontTx/>
              <a:buChar char="-"/>
            </a:pPr>
            <a:r>
              <a:rPr lang="es-ES" b="1" dirty="0">
                <a:solidFill>
                  <a:srgbClr val="002060"/>
                </a:solidFill>
              </a:rPr>
              <a:t>Los vertidos a la cuenca están sistemáticamente cerca de los límites y el organismo ha sido sancionada en dos ocasiones el último año por superar límites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5A5C22-11D5-43E1-9E82-47EFFCF9055D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089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4- EVALUACIÓN DE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F7CB2E-894D-41A3-8393-CECB1CB367E8}"/>
              </a:ext>
            </a:extLst>
          </p:cNvPr>
          <p:cNvSpPr txBox="1"/>
          <p:nvPr/>
        </p:nvSpPr>
        <p:spPr>
          <a:xfrm>
            <a:off x="2385391" y="1016236"/>
            <a:ext cx="92765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/>
              <a:t>Taller GP-T4 PROPUESTAS DE MEJORA PARA EL PROCESO : “TNC”</a:t>
            </a:r>
          </a:p>
        </p:txBody>
      </p:sp>
    </p:spTree>
    <p:extLst>
      <p:ext uri="{BB962C8B-B14F-4D97-AF65-F5344CB8AC3E}">
        <p14:creationId xmlns:p14="http://schemas.microsoft.com/office/powerpoint/2010/main" val="4154314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D17392-F88A-4A72-8AE8-925E3F891924}"/>
              </a:ext>
            </a:extLst>
          </p:cNvPr>
          <p:cNvSpPr txBox="1">
            <a:spLocks noChangeArrowheads="1"/>
          </p:cNvSpPr>
          <p:nvPr/>
        </p:nvSpPr>
        <p:spPr>
          <a:xfrm>
            <a:off x="2150127" y="388619"/>
            <a:ext cx="9882472" cy="10028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3- EVALUACIÓN DE RESULTADOS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680AE-AF4F-4A60-B80B-A842A8490249}"/>
              </a:ext>
            </a:extLst>
          </p:cNvPr>
          <p:cNvSpPr txBox="1"/>
          <p:nvPr/>
        </p:nvSpPr>
        <p:spPr>
          <a:xfrm>
            <a:off x="2150127" y="858473"/>
            <a:ext cx="92765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Taller GP-T4 PROPUESTAS DE MEJORA PROCESO : “TNC”: </a:t>
            </a:r>
          </a:p>
          <a:p>
            <a:pPr algn="ctr"/>
            <a:r>
              <a:rPr lang="es-ES" sz="2200" b="1" dirty="0"/>
              <a:t>INFORMACIÓN PARA ACCIÓN. 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9C1D6D36-6173-7F44-42AE-CB45E74A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18425"/>
              </p:ext>
            </p:extLst>
          </p:nvPr>
        </p:nvGraphicFramePr>
        <p:xfrm>
          <a:off x="970258" y="1589865"/>
          <a:ext cx="10501304" cy="4612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18">
                  <a:extLst>
                    <a:ext uri="{9D8B030D-6E8A-4147-A177-3AD203B41FA5}">
                      <a16:colId xmlns:a16="http://schemas.microsoft.com/office/drawing/2014/main" val="392699376"/>
                    </a:ext>
                  </a:extLst>
                </a:gridCol>
                <a:gridCol w="433664">
                  <a:extLst>
                    <a:ext uri="{9D8B030D-6E8A-4147-A177-3AD203B41FA5}">
                      <a16:colId xmlns:a16="http://schemas.microsoft.com/office/drawing/2014/main" val="3483284569"/>
                    </a:ext>
                  </a:extLst>
                </a:gridCol>
                <a:gridCol w="5954234">
                  <a:extLst>
                    <a:ext uri="{9D8B030D-6E8A-4147-A177-3AD203B41FA5}">
                      <a16:colId xmlns:a16="http://schemas.microsoft.com/office/drawing/2014/main" val="1396102789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val="346616514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2079909753"/>
                    </a:ext>
                  </a:extLst>
                </a:gridCol>
                <a:gridCol w="724393">
                  <a:extLst>
                    <a:ext uri="{9D8B030D-6E8A-4147-A177-3AD203B41FA5}">
                      <a16:colId xmlns:a16="http://schemas.microsoft.com/office/drawing/2014/main" val="2935793991"/>
                    </a:ext>
                  </a:extLst>
                </a:gridCol>
              </a:tblGrid>
              <a:tr h="411527">
                <a:tc>
                  <a:txBody>
                    <a:bodyPr/>
                    <a:lstStyle/>
                    <a:p>
                      <a:r>
                        <a:rPr lang="es-ES" dirty="0"/>
                        <a:t>FASES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COMENTARIOS </a:t>
                      </a:r>
                      <a:r>
                        <a:rPr lang="es-ES" dirty="0">
                          <a:solidFill>
                            <a:srgbClr val="FFFF00"/>
                          </a:solidFill>
                        </a:rPr>
                        <a:t>(SIMULACIÓN)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FF00"/>
                          </a:solidFill>
                        </a:rPr>
                        <a:t>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FFC000"/>
                          </a:solidFill>
                        </a:rPr>
                        <a:t>AMBAR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FF0000"/>
                          </a:solidFill>
                        </a:rPr>
                        <a:t>ROJO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033867"/>
                  </a:ext>
                </a:extLst>
              </a:tr>
              <a:tr h="632784">
                <a:tc>
                  <a:txBody>
                    <a:bodyPr/>
                    <a:lstStyle/>
                    <a:p>
                      <a:r>
                        <a:rPr lang="es-ES" dirty="0"/>
                        <a:t>PLANIFICACIÓN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Documentación suficiente y bien conocida</a:t>
                      </a:r>
                    </a:p>
                    <a:p>
                      <a:r>
                        <a:rPr lang="es-ES" dirty="0"/>
                        <a:t>- Indicadores insuficientes para tratar caso de E Exteriores.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175432"/>
                  </a:ext>
                </a:extLst>
              </a:tr>
              <a:tr h="863527">
                <a:tc>
                  <a:txBody>
                    <a:bodyPr/>
                    <a:lstStyle/>
                    <a:p>
                      <a:r>
                        <a:rPr lang="es-ES" dirty="0"/>
                        <a:t>EJECUCIÓN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Los niveles de calidad de producto-servicio, aunque mejorables, son satisfactorios.</a:t>
                      </a:r>
                    </a:p>
                    <a:p>
                      <a:r>
                        <a:rPr lang="es-ES" dirty="0"/>
                        <a:t>- En PRL los índices de Frecuencia y Gravedad son ALTOS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80040"/>
                  </a:ext>
                </a:extLst>
              </a:tr>
              <a:tr h="1899759">
                <a:tc>
                  <a:txBody>
                    <a:bodyPr/>
                    <a:lstStyle/>
                    <a:p>
                      <a:r>
                        <a:rPr lang="es-ES" dirty="0"/>
                        <a:t>PILOTAJE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El pilotaje que realizan los equipos de Cal/</a:t>
                      </a:r>
                      <a:r>
                        <a:rPr lang="es-ES" dirty="0" err="1"/>
                        <a:t>Prev</a:t>
                      </a:r>
                      <a:r>
                        <a:rPr lang="es-ES" dirty="0"/>
                        <a:t>/MA, así como los equipos de auditoría son profesionales y pertinentes.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Es insuficiente la implicación del personal operativo en la aplicación y pilotaje de las dinámicas preventivas.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- Los vertidos a la cuenca  están entorno a los límites tolerados y en algún caso se sobrepasan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09033"/>
                  </a:ext>
                </a:extLst>
              </a:tr>
              <a:tr h="635206">
                <a:tc>
                  <a:txBody>
                    <a:bodyPr/>
                    <a:lstStyle/>
                    <a:p>
                      <a:r>
                        <a:rPr lang="es-ES" dirty="0"/>
                        <a:t>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Falta una dinámica formal que comprometa la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803344"/>
                  </a:ext>
                </a:extLst>
              </a:tr>
            </a:tbl>
          </a:graphicData>
        </a:graphic>
      </p:graphicFrame>
      <p:sp>
        <p:nvSpPr>
          <p:cNvPr id="2" name="Estrella: 7 puntas 1">
            <a:extLst>
              <a:ext uri="{FF2B5EF4-FFF2-40B4-BE49-F238E27FC236}">
                <a16:creationId xmlns:a16="http://schemas.microsoft.com/office/drawing/2014/main" id="{73601C1C-FA0F-95F0-F3DE-2B4381F68624}"/>
              </a:ext>
            </a:extLst>
          </p:cNvPr>
          <p:cNvSpPr/>
          <p:nvPr/>
        </p:nvSpPr>
        <p:spPr>
          <a:xfrm>
            <a:off x="9359900" y="3756611"/>
            <a:ext cx="279400" cy="279400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strella: 7 puntas 2">
            <a:extLst>
              <a:ext uri="{FF2B5EF4-FFF2-40B4-BE49-F238E27FC236}">
                <a16:creationId xmlns:a16="http://schemas.microsoft.com/office/drawing/2014/main" id="{9FE4B7B6-B332-0C62-A8AE-DC7B8B911F20}"/>
              </a:ext>
            </a:extLst>
          </p:cNvPr>
          <p:cNvSpPr/>
          <p:nvPr/>
        </p:nvSpPr>
        <p:spPr>
          <a:xfrm>
            <a:off x="10157471" y="5794828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: 7 puntas 5">
            <a:extLst>
              <a:ext uri="{FF2B5EF4-FFF2-40B4-BE49-F238E27FC236}">
                <a16:creationId xmlns:a16="http://schemas.microsoft.com/office/drawing/2014/main" id="{00ABC6EA-41B8-7DDB-F537-2E43FED869E3}"/>
              </a:ext>
            </a:extLst>
          </p:cNvPr>
          <p:cNvSpPr/>
          <p:nvPr/>
        </p:nvSpPr>
        <p:spPr>
          <a:xfrm>
            <a:off x="10942342" y="4508500"/>
            <a:ext cx="279400" cy="279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: 7 puntas 6">
            <a:extLst>
              <a:ext uri="{FF2B5EF4-FFF2-40B4-BE49-F238E27FC236}">
                <a16:creationId xmlns:a16="http://schemas.microsoft.com/office/drawing/2014/main" id="{FBAC42A9-0F4E-2482-D0BB-02F94B89562F}"/>
              </a:ext>
            </a:extLst>
          </p:cNvPr>
          <p:cNvSpPr/>
          <p:nvPr/>
        </p:nvSpPr>
        <p:spPr>
          <a:xfrm>
            <a:off x="10157471" y="2230033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B0DDEC94-F39D-EFA7-BD52-9B533BA41533}"/>
              </a:ext>
            </a:extLst>
          </p:cNvPr>
          <p:cNvSpPr/>
          <p:nvPr/>
        </p:nvSpPr>
        <p:spPr>
          <a:xfrm>
            <a:off x="9359900" y="2702511"/>
            <a:ext cx="279400" cy="279400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922CE3D-8AFB-031B-3F7D-1FC6E734E23A}"/>
              </a:ext>
            </a:extLst>
          </p:cNvPr>
          <p:cNvSpPr/>
          <p:nvPr/>
        </p:nvSpPr>
        <p:spPr>
          <a:xfrm>
            <a:off x="10157471" y="3149600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78013542-024F-3A88-EC4C-C6764D895AFB}"/>
              </a:ext>
            </a:extLst>
          </p:cNvPr>
          <p:cNvSpPr/>
          <p:nvPr/>
        </p:nvSpPr>
        <p:spPr>
          <a:xfrm>
            <a:off x="10157471" y="5128435"/>
            <a:ext cx="279400" cy="279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: 7 puntas 7">
            <a:extLst>
              <a:ext uri="{FF2B5EF4-FFF2-40B4-BE49-F238E27FC236}">
                <a16:creationId xmlns:a16="http://schemas.microsoft.com/office/drawing/2014/main" id="{CA0331A8-4D46-567C-A54A-173339D536AE}"/>
              </a:ext>
            </a:extLst>
          </p:cNvPr>
          <p:cNvSpPr/>
          <p:nvPr/>
        </p:nvSpPr>
        <p:spPr>
          <a:xfrm>
            <a:off x="9368503" y="1983170"/>
            <a:ext cx="279400" cy="279400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6907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115" y="1586266"/>
            <a:ext cx="9388260" cy="3438038"/>
          </a:xfrm>
        </p:spPr>
        <p:txBody>
          <a:bodyPr>
            <a:normAutofit/>
          </a:bodyPr>
          <a:lstStyle/>
          <a:p>
            <a:pPr algn="l"/>
            <a:r>
              <a:rPr lang="es-ES_tradnl" alt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4- Plan de Acción – Orientaciones Plan Anual</a:t>
            </a:r>
          </a:p>
          <a:p>
            <a:pPr algn="l"/>
            <a:endParaRPr lang="es-ES" sz="40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3E8513-50FC-411D-960B-4B1C18A1D46F}"/>
              </a:ext>
            </a:extLst>
          </p:cNvPr>
          <p:cNvSpPr txBox="1"/>
          <p:nvPr/>
        </p:nvSpPr>
        <p:spPr>
          <a:xfrm>
            <a:off x="4757531" y="2018362"/>
            <a:ext cx="844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>
                <a:solidFill>
                  <a:srgbClr val="002060"/>
                </a:solidFill>
                <a:highlight>
                  <a:srgbClr val="FFFF00"/>
                </a:highlight>
              </a:rPr>
              <a:t>EL RESPONSABLE DEL PROCESO Y LAS PROPUESTAS DE MEJORA</a:t>
            </a:r>
            <a:endParaRPr lang="es-ES" sz="18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A4DAC9-3158-4C2F-8C77-99B0CFFE6D18}"/>
              </a:ext>
            </a:extLst>
          </p:cNvPr>
          <p:cNvSpPr txBox="1"/>
          <p:nvPr/>
        </p:nvSpPr>
        <p:spPr>
          <a:xfrm rot="16200000">
            <a:off x="-729401" y="3668703"/>
            <a:ext cx="39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FFFF00"/>
                </a:highlight>
              </a:rPr>
              <a:t>PROPUESTA COMO EJEMPLO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8877F4-03CE-492A-A1F7-57DA7C14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06" y="2387693"/>
            <a:ext cx="7774006" cy="36552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CA4CB7-005D-8D4A-9D2E-8CB682A4FF23}"/>
              </a:ext>
            </a:extLst>
          </p:cNvPr>
          <p:cNvSpPr txBox="1"/>
          <p:nvPr/>
        </p:nvSpPr>
        <p:spPr>
          <a:xfrm>
            <a:off x="9384988" y="3146660"/>
            <a:ext cx="98216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/>
            </a:lvl1pPr>
          </a:lstStyle>
          <a:p>
            <a:r>
              <a:rPr lang="es-ES" dirty="0"/>
              <a:t>Año 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3791A6-90D4-754B-97A0-B1FBF2E502E2}"/>
              </a:ext>
            </a:extLst>
          </p:cNvPr>
          <p:cNvSpPr txBox="1"/>
          <p:nvPr/>
        </p:nvSpPr>
        <p:spPr>
          <a:xfrm>
            <a:off x="9384989" y="3620378"/>
            <a:ext cx="126717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Año N+1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4EE947-F468-1B49-B197-8DCDC397F3F9}"/>
              </a:ext>
            </a:extLst>
          </p:cNvPr>
          <p:cNvSpPr txBox="1"/>
          <p:nvPr/>
        </p:nvSpPr>
        <p:spPr>
          <a:xfrm>
            <a:off x="2352675" y="348091"/>
            <a:ext cx="844784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Taller GP-T4 EVALUACIÓN DEL PROCESO : “TNC”</a:t>
            </a:r>
          </a:p>
          <a:p>
            <a:pPr algn="ctr"/>
            <a:r>
              <a:rPr lang="es-ES" sz="3200" b="1" dirty="0"/>
              <a:t>PROPUESTAS DE MEJORA</a:t>
            </a:r>
          </a:p>
        </p:txBody>
      </p:sp>
    </p:spTree>
    <p:extLst>
      <p:ext uri="{BB962C8B-B14F-4D97-AF65-F5344CB8AC3E}">
        <p14:creationId xmlns:p14="http://schemas.microsoft.com/office/powerpoint/2010/main" val="137461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E3EFCCE4-AAB9-8444-9FD9-ECB7ECC6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41" y="1873422"/>
            <a:ext cx="9298123" cy="3810000"/>
          </a:xfrm>
          <a:prstGeom prst="homePlate">
            <a:avLst>
              <a:gd name="adj" fmla="val 51782"/>
            </a:avLst>
          </a:prstGeom>
          <a:gradFill rotWithShape="0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7" name="AutoShape 3" descr="Papier lettre">
            <a:extLst>
              <a:ext uri="{FF2B5EF4-FFF2-40B4-BE49-F238E27FC236}">
                <a16:creationId xmlns:a16="http://schemas.microsoft.com/office/drawing/2014/main" id="{77316934-D16A-B049-B63A-39E8BC8E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788" y="4344988"/>
            <a:ext cx="1918775" cy="1652758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8" name="AutoShape 4" descr="Papier lettre">
            <a:extLst>
              <a:ext uri="{FF2B5EF4-FFF2-40B4-BE49-F238E27FC236}">
                <a16:creationId xmlns:a16="http://schemas.microsoft.com/office/drawing/2014/main" id="{52A19011-4B98-F043-865D-C4F068E8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644" y="4344988"/>
            <a:ext cx="1815519" cy="1682702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49" name="AutoShape 5" descr="Papier lettre">
            <a:extLst>
              <a:ext uri="{FF2B5EF4-FFF2-40B4-BE49-F238E27FC236}">
                <a16:creationId xmlns:a16="http://schemas.microsoft.com/office/drawing/2014/main" id="{0AF3A05D-9476-0943-83CF-6EC1B705B0E2}"/>
              </a:ext>
            </a:extLst>
          </p:cNvPr>
          <p:cNvSpPr>
            <a:spLocks noChangeArrowheads="1"/>
          </p:cNvSpPr>
          <p:nvPr/>
        </p:nvSpPr>
        <p:spPr bwMode="auto">
          <a:xfrm rot="5416693">
            <a:off x="7310220" y="3275434"/>
            <a:ext cx="1752600" cy="1071563"/>
          </a:xfrm>
          <a:prstGeom prst="pentagon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0" name="AutoShape 6" descr="Papier lettre">
            <a:extLst>
              <a:ext uri="{FF2B5EF4-FFF2-40B4-BE49-F238E27FC236}">
                <a16:creationId xmlns:a16="http://schemas.microsoft.com/office/drawing/2014/main" id="{8A27E5FE-4302-5E4A-8056-AE4723AA1E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50487" y="1614802"/>
            <a:ext cx="1645676" cy="1282385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1" name="AutoShape 7" descr="Papier lettre">
            <a:extLst>
              <a:ext uri="{FF2B5EF4-FFF2-40B4-BE49-F238E27FC236}">
                <a16:creationId xmlns:a16="http://schemas.microsoft.com/office/drawing/2014/main" id="{49FABCAF-FD06-0641-9D2B-639BA129E5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8199" y="1624402"/>
            <a:ext cx="1685364" cy="1272786"/>
          </a:xfrm>
          <a:prstGeom prst="parallelogram">
            <a:avLst>
              <a:gd name="adj" fmla="val 3194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2" name="AutoShape 8" descr="Papier lettre">
            <a:extLst>
              <a:ext uri="{FF2B5EF4-FFF2-40B4-BE49-F238E27FC236}">
                <a16:creationId xmlns:a16="http://schemas.microsoft.com/office/drawing/2014/main" id="{9ED6961A-4BC4-EC40-B3E7-3DB60E472D07}"/>
              </a:ext>
            </a:extLst>
          </p:cNvPr>
          <p:cNvSpPr>
            <a:spLocks noChangeArrowheads="1"/>
          </p:cNvSpPr>
          <p:nvPr/>
        </p:nvSpPr>
        <p:spPr bwMode="auto">
          <a:xfrm rot="5380013">
            <a:off x="2749115" y="3033391"/>
            <a:ext cx="1449388" cy="1522412"/>
          </a:xfrm>
          <a:custGeom>
            <a:avLst/>
            <a:gdLst>
              <a:gd name="G0" fmla="+- 9008 0 0"/>
              <a:gd name="G1" fmla="+- 21600 0 9008"/>
              <a:gd name="G2" fmla="*/ 9008 1 2"/>
              <a:gd name="G3" fmla="+- 21600 0 G2"/>
              <a:gd name="G4" fmla="+/ 9008 21600 2"/>
              <a:gd name="G5" fmla="+/ G1 0 2"/>
              <a:gd name="G6" fmla="*/ 21600 21600 9008"/>
              <a:gd name="G7" fmla="*/ G6 1 2"/>
              <a:gd name="G8" fmla="+- 21600 0 G7"/>
              <a:gd name="G9" fmla="*/ 21600 1 2"/>
              <a:gd name="G10" fmla="+- 9008 0 G9"/>
              <a:gd name="G11" fmla="?: G10 G8 0"/>
              <a:gd name="G12" fmla="?: G10 G7 21600"/>
              <a:gd name="T0" fmla="*/ 17096 w 21600"/>
              <a:gd name="T1" fmla="*/ 10800 h 21600"/>
              <a:gd name="T2" fmla="*/ 10800 w 21600"/>
              <a:gd name="T3" fmla="*/ 21600 h 21600"/>
              <a:gd name="T4" fmla="*/ 4504 w 21600"/>
              <a:gd name="T5" fmla="*/ 10800 h 21600"/>
              <a:gd name="T6" fmla="*/ 10800 w 21600"/>
              <a:gd name="T7" fmla="*/ 0 h 21600"/>
              <a:gd name="T8" fmla="*/ 6304 w 21600"/>
              <a:gd name="T9" fmla="*/ 6304 h 21600"/>
              <a:gd name="T10" fmla="*/ 15296 w 21600"/>
              <a:gd name="T11" fmla="*/ 1529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8" y="21600"/>
                </a:lnTo>
                <a:lnTo>
                  <a:pt x="1259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53" name="Oval 9" descr="Tuiles">
            <a:extLst>
              <a:ext uri="{FF2B5EF4-FFF2-40B4-BE49-F238E27FC236}">
                <a16:creationId xmlns:a16="http://schemas.microsoft.com/office/drawing/2014/main" id="{1156770B-20C2-354B-A800-748255B4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022" y="2325315"/>
            <a:ext cx="4038600" cy="2971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7354" name="Text Box 10" descr="Tuiles">
            <a:extLst>
              <a:ext uri="{FF2B5EF4-FFF2-40B4-BE49-F238E27FC236}">
                <a16:creationId xmlns:a16="http://schemas.microsoft.com/office/drawing/2014/main" id="{C3E7EED4-F5F7-374B-91B5-56DE8EA08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196" y="2813194"/>
            <a:ext cx="24384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2800" b="1" dirty="0"/>
              <a:t>PROCESO</a:t>
            </a:r>
            <a:endParaRPr lang="fr-FR" altLang="es-ES" b="1" dirty="0"/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2441AE05-3749-5440-9102-E3C33841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730546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competencias ?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72AF8D53-6288-724C-8AC7-1E9231E1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1730546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medios ?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9D6970ED-DDB1-2C46-8F3F-37187493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5388146"/>
            <a:ext cx="1371600" cy="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es-ES" sz="1400" b="1" dirty="0"/>
              <a:t>Con </a:t>
            </a:r>
            <a:r>
              <a:rPr lang="fr-FR" altLang="es-ES" sz="1400" b="1" dirty="0" err="1"/>
              <a:t>qué</a:t>
            </a:r>
            <a:r>
              <a:rPr lang="fr-FR" altLang="es-ES" sz="1400" b="1" dirty="0"/>
              <a:t> </a:t>
            </a:r>
            <a:r>
              <a:rPr lang="fr-FR" altLang="es-ES" sz="1400" b="1" dirty="0" err="1"/>
              <a:t>método</a:t>
            </a:r>
            <a:r>
              <a:rPr lang="fr-FR" altLang="es-ES" sz="1400" b="1" dirty="0"/>
              <a:t> ?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D715A9E3-6BE5-6A46-93F7-485F2977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5388146"/>
            <a:ext cx="18335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400" b="1"/>
              <a:t>Con qué medida de las prestaciones ?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431F531C-3182-6D40-A2AB-0D3B8D91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241" y="3455597"/>
            <a:ext cx="147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fr-FR" altLang="es-ES" sz="1600" b="1" dirty="0"/>
              <a:t>NECESIDAD CLIENTE</a:t>
            </a:r>
            <a:endParaRPr lang="fr-FR" altLang="es-ES" sz="1600" dirty="0"/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B7716D3A-E746-774A-8E43-5852808D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48" y="3537122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fr-FR" altLang="es-ES" sz="1600" b="1" dirty="0"/>
              <a:t>SATISFACCIÓN CLIENTE</a:t>
            </a:r>
          </a:p>
        </p:txBody>
      </p:sp>
      <p:sp>
        <p:nvSpPr>
          <p:cNvPr id="57361" name="AutoShape 17">
            <a:extLst>
              <a:ext uri="{FF2B5EF4-FFF2-40B4-BE49-F238E27FC236}">
                <a16:creationId xmlns:a16="http://schemas.microsoft.com/office/drawing/2014/main" id="{71BC7A43-2C74-DD4F-84AB-10AFADDD3B2C}"/>
              </a:ext>
            </a:extLst>
          </p:cNvPr>
          <p:cNvSpPr>
            <a:spLocks noChangeArrowheads="1"/>
          </p:cNvSpPr>
          <p:nvPr/>
        </p:nvSpPr>
        <p:spPr bwMode="auto">
          <a:xfrm rot="17574452">
            <a:off x="4370491" y="4882861"/>
            <a:ext cx="560257" cy="420116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61579681-53B1-0645-A99B-1227D68D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22" y="3633665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 dirty="0" err="1"/>
              <a:t>Entradas</a:t>
            </a:r>
            <a:r>
              <a:rPr lang="fr-FR" altLang="es-ES" sz="1600" b="1" dirty="0"/>
              <a:t> ?</a:t>
            </a:r>
          </a:p>
        </p:txBody>
      </p:sp>
      <p:sp>
        <p:nvSpPr>
          <p:cNvPr id="57363" name="AutoShape 19">
            <a:extLst>
              <a:ext uri="{FF2B5EF4-FFF2-40B4-BE49-F238E27FC236}">
                <a16:creationId xmlns:a16="http://schemas.microsoft.com/office/drawing/2014/main" id="{AF6CF5E3-94AB-4F43-9C96-5AA874399E4A}"/>
              </a:ext>
            </a:extLst>
          </p:cNvPr>
          <p:cNvSpPr>
            <a:spLocks noChangeArrowheads="1"/>
          </p:cNvSpPr>
          <p:nvPr/>
        </p:nvSpPr>
        <p:spPr bwMode="auto">
          <a:xfrm rot="14986386">
            <a:off x="6425050" y="4953037"/>
            <a:ext cx="570755" cy="346964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4" name="AutoShape 20">
            <a:extLst>
              <a:ext uri="{FF2B5EF4-FFF2-40B4-BE49-F238E27FC236}">
                <a16:creationId xmlns:a16="http://schemas.microsoft.com/office/drawing/2014/main" id="{D146BBB1-A9C7-1B47-A47C-FE9503EEA12F}"/>
              </a:ext>
            </a:extLst>
          </p:cNvPr>
          <p:cNvSpPr>
            <a:spLocks noChangeArrowheads="1"/>
          </p:cNvSpPr>
          <p:nvPr/>
        </p:nvSpPr>
        <p:spPr bwMode="auto">
          <a:xfrm rot="6592976">
            <a:off x="6267451" y="21971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5" name="AutoShape 21">
            <a:extLst>
              <a:ext uri="{FF2B5EF4-FFF2-40B4-BE49-F238E27FC236}">
                <a16:creationId xmlns:a16="http://schemas.microsoft.com/office/drawing/2014/main" id="{3646B082-9542-4F4A-B95E-EB31DA1C1499}"/>
              </a:ext>
            </a:extLst>
          </p:cNvPr>
          <p:cNvSpPr>
            <a:spLocks noChangeArrowheads="1"/>
          </p:cNvSpPr>
          <p:nvPr/>
        </p:nvSpPr>
        <p:spPr bwMode="auto">
          <a:xfrm rot="4124896">
            <a:off x="4667251" y="2273301"/>
            <a:ext cx="442912" cy="319087"/>
          </a:xfrm>
          <a:prstGeom prst="rightArrow">
            <a:avLst>
              <a:gd name="adj1" fmla="val 50000"/>
              <a:gd name="adj2" fmla="val 347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1270D3DA-4731-A041-8B61-BB23DA1B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3635547"/>
            <a:ext cx="990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fr-FR" altLang="es-ES" sz="1600" b="1"/>
              <a:t>Salidas</a:t>
            </a:r>
            <a:r>
              <a:rPr lang="fr-FR" altLang="es-ES" sz="1200"/>
              <a:t> </a:t>
            </a:r>
            <a:r>
              <a:rPr lang="fr-FR" altLang="es-ES" sz="1600" b="1"/>
              <a:t>?</a:t>
            </a:r>
          </a:p>
        </p:txBody>
      </p:sp>
      <p:sp>
        <p:nvSpPr>
          <p:cNvPr id="57367" name="AutoShape 23">
            <a:extLst>
              <a:ext uri="{FF2B5EF4-FFF2-40B4-BE49-F238E27FC236}">
                <a16:creationId xmlns:a16="http://schemas.microsoft.com/office/drawing/2014/main" id="{F3DE34C9-BC1E-D941-9193-507CB84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317" y="1978910"/>
            <a:ext cx="1905000" cy="762000"/>
          </a:xfrm>
          <a:prstGeom prst="wedgeRoundRectCallout">
            <a:avLst>
              <a:gd name="adj1" fmla="val -22083"/>
              <a:gd name="adj2" fmla="val 101667"/>
              <a:gd name="adj3" fmla="val 16667"/>
            </a:avLst>
          </a:prstGeom>
          <a:gradFill rotWithShape="0">
            <a:gsLst>
              <a:gs pos="0">
                <a:srgbClr val="3399FF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BFD04B22-0FD5-1848-8274-97705BD3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989" y="2073446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fr-FR" altLang="es-ES" sz="1600" b="1" dirty="0"/>
              <a:t> </a:t>
            </a:r>
            <a:r>
              <a:rPr lang="fr-FR" altLang="es-ES" b="1" i="1" dirty="0">
                <a:solidFill>
                  <a:srgbClr val="0070C0"/>
                </a:solidFill>
              </a:rPr>
              <a:t>PROPIETARIO ?</a:t>
            </a:r>
            <a:endParaRPr lang="fr-FR" altLang="es-ES" dirty="0">
              <a:solidFill>
                <a:srgbClr val="0070C0"/>
              </a:solidFill>
            </a:endParaRPr>
          </a:p>
        </p:txBody>
      </p:sp>
      <p:sp>
        <p:nvSpPr>
          <p:cNvPr id="57370" name="Text Box 26">
            <a:extLst>
              <a:ext uri="{FF2B5EF4-FFF2-40B4-BE49-F238E27FC236}">
                <a16:creationId xmlns:a16="http://schemas.microsoft.com/office/drawing/2014/main" id="{C88BF8A2-B67F-AD46-A0CB-9678C4A2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s-ES" sz="1400" b="1"/>
              <a:t>Con qué interacciones ?</a:t>
            </a:r>
          </a:p>
        </p:txBody>
      </p:sp>
      <p:sp>
        <p:nvSpPr>
          <p:cNvPr id="57372" name="AutoShape 28">
            <a:extLst>
              <a:ext uri="{FF2B5EF4-FFF2-40B4-BE49-F238E27FC236}">
                <a16:creationId xmlns:a16="http://schemas.microsoft.com/office/drawing/2014/main" id="{C1E3B135-1F78-E04D-8004-4BC40F25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5398356"/>
            <a:ext cx="762000" cy="666141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3" name="AutoShape 29">
            <a:extLst>
              <a:ext uri="{FF2B5EF4-FFF2-40B4-BE49-F238E27FC236}">
                <a16:creationId xmlns:a16="http://schemas.microsoft.com/office/drawing/2014/main" id="{F0A21F61-E375-0247-91F6-211C09FE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982" y="1640906"/>
            <a:ext cx="762000" cy="914400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4" name="AutoShape 30">
            <a:extLst>
              <a:ext uri="{FF2B5EF4-FFF2-40B4-BE49-F238E27FC236}">
                <a16:creationId xmlns:a16="http://schemas.microsoft.com/office/drawing/2014/main" id="{1A9CAA65-9F4C-3845-83BD-08816741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418090"/>
            <a:ext cx="762000" cy="719818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76" name="Text Box 32">
            <a:extLst>
              <a:ext uri="{FF2B5EF4-FFF2-40B4-BE49-F238E27FC236}">
                <a16:creationId xmlns:a16="http://schemas.microsoft.com/office/drawing/2014/main" id="{6B7B25A7-9D1B-2241-A68A-85532320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48" y="3352761"/>
            <a:ext cx="2286000" cy="10064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Transformación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 con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aporte</a:t>
            </a:r>
            <a:r>
              <a:rPr kumimoji="1" lang="fr-FR" altLang="es-ES" sz="2000" b="1" i="1" dirty="0">
                <a:solidFill>
                  <a:srgbClr val="003399"/>
                </a:solidFill>
                <a:latin typeface="Arial" panose="020B0604020202020204" pitchFamily="34" charset="0"/>
              </a:rPr>
              <a:t> de </a:t>
            </a:r>
            <a:r>
              <a:rPr kumimoji="1" lang="fr-FR" altLang="es-ES" sz="2000" b="1" i="1" dirty="0" err="1">
                <a:solidFill>
                  <a:srgbClr val="003399"/>
                </a:solidFill>
                <a:latin typeface="Arial" panose="020B0604020202020204" pitchFamily="34" charset="0"/>
              </a:rPr>
              <a:t>Valor</a:t>
            </a:r>
            <a:endParaRPr kumimoji="1" lang="fr-FR" altLang="es-ES" sz="2000" b="1" i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57377" name="AutoShape 33">
            <a:extLst>
              <a:ext uri="{FF2B5EF4-FFF2-40B4-BE49-F238E27FC236}">
                <a16:creationId xmlns:a16="http://schemas.microsoft.com/office/drawing/2014/main" id="{799AE962-C2A5-1245-9BB4-8D021986F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402" y="1616246"/>
            <a:ext cx="762000" cy="914400"/>
          </a:xfrm>
          <a:prstGeom prst="upDownArrow">
            <a:avLst>
              <a:gd name="adj1" fmla="val 50000"/>
              <a:gd name="adj2" fmla="val 24000"/>
            </a:avLst>
          </a:prstGeom>
          <a:gradFill rotWithShape="0">
            <a:gsLst>
              <a:gs pos="0">
                <a:srgbClr val="B26A00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2C8BED7-7904-475F-B880-2BDF66462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88619"/>
            <a:ext cx="8503189" cy="1135771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fr-FR" altLang="es-E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1.0- ESQUEMA DE UN PROCESO </a:t>
            </a:r>
          </a:p>
        </p:txBody>
      </p:sp>
    </p:spTree>
    <p:extLst>
      <p:ext uri="{BB962C8B-B14F-4D97-AF65-F5344CB8AC3E}">
        <p14:creationId xmlns:p14="http://schemas.microsoft.com/office/powerpoint/2010/main" val="34493895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1795A-312A-1B5D-5278-85A1E9557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4D45BF6-BD69-B999-6D55-F47B535DF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5115" y="1586266"/>
            <a:ext cx="9388260" cy="3438038"/>
          </a:xfrm>
        </p:spPr>
        <p:txBody>
          <a:bodyPr>
            <a:normAutofit/>
          </a:bodyPr>
          <a:lstStyle/>
          <a:p>
            <a:pPr algn="l"/>
            <a:r>
              <a:rPr lang="es-ES_tradnl" altLang="es-E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4- Plan de Acción – Orientaciones Plan Anual</a:t>
            </a:r>
          </a:p>
          <a:p>
            <a:pPr algn="l"/>
            <a:endParaRPr lang="es-ES" sz="4000" b="1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7978DB-BBA9-7294-2658-6AEBB9955DC9}"/>
              </a:ext>
            </a:extLst>
          </p:cNvPr>
          <p:cNvSpPr txBox="1"/>
          <p:nvPr/>
        </p:nvSpPr>
        <p:spPr>
          <a:xfrm>
            <a:off x="4757531" y="2018362"/>
            <a:ext cx="844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>
                <a:solidFill>
                  <a:srgbClr val="002060"/>
                </a:solidFill>
                <a:highlight>
                  <a:srgbClr val="FFFF00"/>
                </a:highlight>
              </a:rPr>
              <a:t>EL RESPONSABLE DEL PROCESO Y LAS PROPUESTAS DE MEJORA</a:t>
            </a:r>
            <a:endParaRPr lang="es-ES" sz="18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510313-D9E2-D5E1-7668-0234DDB9C897}"/>
              </a:ext>
            </a:extLst>
          </p:cNvPr>
          <p:cNvSpPr txBox="1"/>
          <p:nvPr/>
        </p:nvSpPr>
        <p:spPr>
          <a:xfrm rot="16200000">
            <a:off x="-729401" y="3668703"/>
            <a:ext cx="39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FFFF00"/>
                </a:highlight>
              </a:rPr>
              <a:t>PROPUESTA COMO EJEMPLO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08179D-02F3-7FA3-F52D-C3608704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06" y="2387693"/>
            <a:ext cx="7744667" cy="36552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F98488-DBC6-A8A3-123D-8B8DFDC2E430}"/>
              </a:ext>
            </a:extLst>
          </p:cNvPr>
          <p:cNvSpPr txBox="1"/>
          <p:nvPr/>
        </p:nvSpPr>
        <p:spPr>
          <a:xfrm>
            <a:off x="9384988" y="3146660"/>
            <a:ext cx="98216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/>
            </a:lvl1pPr>
          </a:lstStyle>
          <a:p>
            <a:r>
              <a:rPr lang="es-ES" dirty="0"/>
              <a:t>Año 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379706-282F-2685-0A6F-DA70785FDFAB}"/>
              </a:ext>
            </a:extLst>
          </p:cNvPr>
          <p:cNvSpPr txBox="1"/>
          <p:nvPr/>
        </p:nvSpPr>
        <p:spPr>
          <a:xfrm>
            <a:off x="9384989" y="3620378"/>
            <a:ext cx="126717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Año N+1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4BA5E8-8F3B-8DFF-EA68-452D69F44CD8}"/>
              </a:ext>
            </a:extLst>
          </p:cNvPr>
          <p:cNvSpPr txBox="1"/>
          <p:nvPr/>
        </p:nvSpPr>
        <p:spPr>
          <a:xfrm>
            <a:off x="2352675" y="348091"/>
            <a:ext cx="844784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Taller GP-T4 EVALUACIÓN DEL PROCESO : “TNC”</a:t>
            </a:r>
          </a:p>
          <a:p>
            <a:pPr algn="ctr"/>
            <a:r>
              <a:rPr lang="es-ES" sz="3200" b="1" dirty="0"/>
              <a:t>PROPUESTAS DE MEJORA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F4BA29-FACD-5976-7190-8CB8DA32230D}"/>
              </a:ext>
            </a:extLst>
          </p:cNvPr>
          <p:cNvSpPr txBox="1"/>
          <p:nvPr/>
        </p:nvSpPr>
        <p:spPr>
          <a:xfrm rot="20079893">
            <a:off x="2055210" y="2942150"/>
            <a:ext cx="760357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IMPORTANCIA DE LA CAPACIDAD DE SÍNTESIS Y DE PRIORIZAR </a:t>
            </a:r>
          </a:p>
        </p:txBody>
      </p:sp>
    </p:spTree>
    <p:extLst>
      <p:ext uri="{BB962C8B-B14F-4D97-AF65-F5344CB8AC3E}">
        <p14:creationId xmlns:p14="http://schemas.microsoft.com/office/powerpoint/2010/main" val="3070225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id="{05013382-38B8-0E4B-9296-2D2B076E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129" y="2764311"/>
            <a:ext cx="5946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85000"/>
              </a:lnSpc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1pPr>
            <a:lvl2pPr algn="ctr">
              <a:lnSpc>
                <a:spcPct val="85000"/>
              </a:lnSpc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2pPr>
            <a:lvl3pPr algn="ctr">
              <a:lnSpc>
                <a:spcPct val="85000"/>
              </a:lnSpc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3pPr>
            <a:lvl4pPr algn="ctr">
              <a:lnSpc>
                <a:spcPct val="85000"/>
              </a:lnSpc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4pPr>
            <a:lvl5pPr algn="ctr">
              <a:lnSpc>
                <a:spcPct val="85000"/>
              </a:lnSpc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5pPr>
            <a:lvl6pPr marL="4572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6pPr>
            <a:lvl7pPr marL="9144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7pPr>
            <a:lvl8pPr marL="1371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8pPr>
            <a:lvl9pPr marL="18288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</a:defRPr>
            </a:lvl9pPr>
          </a:lstStyle>
          <a:p>
            <a:r>
              <a:rPr lang="fr-FR" altLang="es-ES" sz="4800" dirty="0">
                <a:solidFill>
                  <a:srgbClr val="002060"/>
                </a:solidFill>
              </a:rPr>
              <a:t>Muchas gracias </a:t>
            </a:r>
            <a:r>
              <a:rPr lang="fr-FR" altLang="es-ES" sz="4800" dirty="0" err="1">
                <a:solidFill>
                  <a:srgbClr val="002060"/>
                </a:solidFill>
              </a:rPr>
              <a:t>por</a:t>
            </a:r>
            <a:r>
              <a:rPr lang="fr-FR" altLang="es-ES" sz="4800" dirty="0">
                <a:solidFill>
                  <a:srgbClr val="002060"/>
                </a:solidFill>
              </a:rPr>
              <a:t> </a:t>
            </a:r>
            <a:r>
              <a:rPr lang="fr-FR" altLang="es-ES" sz="4800" dirty="0" err="1">
                <a:solidFill>
                  <a:srgbClr val="002060"/>
                </a:solidFill>
              </a:rPr>
              <a:t>vuestra</a:t>
            </a:r>
            <a:r>
              <a:rPr lang="fr-FR" altLang="es-ES" sz="4800" dirty="0">
                <a:solidFill>
                  <a:srgbClr val="002060"/>
                </a:solidFill>
              </a:rPr>
              <a:t>  </a:t>
            </a:r>
            <a:r>
              <a:rPr lang="fr-FR" altLang="es-ES" sz="4800" dirty="0" err="1">
                <a:solidFill>
                  <a:srgbClr val="002060"/>
                </a:solidFill>
              </a:rPr>
              <a:t>atención</a:t>
            </a:r>
            <a:endParaRPr lang="fr-FR" altLang="es-E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46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E67C046-F181-4EFB-BE9B-046AD330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01333"/>
            <a:ext cx="10363200" cy="401319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Pilar 1: MAPA DE PROCESOS (El corazón del Sistema)</a:t>
            </a: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  <a:p>
            <a:pPr algn="l"/>
            <a:r>
              <a:rPr lang="es-ES" sz="3200" b="1" dirty="0">
                <a:solidFill>
                  <a:srgbClr val="002060"/>
                </a:solidFill>
              </a:rPr>
              <a:t>Pilar 2: ORGANIZACIÓN DE LA ENTIDAD</a:t>
            </a:r>
            <a:endParaRPr lang="es-ES" sz="3200" b="1" dirty="0"/>
          </a:p>
          <a:p>
            <a:pPr algn="l"/>
            <a:r>
              <a:rPr lang="es-ES" sz="3200" b="1" dirty="0"/>
              <a:t>Conseguir que cada persona conozca su cometido y sepa en todo momento lo que se espera de ella. </a:t>
            </a: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  <a:p>
            <a:pPr algn="l"/>
            <a:r>
              <a:rPr lang="es-ES" sz="3200" b="1" dirty="0">
                <a:solidFill>
                  <a:srgbClr val="002060"/>
                </a:solidFill>
              </a:rPr>
              <a:t>Pilar 3: ESTRUCTURA DOCUMENTAL DE SOPORTE</a:t>
            </a:r>
            <a:endParaRPr lang="es-ES" b="1" dirty="0"/>
          </a:p>
          <a:p>
            <a:pPr marL="457200" lvl="1" indent="0" algn="l">
              <a:buNone/>
            </a:pPr>
            <a:r>
              <a:rPr lang="es-ES" sz="3200" b="1" dirty="0"/>
              <a:t>La estructura documental: (papel o digital)</a:t>
            </a:r>
          </a:p>
          <a:p>
            <a:pPr lvl="2" algn="l"/>
            <a:r>
              <a:rPr lang="es-ES" sz="3200" b="1" dirty="0"/>
              <a:t>“Clara” y “bien explicada” en su definición.</a:t>
            </a:r>
          </a:p>
          <a:p>
            <a:pPr lvl="2" algn="l"/>
            <a:r>
              <a:rPr lang="es-ES" sz="3200" b="1" dirty="0"/>
              <a:t>“Completa”, “accesible” y “disponible” </a:t>
            </a:r>
          </a:p>
          <a:p>
            <a:pPr lvl="2" algn="l"/>
            <a:r>
              <a:rPr lang="es-ES" sz="3200" b="1" dirty="0"/>
              <a:t>“Estructurada en niveles”</a:t>
            </a:r>
            <a:r>
              <a:rPr lang="es-ES" sz="3900" b="1" dirty="0"/>
              <a:t>	</a:t>
            </a:r>
          </a:p>
          <a:p>
            <a:pPr algn="l"/>
            <a:endParaRPr lang="es-ES" sz="3100" b="1" dirty="0">
              <a:solidFill>
                <a:srgbClr val="002060"/>
              </a:solidFill>
            </a:endParaRPr>
          </a:p>
          <a:p>
            <a:pPr algn="l"/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A40100-ED0F-3E14-D422-5B1DE44A9C68}"/>
              </a:ext>
            </a:extLst>
          </p:cNvPr>
          <p:cNvSpPr txBox="1"/>
          <p:nvPr/>
        </p:nvSpPr>
        <p:spPr>
          <a:xfrm>
            <a:off x="2099733" y="1202266"/>
            <a:ext cx="993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LOS PILARES QUE SOPORTAN LA GESTIÓN POR PROCESOS</a:t>
            </a:r>
          </a:p>
        </p:txBody>
      </p:sp>
    </p:spTree>
    <p:extLst>
      <p:ext uri="{BB962C8B-B14F-4D97-AF65-F5344CB8AC3E}">
        <p14:creationId xmlns:p14="http://schemas.microsoft.com/office/powerpoint/2010/main" val="33323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91F59-A229-ADF1-767F-B1BC6977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5829C-C8A9-FAB2-A966-A147391C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1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dirty="0">
                <a:solidFill>
                  <a:srgbClr val="002060"/>
                </a:solidFill>
              </a:rPr>
              <a:t>1.1- Pilar 1: El corazón del Sistema: MAPA DE PROCESOS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El encadenamiento de “valor añadido” entre los procesos, siempre con la visión del cliente final, hace que consideremos el mapa de procesos como corazón del Sistema de Gestión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DD7A92-7A9B-87F7-4B87-D8FD3B483BB3}"/>
              </a:ext>
            </a:extLst>
          </p:cNvPr>
          <p:cNvSpPr txBox="1"/>
          <p:nvPr/>
        </p:nvSpPr>
        <p:spPr>
          <a:xfrm>
            <a:off x="838200" y="3896335"/>
            <a:ext cx="1051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</a:rPr>
              <a:t>Los procesos se clasifican en grupos o familias:</a:t>
            </a:r>
          </a:p>
          <a:p>
            <a:pPr lvl="1"/>
            <a:r>
              <a:rPr lang="es-ES" sz="2400" dirty="0">
                <a:solidFill>
                  <a:srgbClr val="002060"/>
                </a:solidFill>
              </a:rPr>
              <a:t>Procesos </a:t>
            </a:r>
            <a:r>
              <a:rPr lang="es-ES" sz="2400" b="1" dirty="0">
                <a:solidFill>
                  <a:srgbClr val="002060"/>
                </a:solidFill>
              </a:rPr>
              <a:t>sustantivos* :		“S”</a:t>
            </a:r>
            <a:r>
              <a:rPr lang="es-ES" sz="2400" dirty="0">
                <a:solidFill>
                  <a:srgbClr val="002060"/>
                </a:solidFill>
              </a:rPr>
              <a:t> (generan  valor para el cliente final).</a:t>
            </a:r>
          </a:p>
          <a:p>
            <a:pPr lvl="1"/>
            <a:r>
              <a:rPr lang="es-ES" sz="2400" dirty="0">
                <a:solidFill>
                  <a:srgbClr val="002060"/>
                </a:solidFill>
              </a:rPr>
              <a:t>Procesos </a:t>
            </a:r>
            <a:r>
              <a:rPr lang="es-ES" sz="2400" b="1" dirty="0">
                <a:solidFill>
                  <a:srgbClr val="002060"/>
                </a:solidFill>
              </a:rPr>
              <a:t>estratégicos:	 	“E”</a:t>
            </a:r>
            <a:r>
              <a:rPr lang="es-ES" sz="2400" dirty="0">
                <a:solidFill>
                  <a:srgbClr val="002060"/>
                </a:solidFill>
              </a:rPr>
              <a:t> (generan  valor para la Dirección) </a:t>
            </a:r>
            <a:endParaRPr lang="es-ES" sz="2400" b="1" dirty="0">
              <a:solidFill>
                <a:srgbClr val="002060"/>
              </a:solidFill>
            </a:endParaRPr>
          </a:p>
          <a:p>
            <a:pPr lvl="1"/>
            <a:r>
              <a:rPr lang="es-ES" sz="2400" dirty="0">
                <a:solidFill>
                  <a:srgbClr val="002060"/>
                </a:solidFill>
              </a:rPr>
              <a:t>Procesos </a:t>
            </a:r>
            <a:r>
              <a:rPr lang="es-ES" sz="2400" b="1" dirty="0">
                <a:solidFill>
                  <a:srgbClr val="002060"/>
                </a:solidFill>
              </a:rPr>
              <a:t>de apoyo:	 	“A”  </a:t>
            </a:r>
            <a:r>
              <a:rPr lang="es-ES" sz="2400" dirty="0">
                <a:solidFill>
                  <a:srgbClr val="002060"/>
                </a:solidFill>
              </a:rPr>
              <a:t>(generan  valor para los procesos S) </a:t>
            </a:r>
            <a:endParaRPr lang="es-ES" sz="2400" b="1" dirty="0">
              <a:solidFill>
                <a:srgbClr val="002060"/>
              </a:solidFill>
            </a:endParaRPr>
          </a:p>
          <a:p>
            <a:pPr lvl="2"/>
            <a:r>
              <a:rPr lang="es-ES" i="1" dirty="0">
                <a:solidFill>
                  <a:srgbClr val="002060"/>
                </a:solidFill>
              </a:rPr>
              <a:t>“*”: También conocidos como procesos Operacionales</a:t>
            </a:r>
          </a:p>
        </p:txBody>
      </p:sp>
    </p:spTree>
    <p:extLst>
      <p:ext uri="{BB962C8B-B14F-4D97-AF65-F5344CB8AC3E}">
        <p14:creationId xmlns:p14="http://schemas.microsoft.com/office/powerpoint/2010/main" val="14553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tructure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tructure.p3d 0"/>
  <p:tag name="POWER3D OPTIONS" val="Medium 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26766</TotalTime>
  <Words>6574</Words>
  <Application>Microsoft Macintosh PowerPoint</Application>
  <PresentationFormat>Panorámica</PresentationFormat>
  <Paragraphs>1119</Paragraphs>
  <Slides>71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71</vt:i4>
      </vt:variant>
    </vt:vector>
  </HeadingPairs>
  <TitlesOfParts>
    <vt:vector size="80" baseType="lpstr">
      <vt:lpstr>Arial</vt:lpstr>
      <vt:lpstr>Arial Rounded MT Bold</vt:lpstr>
      <vt:lpstr>Calibri</vt:lpstr>
      <vt:lpstr>Calibri Light</vt:lpstr>
      <vt:lpstr>Frutiger 55 Roman</vt:lpstr>
      <vt:lpstr>Tema de Office</vt:lpstr>
      <vt:lpstr>Diseño personalizado</vt:lpstr>
      <vt:lpstr>VISIO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1.0- ESQUEMA DE UN PROCESO </vt:lpstr>
      <vt:lpstr>Presentación de PowerPoint</vt:lpstr>
      <vt:lpstr>Presentación de PowerPoint</vt:lpstr>
      <vt:lpstr>1.1- EJEMPLO DE MAPA DE LOS  PROCESOS « SISTEMA MULTI RIESGO PRL-MA 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1.1- EJEMPLO DE MAPA DE LOS  PROCESOS « SISTEMA MULTI RIESGO PRE-MA 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ESQUEMA DE MAPA DE LOS  PROCESOS « SISTEMA MULTI RIESGO »</vt:lpstr>
      <vt:lpstr>Presentación de PowerPoint</vt:lpstr>
      <vt:lpstr>Presentación de PowerPoint</vt:lpstr>
      <vt:lpstr>Presentación de PowerPoint</vt:lpstr>
      <vt:lpstr>Presentación de PowerPoint</vt:lpstr>
      <vt:lpstr>ESQUEMA DE MAPA DE LOS  PROCESOS « SISTEMA MULTI RIESGO: PRL/MA »</vt:lpstr>
      <vt:lpstr>Presentación de PowerPoint</vt:lpstr>
      <vt:lpstr>Presentación de PowerPoint</vt:lpstr>
      <vt:lpstr>1.3- EJEMPLO DE MAPA DE LOS  PROCESOS « SISTEMA MULTI RIESGO PRL-MA »</vt:lpstr>
      <vt:lpstr>2.1- FICHA DEL PROCESO y DIAGRAMA DE FLUJO  2.2- DOCUMENTACIÓN DE UN PROCESO 2.3- RESPONSABILIDADES: ¿QUIÉN ES QUIEN? ¿QUIÉN HACE QUÉ?  </vt:lpstr>
      <vt:lpstr>2- DESCRIPCIÓN DE UN PROCESO </vt:lpstr>
      <vt:lpstr>2.1- DESCRIPCIÓN DE UN PROCESO </vt:lpstr>
      <vt:lpstr>2.1- DIAGRAMA DE FLUJO DEL PROCESO: RESPETAR LA LEGISLACIÓN </vt:lpstr>
      <vt:lpstr>Presentación de PowerPoint</vt:lpstr>
      <vt:lpstr>Presentación de PowerPoint</vt:lpstr>
      <vt:lpstr>Presentación de PowerPoint</vt:lpstr>
      <vt:lpstr>Presentación de PowerPoint</vt:lpstr>
      <vt:lpstr>3- DESCRIPCIÓN DE UN PROCESO </vt:lpstr>
      <vt:lpstr>3- DESCRIPCIÓN DE UN PROCESO </vt:lpstr>
      <vt:lpstr>3- DESCRIPCIÓN DE UN PROCESO </vt:lpstr>
      <vt:lpstr>Taller GP-T2: DIAGRAMA DE FLUJO DEL PROCESO “PRODUCIR”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Clavero Mañueco</dc:creator>
  <cp:lastModifiedBy>Roberto Clavero Mañueco</cp:lastModifiedBy>
  <cp:revision>393</cp:revision>
  <cp:lastPrinted>2024-01-10T19:32:05Z</cp:lastPrinted>
  <dcterms:created xsi:type="dcterms:W3CDTF">2017-10-30T09:16:23Z</dcterms:created>
  <dcterms:modified xsi:type="dcterms:W3CDTF">2026-04-07T15:51:14Z</dcterms:modified>
</cp:coreProperties>
</file>