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441" r:id="rId3"/>
    <p:sldId id="413" r:id="rId4"/>
    <p:sldId id="341" r:id="rId5"/>
    <p:sldId id="344" r:id="rId6"/>
    <p:sldId id="434" r:id="rId7"/>
    <p:sldId id="345" r:id="rId8"/>
    <p:sldId id="444" r:id="rId9"/>
    <p:sldId id="348" r:id="rId10"/>
    <p:sldId id="449" r:id="rId11"/>
    <p:sldId id="427" r:id="rId12"/>
    <p:sldId id="447" r:id="rId13"/>
    <p:sldId id="450" r:id="rId14"/>
    <p:sldId id="469" r:id="rId15"/>
    <p:sldId id="442" r:id="rId1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58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/Users\robertoclavero\Documents\Roberto\00_SEMIPRO_2021%20y%20MAS\UVA\2020-2021_MASTER%20UVA\GESTION%20PREVENCION_2021\DIAGNOSTICO_PREVENCION_20XX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/Users\robertoclavero\Documents\Roberto\00_SEMIPRO_2021%20y%20MAS\UVA\2020-2021_MASTER%20UVA\GESTION%20PREVENCION_2021\DIAGNOSTICO_PREVENCION_20XX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2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es-ES_tradnl" dirty="0"/>
              <a:t>DIAGNÓSTICO DE PREVENCION - AÑO 20XX</a:t>
            </a:r>
            <a:endParaRPr lang="es-ES_tradnl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12130810921362103"/>
          <c:y val="8.7236701046172052E-2"/>
        </c:manualLayout>
      </c:layout>
      <c:overlay val="0"/>
      <c:spPr>
        <a:solidFill>
          <a:srgbClr val="FFFF00"/>
        </a:solidFill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8375556656650369"/>
          <c:y val="0.25399644760213141"/>
          <c:w val="0.39029576070485633"/>
          <c:h val="0.65719360568383656"/>
        </c:manualLayout>
      </c:layout>
      <c:radarChart>
        <c:radarStyle val="filled"/>
        <c:varyColors val="0"/>
        <c:ser>
          <c:idx val="0"/>
          <c:order val="0"/>
          <c:tx>
            <c:strRef>
              <c:f>DIAGNOSTICO!$F$4</c:f>
              <c:strCache>
                <c:ptCount val="1"/>
                <c:pt idx="0">
                  <c:v>NOTA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DIAGNOSTICO!$A$61:$A$101</c:f>
              <c:strCache>
                <c:ptCount val="41"/>
                <c:pt idx="0">
                  <c:v>POLITICADE PREVENCION 1</c:v>
                </c:pt>
                <c:pt idx="1">
                  <c:v>2</c:v>
                </c:pt>
                <c:pt idx="2">
                  <c:v>3</c:v>
                </c:pt>
                <c:pt idx="3">
                  <c:v>1 EXIGENCIAS LEGALES Y OTRAS</c:v>
                </c:pt>
                <c:pt idx="4">
                  <c:v>2</c:v>
                </c:pt>
                <c:pt idx="5">
                  <c:v>3</c:v>
                </c:pt>
                <c:pt idx="6">
                  <c:v>4</c:v>
                </c:pt>
                <c:pt idx="7">
                  <c:v>1 EXIGENCIAS INTERNAS</c:v>
                </c:pt>
                <c:pt idx="8">
                  <c:v>2</c:v>
                </c:pt>
                <c:pt idx="9">
                  <c:v>3</c:v>
                </c:pt>
                <c:pt idx="10">
                  <c:v>1 EVALUACIONES DE RIESGOS</c:v>
                </c:pt>
                <c:pt idx="11">
                  <c:v>2</c:v>
                </c:pt>
                <c:pt idx="12">
                  <c:v>3</c:v>
                </c:pt>
                <c:pt idx="13">
                  <c:v>4</c:v>
                </c:pt>
                <c:pt idx="14">
                  <c:v>5</c:v>
                </c:pt>
                <c:pt idx="15">
                  <c:v>6</c:v>
                </c:pt>
                <c:pt idx="16">
                  <c:v>7</c:v>
                </c:pt>
                <c:pt idx="17">
                  <c:v>8</c:v>
                </c:pt>
                <c:pt idx="18">
                  <c:v>9</c:v>
                </c:pt>
                <c:pt idx="19">
                  <c:v>10</c:v>
                </c:pt>
                <c:pt idx="20">
                  <c:v>1 PUNTO DE VISTA DE PARTES INTERESADAS</c:v>
                </c:pt>
                <c:pt idx="21">
                  <c:v>2</c:v>
                </c:pt>
                <c:pt idx="22">
                  <c:v>3</c:v>
                </c:pt>
                <c:pt idx="23">
                  <c:v>4</c:v>
                </c:pt>
                <c:pt idx="24">
                  <c:v>DIAGNOSTICO PRECEDENTE 1</c:v>
                </c:pt>
                <c:pt idx="25">
                  <c:v>CUADRO DE GESTIÓN MEMORIA ANUAL 1</c:v>
                </c:pt>
                <c:pt idx="26">
                  <c:v>2</c:v>
                </c:pt>
                <c:pt idx="27">
                  <c:v>3</c:v>
                </c:pt>
                <c:pt idx="28">
                  <c:v>4</c:v>
                </c:pt>
                <c:pt idx="29">
                  <c:v>RESULTADOS REVISIÓN PLAN DE PREVENCION 1</c:v>
                </c:pt>
                <c:pt idx="30">
                  <c:v>2</c:v>
                </c:pt>
                <c:pt idx="31">
                  <c:v>RESULTADOS REVISIÓN DE DIRECCIÓN ANTERIOR 1</c:v>
                </c:pt>
                <c:pt idx="32">
                  <c:v>2</c:v>
                </c:pt>
                <c:pt idx="33">
                  <c:v>3</c:v>
                </c:pt>
                <c:pt idx="34">
                  <c:v>INFORMES DE AUDITORIA 1</c:v>
                </c:pt>
                <c:pt idx="35">
                  <c:v>2</c:v>
                </c:pt>
                <c:pt idx="36">
                  <c:v>3</c:v>
                </c:pt>
                <c:pt idx="37">
                  <c:v>4</c:v>
                </c:pt>
                <c:pt idx="38">
                  <c:v>CONTROL DE RIESGOS/NO CONFORMIDADES 1</c:v>
                </c:pt>
                <c:pt idx="39">
                  <c:v>2</c:v>
                </c:pt>
                <c:pt idx="40">
                  <c:v>3</c:v>
                </c:pt>
              </c:strCache>
            </c:strRef>
          </c:cat>
          <c:val>
            <c:numRef>
              <c:f>DIAGNOSTICO!$C$61:$C$101</c:f>
              <c:numCache>
                <c:formatCode>General</c:formatCode>
                <c:ptCount val="41"/>
                <c:pt idx="0">
                  <c:v>4</c:v>
                </c:pt>
                <c:pt idx="1">
                  <c:v>4</c:v>
                </c:pt>
                <c:pt idx="2">
                  <c:v>3</c:v>
                </c:pt>
                <c:pt idx="3">
                  <c:v>3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2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3</c:v>
                </c:pt>
                <c:pt idx="14">
                  <c:v>4</c:v>
                </c:pt>
                <c:pt idx="15">
                  <c:v>4</c:v>
                </c:pt>
                <c:pt idx="16">
                  <c:v>3</c:v>
                </c:pt>
                <c:pt idx="17">
                  <c:v>4</c:v>
                </c:pt>
                <c:pt idx="18">
                  <c:v>2</c:v>
                </c:pt>
                <c:pt idx="19">
                  <c:v>4</c:v>
                </c:pt>
                <c:pt idx="20">
                  <c:v>3</c:v>
                </c:pt>
                <c:pt idx="21">
                  <c:v>4</c:v>
                </c:pt>
                <c:pt idx="22">
                  <c:v>4</c:v>
                </c:pt>
                <c:pt idx="23">
                  <c:v>2</c:v>
                </c:pt>
                <c:pt idx="24">
                  <c:v>4</c:v>
                </c:pt>
                <c:pt idx="25">
                  <c:v>3</c:v>
                </c:pt>
                <c:pt idx="26">
                  <c:v>3</c:v>
                </c:pt>
                <c:pt idx="27">
                  <c:v>4</c:v>
                </c:pt>
                <c:pt idx="28">
                  <c:v>2</c:v>
                </c:pt>
                <c:pt idx="29">
                  <c:v>3</c:v>
                </c:pt>
                <c:pt idx="30">
                  <c:v>3</c:v>
                </c:pt>
                <c:pt idx="31">
                  <c:v>4</c:v>
                </c:pt>
                <c:pt idx="32">
                  <c:v>2</c:v>
                </c:pt>
                <c:pt idx="33">
                  <c:v>4</c:v>
                </c:pt>
                <c:pt idx="34">
                  <c:v>4</c:v>
                </c:pt>
                <c:pt idx="35">
                  <c:v>3</c:v>
                </c:pt>
                <c:pt idx="36">
                  <c:v>4</c:v>
                </c:pt>
                <c:pt idx="37">
                  <c:v>3</c:v>
                </c:pt>
                <c:pt idx="38">
                  <c:v>3</c:v>
                </c:pt>
                <c:pt idx="39">
                  <c:v>3</c:v>
                </c:pt>
                <c:pt idx="4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FE-B142-926D-437222375A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67493055"/>
        <c:axId val="1"/>
      </c:radarChart>
      <c:catAx>
        <c:axId val="1767493055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7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1"/>
        <c:crosses val="autoZero"/>
        <c:auto val="0"/>
        <c:lblAlgn val="ctr"/>
        <c:lblOffset val="100"/>
        <c:noMultiLvlLbl val="0"/>
      </c:catAx>
      <c:valAx>
        <c:axId val="1"/>
        <c:scaling>
          <c:orientation val="minMax"/>
          <c:max val="4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1767493055"/>
        <c:crosses val="autoZero"/>
        <c:crossBetween val="between"/>
        <c:majorUnit val="1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5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2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es-ES_tradnl" dirty="0"/>
              <a:t>DIAGNÓSTICO DE PREVENCION - AÑO 20XX</a:t>
            </a:r>
            <a:r>
              <a:rPr lang="es-ES_tradnl" baseline="0" dirty="0"/>
              <a:t> </a:t>
            </a:r>
            <a:endParaRPr lang="es-ES_tradnl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12130810921362103"/>
          <c:y val="8.7236701046172052E-2"/>
        </c:manualLayout>
      </c:layout>
      <c:overlay val="0"/>
      <c:spPr>
        <a:solidFill>
          <a:srgbClr val="FFFF00"/>
        </a:solidFill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8375556656650369"/>
          <c:y val="0.25399644760213141"/>
          <c:w val="0.39029576070485633"/>
          <c:h val="0.65719360568383656"/>
        </c:manualLayout>
      </c:layout>
      <c:radarChart>
        <c:radarStyle val="filled"/>
        <c:varyColors val="0"/>
        <c:ser>
          <c:idx val="0"/>
          <c:order val="0"/>
          <c:tx>
            <c:strRef>
              <c:f>DIAGNOSTICO!$F$4</c:f>
              <c:strCache>
                <c:ptCount val="1"/>
                <c:pt idx="0">
                  <c:v>NOTA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DIAGNOSTICO!$A$61:$A$101</c:f>
              <c:strCache>
                <c:ptCount val="41"/>
                <c:pt idx="0">
                  <c:v>POLITICADE PREVENCION 1</c:v>
                </c:pt>
                <c:pt idx="1">
                  <c:v>2</c:v>
                </c:pt>
                <c:pt idx="2">
                  <c:v>3</c:v>
                </c:pt>
                <c:pt idx="3">
                  <c:v>1 EXIGENCIAS LEGALES Y OTRAS</c:v>
                </c:pt>
                <c:pt idx="4">
                  <c:v>2</c:v>
                </c:pt>
                <c:pt idx="5">
                  <c:v>3</c:v>
                </c:pt>
                <c:pt idx="6">
                  <c:v>4</c:v>
                </c:pt>
                <c:pt idx="7">
                  <c:v>1 EXIGENCIAS INTERNAS</c:v>
                </c:pt>
                <c:pt idx="8">
                  <c:v>2</c:v>
                </c:pt>
                <c:pt idx="9">
                  <c:v>3</c:v>
                </c:pt>
                <c:pt idx="10">
                  <c:v>1 EVALUACIONES DE RIESGOS</c:v>
                </c:pt>
                <c:pt idx="11">
                  <c:v>2</c:v>
                </c:pt>
                <c:pt idx="12">
                  <c:v>3</c:v>
                </c:pt>
                <c:pt idx="13">
                  <c:v>4</c:v>
                </c:pt>
                <c:pt idx="14">
                  <c:v>5</c:v>
                </c:pt>
                <c:pt idx="15">
                  <c:v>6</c:v>
                </c:pt>
                <c:pt idx="16">
                  <c:v>7</c:v>
                </c:pt>
                <c:pt idx="17">
                  <c:v>8</c:v>
                </c:pt>
                <c:pt idx="18">
                  <c:v>9</c:v>
                </c:pt>
                <c:pt idx="19">
                  <c:v>10</c:v>
                </c:pt>
                <c:pt idx="20">
                  <c:v>1 PUNTO DE VISTA DE PARTES INTERESADAS</c:v>
                </c:pt>
                <c:pt idx="21">
                  <c:v>2</c:v>
                </c:pt>
                <c:pt idx="22">
                  <c:v>3</c:v>
                </c:pt>
                <c:pt idx="23">
                  <c:v>4</c:v>
                </c:pt>
                <c:pt idx="24">
                  <c:v>DIAGNOSTICO PRECEDENTE 1</c:v>
                </c:pt>
                <c:pt idx="25">
                  <c:v>CUADRO DE GESTIÓN MEMORIA ANUAL 1</c:v>
                </c:pt>
                <c:pt idx="26">
                  <c:v>2</c:v>
                </c:pt>
                <c:pt idx="27">
                  <c:v>3</c:v>
                </c:pt>
                <c:pt idx="28">
                  <c:v>4</c:v>
                </c:pt>
                <c:pt idx="29">
                  <c:v>RESULTADOS REVISIÓN PLAN DE PREVENCION 1</c:v>
                </c:pt>
                <c:pt idx="30">
                  <c:v>2</c:v>
                </c:pt>
                <c:pt idx="31">
                  <c:v>RESULTADOS REVISIÓN DE DIRECCIÓN ANTERIOR 1</c:v>
                </c:pt>
                <c:pt idx="32">
                  <c:v>2</c:v>
                </c:pt>
                <c:pt idx="33">
                  <c:v>3</c:v>
                </c:pt>
                <c:pt idx="34">
                  <c:v>INFORMES DE AUDITORIA 1</c:v>
                </c:pt>
                <c:pt idx="35">
                  <c:v>2</c:v>
                </c:pt>
                <c:pt idx="36">
                  <c:v>3</c:v>
                </c:pt>
                <c:pt idx="37">
                  <c:v>4</c:v>
                </c:pt>
                <c:pt idx="38">
                  <c:v>CONTROL DE RIESGOS/NO CONFORMIDADES 1</c:v>
                </c:pt>
                <c:pt idx="39">
                  <c:v>2</c:v>
                </c:pt>
                <c:pt idx="40">
                  <c:v>3</c:v>
                </c:pt>
              </c:strCache>
            </c:strRef>
          </c:cat>
          <c:val>
            <c:numRef>
              <c:f>DIAGNOSTICO!$C$61:$C$101</c:f>
              <c:numCache>
                <c:formatCode>General</c:formatCode>
                <c:ptCount val="41"/>
                <c:pt idx="0">
                  <c:v>4</c:v>
                </c:pt>
                <c:pt idx="1">
                  <c:v>4</c:v>
                </c:pt>
                <c:pt idx="2">
                  <c:v>3</c:v>
                </c:pt>
                <c:pt idx="3">
                  <c:v>3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2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3</c:v>
                </c:pt>
                <c:pt idx="14">
                  <c:v>4</c:v>
                </c:pt>
                <c:pt idx="15">
                  <c:v>4</c:v>
                </c:pt>
                <c:pt idx="16">
                  <c:v>3</c:v>
                </c:pt>
                <c:pt idx="17">
                  <c:v>4</c:v>
                </c:pt>
                <c:pt idx="18">
                  <c:v>2</c:v>
                </c:pt>
                <c:pt idx="19">
                  <c:v>4</c:v>
                </c:pt>
                <c:pt idx="20">
                  <c:v>3</c:v>
                </c:pt>
                <c:pt idx="21">
                  <c:v>4</c:v>
                </c:pt>
                <c:pt idx="22">
                  <c:v>4</c:v>
                </c:pt>
                <c:pt idx="23">
                  <c:v>2</c:v>
                </c:pt>
                <c:pt idx="24">
                  <c:v>4</c:v>
                </c:pt>
                <c:pt idx="25">
                  <c:v>3</c:v>
                </c:pt>
                <c:pt idx="26">
                  <c:v>3</c:v>
                </c:pt>
                <c:pt idx="27">
                  <c:v>4</c:v>
                </c:pt>
                <c:pt idx="28">
                  <c:v>2</c:v>
                </c:pt>
                <c:pt idx="29">
                  <c:v>3</c:v>
                </c:pt>
                <c:pt idx="30">
                  <c:v>3</c:v>
                </c:pt>
                <c:pt idx="31">
                  <c:v>4</c:v>
                </c:pt>
                <c:pt idx="32">
                  <c:v>2</c:v>
                </c:pt>
                <c:pt idx="33">
                  <c:v>4</c:v>
                </c:pt>
                <c:pt idx="34">
                  <c:v>4</c:v>
                </c:pt>
                <c:pt idx="35">
                  <c:v>3</c:v>
                </c:pt>
                <c:pt idx="36">
                  <c:v>4</c:v>
                </c:pt>
                <c:pt idx="37">
                  <c:v>3</c:v>
                </c:pt>
                <c:pt idx="38">
                  <c:v>3</c:v>
                </c:pt>
                <c:pt idx="39">
                  <c:v>3</c:v>
                </c:pt>
                <c:pt idx="4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FE-B142-926D-437222375A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67493055"/>
        <c:axId val="1"/>
      </c:radarChart>
      <c:catAx>
        <c:axId val="1767493055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7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1"/>
        <c:crosses val="autoZero"/>
        <c:auto val="0"/>
        <c:lblAlgn val="ctr"/>
        <c:lblOffset val="100"/>
        <c:noMultiLvlLbl val="0"/>
      </c:catAx>
      <c:valAx>
        <c:axId val="1"/>
        <c:scaling>
          <c:orientation val="minMax"/>
          <c:max val="4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1767493055"/>
        <c:crosses val="autoZero"/>
        <c:crossBetween val="between"/>
        <c:majorUnit val="1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5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0.00527</cdr:x>
      <cdr:y>0.00887</cdr:y>
    </cdr:from>
    <cdr:to>
      <cdr:x>0.07873</cdr:x>
      <cdr:y>0.09385</cdr:y>
    </cdr:to>
    <cdr:sp macro="" textlink="">
      <cdr:nvSpPr>
        <cdr:cNvPr id="2063" name="Text Box 1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0800" y="50800"/>
          <a:ext cx="659618" cy="4670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ES_tradnl" dirty="0"/>
        </a:p>
      </cdr:txBody>
    </cdr:sp>
  </cdr:relSizeAnchor>
  <cdr:relSizeAnchor xmlns:cdr="http://schemas.openxmlformats.org/drawingml/2006/chartDrawing">
    <cdr:from>
      <cdr:x>0.72189</cdr:x>
      <cdr:y>0.23234</cdr:y>
    </cdr:from>
    <cdr:to>
      <cdr:x>0.97236</cdr:x>
      <cdr:y>0.28048</cdr:y>
    </cdr:to>
    <cdr:sp macro="" textlink="">
      <cdr:nvSpPr>
        <cdr:cNvPr id="2070" name="Rectangle 22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059387" y="1254887"/>
          <a:ext cx="2449284" cy="260042"/>
        </a:xfrm>
        <a:prstGeom xmlns:a="http://schemas.openxmlformats.org/drawingml/2006/main" prst="rect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00" mc:Ignorable="a14" a14:legacySpreadsheetColorIndex="13"/>
        </a:solidFill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ES" sz="10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Plan de tratamiento de riesgos prioritarios:</a:t>
          </a:r>
        </a:p>
      </cdr:txBody>
    </cdr:sp>
  </cdr:relSizeAnchor>
  <cdr:relSizeAnchor xmlns:cdr="http://schemas.openxmlformats.org/drawingml/2006/chartDrawing">
    <cdr:from>
      <cdr:x>0.55167</cdr:x>
      <cdr:y>0.25361</cdr:y>
    </cdr:from>
    <cdr:to>
      <cdr:x>0.72375</cdr:x>
      <cdr:y>0.54893</cdr:y>
    </cdr:to>
    <cdr:sp macro="" textlink="">
      <cdr:nvSpPr>
        <cdr:cNvPr id="2071" name="Line 23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5801138" y="1103543"/>
          <a:ext cx="1809527" cy="1285023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ES_tradnl" dirty="0"/>
        </a:p>
      </cdr:txBody>
    </cdr:sp>
  </cdr:relSizeAnchor>
  <cdr:relSizeAnchor xmlns:cdr="http://schemas.openxmlformats.org/drawingml/2006/chartDrawing">
    <cdr:from>
      <cdr:x>0.71817</cdr:x>
      <cdr:y>0.81263</cdr:y>
    </cdr:from>
    <cdr:to>
      <cdr:x>0.97143</cdr:x>
      <cdr:y>0.91199</cdr:y>
    </cdr:to>
    <cdr:sp macro="" textlink="">
      <cdr:nvSpPr>
        <cdr:cNvPr id="2072" name="Rectangle 24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022984" y="4389100"/>
          <a:ext cx="2476616" cy="536686"/>
        </a:xfrm>
        <a:prstGeom xmlns:a="http://schemas.openxmlformats.org/drawingml/2006/main" prst="rect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00" mc:Ignorable="a14" a14:legacySpreadsheetColorIndex="13"/>
        </a:solidFill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ES" sz="10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Reforzar seguimiento y exigencia a las E Exteriores ("orientación fuerte de la Inspección de Trabajo")</a:t>
          </a:r>
        </a:p>
      </cdr:txBody>
    </cdr:sp>
  </cdr:relSizeAnchor>
  <cdr:relSizeAnchor xmlns:cdr="http://schemas.openxmlformats.org/drawingml/2006/chartDrawing">
    <cdr:from>
      <cdr:x>0.44865</cdr:x>
      <cdr:y>0.74993</cdr:y>
    </cdr:from>
    <cdr:to>
      <cdr:x>0.71354</cdr:x>
      <cdr:y>0.85825</cdr:y>
    </cdr:to>
    <cdr:sp macro="" textlink="">
      <cdr:nvSpPr>
        <cdr:cNvPr id="2073" name="Line 2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4717773" y="3263209"/>
          <a:ext cx="2785527" cy="471326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ES_tradnl" dirty="0"/>
        </a:p>
      </cdr:txBody>
    </cdr:sp>
  </cdr:relSizeAnchor>
  <cdr:relSizeAnchor xmlns:cdr="http://schemas.openxmlformats.org/drawingml/2006/chartDrawing">
    <cdr:from>
      <cdr:x>0.5</cdr:x>
      <cdr:y>0.61807</cdr:y>
    </cdr:from>
    <cdr:to>
      <cdr:x>0.72375</cdr:x>
      <cdr:y>0.74536</cdr:y>
    </cdr:to>
    <cdr:sp macro="" textlink="">
      <cdr:nvSpPr>
        <cdr:cNvPr id="2075" name="Line 27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5257800" y="2689431"/>
          <a:ext cx="2352866" cy="553901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ES_tradnl" dirty="0"/>
        </a:p>
      </cdr:txBody>
    </cdr:sp>
  </cdr:relSizeAnchor>
  <cdr:relSizeAnchor xmlns:cdr="http://schemas.openxmlformats.org/drawingml/2006/chartDrawing">
    <cdr:from>
      <cdr:x>0.00527</cdr:x>
      <cdr:y>0.28711</cdr:y>
    </cdr:from>
    <cdr:to>
      <cdr:x>0.27848</cdr:x>
      <cdr:y>0.39132</cdr:y>
    </cdr:to>
    <cdr:sp macro="" textlink="">
      <cdr:nvSpPr>
        <cdr:cNvPr id="2077" name="Rectangle 29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5417" y="1249313"/>
          <a:ext cx="2872967" cy="453453"/>
        </a:xfrm>
        <a:prstGeom xmlns:a="http://schemas.openxmlformats.org/drawingml/2006/main" prst="rect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00" mc:Ignorable="a14" a14:legacySpreadsheetColorIndex="13"/>
        </a:solidFill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ES" sz="9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Asegurar el seguimiento de planes de acción de las evaluaciones de riesgos internos y asegurar que se declaran todos los accidentes e  incidentes .</a:t>
          </a:r>
        </a:p>
      </cdr:txBody>
    </cdr:sp>
  </cdr:relSizeAnchor>
  <cdr:relSizeAnchor xmlns:cdr="http://schemas.openxmlformats.org/drawingml/2006/chartDrawing">
    <cdr:from>
      <cdr:x>0.2757</cdr:x>
      <cdr:y>0.37958</cdr:y>
    </cdr:from>
    <cdr:to>
      <cdr:x>0.41199</cdr:x>
      <cdr:y>0.65233</cdr:y>
    </cdr:to>
    <cdr:sp macro="" textlink="">
      <cdr:nvSpPr>
        <cdr:cNvPr id="2078" name="Line 30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2899151" y="1651681"/>
          <a:ext cx="1433165" cy="1186824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ES_tradnl" dirty="0"/>
        </a:p>
      </cdr:txBody>
    </cdr:sp>
  </cdr:relSizeAnchor>
  <cdr:relSizeAnchor xmlns:cdr="http://schemas.openxmlformats.org/drawingml/2006/chartDrawing">
    <cdr:from>
      <cdr:x>0.29981</cdr:x>
      <cdr:y>0.74765</cdr:y>
    </cdr:from>
    <cdr:to>
      <cdr:x>0.40233</cdr:x>
      <cdr:y>0.93215</cdr:y>
    </cdr:to>
    <cdr:sp macro="" textlink="">
      <cdr:nvSpPr>
        <cdr:cNvPr id="2081" name="Line 33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3152681" y="3253271"/>
          <a:ext cx="1078075" cy="802829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ES_tradnl" dirty="0"/>
        </a:p>
      </cdr:txBody>
    </cdr:sp>
  </cdr:relSizeAnchor>
  <cdr:relSizeAnchor xmlns:cdr="http://schemas.openxmlformats.org/drawingml/2006/chartDrawing">
    <cdr:from>
      <cdr:x>0.40139</cdr:x>
      <cdr:y>0.54893</cdr:y>
    </cdr:from>
    <cdr:to>
      <cdr:x>0.72189</cdr:x>
      <cdr:y>0.61303</cdr:y>
    </cdr:to>
    <cdr:sp macro="" textlink="">
      <cdr:nvSpPr>
        <cdr:cNvPr id="2082" name="Line 34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4220816" y="2388565"/>
          <a:ext cx="3370289" cy="278935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ES_tradnl" dirty="0"/>
        </a:p>
      </cdr:txBody>
    </cdr:sp>
  </cdr:relSizeAnchor>
  <cdr:relSizeAnchor xmlns:cdr="http://schemas.openxmlformats.org/drawingml/2006/chartDrawing">
    <cdr:from>
      <cdr:x>0.7256</cdr:x>
      <cdr:y>0.33181</cdr:y>
    </cdr:from>
    <cdr:to>
      <cdr:x>0.97328</cdr:x>
      <cdr:y>0.39805</cdr:y>
    </cdr:to>
    <cdr:sp macro="" textlink="">
      <cdr:nvSpPr>
        <cdr:cNvPr id="2085" name="Rectangle 37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095671" y="1792132"/>
          <a:ext cx="2422072" cy="357795"/>
        </a:xfrm>
        <a:prstGeom xmlns:a="http://schemas.openxmlformats.org/drawingml/2006/main" prst="rect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00" mc:Ignorable="a14" a14:legacySpreadsheetColorIndex="13"/>
        </a:solidFill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ES" sz="10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Despliegue Herramientas Metodológicas</a:t>
          </a:r>
        </a:p>
      </cdr:txBody>
    </cdr:sp>
  </cdr:relSizeAnchor>
  <cdr:relSizeAnchor xmlns:cdr="http://schemas.openxmlformats.org/drawingml/2006/chartDrawing">
    <cdr:from>
      <cdr:x>0.54789</cdr:x>
      <cdr:y>0.36278</cdr:y>
    </cdr:from>
    <cdr:to>
      <cdr:x>0.72653</cdr:x>
      <cdr:y>0.55121</cdr:y>
    </cdr:to>
    <cdr:sp macro="" textlink="">
      <cdr:nvSpPr>
        <cdr:cNvPr id="2086" name="Line 38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5761383" y="1578577"/>
          <a:ext cx="1878516" cy="819927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ES_tradnl"/>
        </a:p>
      </cdr:txBody>
    </cdr:sp>
  </cdr:relSizeAnchor>
  <cdr:relSizeAnchor xmlns:cdr="http://schemas.openxmlformats.org/drawingml/2006/chartDrawing">
    <cdr:from>
      <cdr:x>0.00705</cdr:x>
      <cdr:y>0.89452</cdr:y>
    </cdr:from>
    <cdr:to>
      <cdr:x>0.29703</cdr:x>
      <cdr:y>0.96574</cdr:y>
    </cdr:to>
    <cdr:sp macro="" textlink="">
      <cdr:nvSpPr>
        <cdr:cNvPr id="17" name="Rectangle 29">
          <a:extLst xmlns:a="http://schemas.openxmlformats.org/drawingml/2006/main">
            <a:ext uri="{FF2B5EF4-FFF2-40B4-BE49-F238E27FC236}">
              <a16:creationId xmlns:a16="http://schemas.microsoft.com/office/drawing/2014/main" id="{5EE264FD-8ED2-8742-B707-E834E7DEDF44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8943" y="4831444"/>
          <a:ext cx="2835727" cy="384628"/>
        </a:xfrm>
        <a:prstGeom xmlns:a="http://schemas.openxmlformats.org/drawingml/2006/main" prst="rect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00" mc:Ignorable="a14" a14:legacySpreadsheetColorIndex="13"/>
        </a:solidFill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miter lim="800000"/>
          <a:headEnd/>
          <a:tailEnd/>
        </a:ln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s-ES" sz="900" b="0" i="0" u="none" strike="noStrike" baseline="0">
              <a:solidFill>
                <a:srgbClr val="000000"/>
              </a:solidFill>
              <a:latin typeface="Arial"/>
              <a:cs typeface="Arial"/>
            </a:rPr>
            <a:t>Respeto del plan de formación-reciclado: Hay retrasos importantes en carretillas; incendios; ATEX,...</a:t>
          </a:r>
        </a:p>
      </cdr:txBody>
    </cdr:sp>
  </cdr:relSizeAnchor>
  <cdr:relSizeAnchor xmlns:cdr="http://schemas.openxmlformats.org/drawingml/2006/chartDrawing">
    <cdr:from>
      <cdr:x>0.05584</cdr:x>
      <cdr:y>0.8307</cdr:y>
    </cdr:from>
    <cdr:to>
      <cdr:x>0.14935</cdr:x>
      <cdr:y>1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7401EDE4-F79D-8E49-AE66-5F4D2070B397}"/>
            </a:ext>
          </a:extLst>
        </cdr:cNvPr>
        <cdr:cNvSpPr txBox="1"/>
      </cdr:nvSpPr>
      <cdr:spPr>
        <a:xfrm xmlns:a="http://schemas.openxmlformats.org/drawingml/2006/main">
          <a:off x="546100" y="481692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s-ES_tradnl" sz="1100"/>
        </a:p>
      </cdr:txBody>
    </cdr:sp>
  </cdr:relSizeAnchor>
  <cdr:relSizeAnchor xmlns:cdr="http://schemas.openxmlformats.org/drawingml/2006/chartDrawing">
    <cdr:from>
      <cdr:x>0.72282</cdr:x>
      <cdr:y>0.58381</cdr:y>
    </cdr:from>
    <cdr:to>
      <cdr:x>0.96957</cdr:x>
      <cdr:y>0.65502</cdr:y>
    </cdr:to>
    <cdr:sp macro="" textlink="">
      <cdr:nvSpPr>
        <cdr:cNvPr id="20" name="Rectangle 29">
          <a:extLst xmlns:a="http://schemas.openxmlformats.org/drawingml/2006/main">
            <a:ext uri="{FF2B5EF4-FFF2-40B4-BE49-F238E27FC236}">
              <a16:creationId xmlns:a16="http://schemas.microsoft.com/office/drawing/2014/main" id="{8E2E887B-50BB-0C4C-A507-BCDB0AB9AA76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068458" y="3153229"/>
          <a:ext cx="2413000" cy="384628"/>
        </a:xfrm>
        <a:prstGeom xmlns:a="http://schemas.openxmlformats.org/drawingml/2006/main" prst="rect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00" mc:Ignorable="a14" a14:legacySpreadsheetColorIndex="13"/>
        </a:solidFill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miter lim="800000"/>
          <a:headEnd/>
          <a:tailEnd/>
        </a:ln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s-ES" sz="900" b="0" i="0" u="none" strike="noStrike" baseline="0">
              <a:solidFill>
                <a:srgbClr val="000000"/>
              </a:solidFill>
              <a:latin typeface="Arial"/>
              <a:cs typeface="Arial"/>
            </a:rPr>
            <a:t>Plan de mejoras ergonómicas centrado en gestos y esfuerzos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0.00527</cdr:x>
      <cdr:y>0.00887</cdr:y>
    </cdr:from>
    <cdr:to>
      <cdr:x>0.07873</cdr:x>
      <cdr:y>0.09385</cdr:y>
    </cdr:to>
    <cdr:sp macro="" textlink="">
      <cdr:nvSpPr>
        <cdr:cNvPr id="2063" name="Text Box 1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0800" y="50800"/>
          <a:ext cx="659618" cy="4670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ES_tradnl"/>
        </a:p>
      </cdr:txBody>
    </cdr:sp>
  </cdr:relSizeAnchor>
  <cdr:relSizeAnchor xmlns:cdr="http://schemas.openxmlformats.org/drawingml/2006/chartDrawing">
    <cdr:from>
      <cdr:x>0.72189</cdr:x>
      <cdr:y>0.23234</cdr:y>
    </cdr:from>
    <cdr:to>
      <cdr:x>0.97236</cdr:x>
      <cdr:y>0.28048</cdr:y>
    </cdr:to>
    <cdr:sp macro="" textlink="">
      <cdr:nvSpPr>
        <cdr:cNvPr id="2070" name="Rectangle 22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059387" y="1254887"/>
          <a:ext cx="2449284" cy="260042"/>
        </a:xfrm>
        <a:prstGeom xmlns:a="http://schemas.openxmlformats.org/drawingml/2006/main" prst="rect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00" mc:Ignorable="a14" a14:legacySpreadsheetColorIndex="13"/>
        </a:solidFill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ES" sz="1000" b="0" i="0" u="none" strike="noStrike" baseline="0">
              <a:solidFill>
                <a:srgbClr val="000000"/>
              </a:solidFill>
              <a:latin typeface="Arial"/>
              <a:cs typeface="Arial"/>
            </a:rPr>
            <a:t>Plan de tratamiento de riesgos prioritarios:</a:t>
          </a:r>
        </a:p>
      </cdr:txBody>
    </cdr:sp>
  </cdr:relSizeAnchor>
  <cdr:relSizeAnchor xmlns:cdr="http://schemas.openxmlformats.org/drawingml/2006/chartDrawing">
    <cdr:from>
      <cdr:x>0.55167</cdr:x>
      <cdr:y>0.25361</cdr:y>
    </cdr:from>
    <cdr:to>
      <cdr:x>0.72375</cdr:x>
      <cdr:y>0.54893</cdr:y>
    </cdr:to>
    <cdr:sp macro="" textlink="">
      <cdr:nvSpPr>
        <cdr:cNvPr id="2071" name="Line 23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5801138" y="1103543"/>
          <a:ext cx="1809527" cy="1285023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ES_tradnl"/>
        </a:p>
      </cdr:txBody>
    </cdr:sp>
  </cdr:relSizeAnchor>
  <cdr:relSizeAnchor xmlns:cdr="http://schemas.openxmlformats.org/drawingml/2006/chartDrawing">
    <cdr:from>
      <cdr:x>0.71817</cdr:x>
      <cdr:y>0.81263</cdr:y>
    </cdr:from>
    <cdr:to>
      <cdr:x>0.97143</cdr:x>
      <cdr:y>0.91199</cdr:y>
    </cdr:to>
    <cdr:sp macro="" textlink="">
      <cdr:nvSpPr>
        <cdr:cNvPr id="2072" name="Rectangle 24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022984" y="4389100"/>
          <a:ext cx="2476616" cy="536686"/>
        </a:xfrm>
        <a:prstGeom xmlns:a="http://schemas.openxmlformats.org/drawingml/2006/main" prst="rect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00" mc:Ignorable="a14" a14:legacySpreadsheetColorIndex="13"/>
        </a:solidFill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ES" sz="1000" b="0" i="0" u="none" strike="noStrike" baseline="0">
              <a:solidFill>
                <a:srgbClr val="000000"/>
              </a:solidFill>
              <a:latin typeface="Arial"/>
              <a:cs typeface="Arial"/>
            </a:rPr>
            <a:t>Reforzar seguimiento y exigencia a las E Exteriores ("orientación fuerte de la Inspección de Trabajo")</a:t>
          </a:r>
        </a:p>
      </cdr:txBody>
    </cdr:sp>
  </cdr:relSizeAnchor>
  <cdr:relSizeAnchor xmlns:cdr="http://schemas.openxmlformats.org/drawingml/2006/chartDrawing">
    <cdr:from>
      <cdr:x>0.44865</cdr:x>
      <cdr:y>0.74993</cdr:y>
    </cdr:from>
    <cdr:to>
      <cdr:x>0.71354</cdr:x>
      <cdr:y>0.85825</cdr:y>
    </cdr:to>
    <cdr:sp macro="" textlink="">
      <cdr:nvSpPr>
        <cdr:cNvPr id="2073" name="Line 2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4717773" y="3263209"/>
          <a:ext cx="2785527" cy="471326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ES_tradnl"/>
        </a:p>
      </cdr:txBody>
    </cdr:sp>
  </cdr:relSizeAnchor>
  <cdr:relSizeAnchor xmlns:cdr="http://schemas.openxmlformats.org/drawingml/2006/chartDrawing">
    <cdr:from>
      <cdr:x>0.5</cdr:x>
      <cdr:y>0.61807</cdr:y>
    </cdr:from>
    <cdr:to>
      <cdr:x>0.72375</cdr:x>
      <cdr:y>0.74536</cdr:y>
    </cdr:to>
    <cdr:sp macro="" textlink="">
      <cdr:nvSpPr>
        <cdr:cNvPr id="2075" name="Line 27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5257800" y="2689431"/>
          <a:ext cx="2352866" cy="553901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ES_tradnl"/>
        </a:p>
      </cdr:txBody>
    </cdr:sp>
  </cdr:relSizeAnchor>
  <cdr:relSizeAnchor xmlns:cdr="http://schemas.openxmlformats.org/drawingml/2006/chartDrawing">
    <cdr:from>
      <cdr:x>0.00527</cdr:x>
      <cdr:y>0.28711</cdr:y>
    </cdr:from>
    <cdr:to>
      <cdr:x>0.27848</cdr:x>
      <cdr:y>0.39132</cdr:y>
    </cdr:to>
    <cdr:sp macro="" textlink="">
      <cdr:nvSpPr>
        <cdr:cNvPr id="2077" name="Rectangle 29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5417" y="1249313"/>
          <a:ext cx="2872967" cy="453453"/>
        </a:xfrm>
        <a:prstGeom xmlns:a="http://schemas.openxmlformats.org/drawingml/2006/main" prst="rect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00" mc:Ignorable="a14" a14:legacySpreadsheetColorIndex="13"/>
        </a:solidFill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ES" sz="9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Asegurar el seguimiento de planes de acción de las evaluaciones de riesgos internos y asegurar que se declaran todos los accidentes e  incidentes .</a:t>
          </a:r>
        </a:p>
      </cdr:txBody>
    </cdr:sp>
  </cdr:relSizeAnchor>
  <cdr:relSizeAnchor xmlns:cdr="http://schemas.openxmlformats.org/drawingml/2006/chartDrawing">
    <cdr:from>
      <cdr:x>0.2757</cdr:x>
      <cdr:y>0.37958</cdr:y>
    </cdr:from>
    <cdr:to>
      <cdr:x>0.41178</cdr:x>
      <cdr:y>0.65857</cdr:y>
    </cdr:to>
    <cdr:sp macro="" textlink="">
      <cdr:nvSpPr>
        <cdr:cNvPr id="2078" name="Line 30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2899150" y="1651681"/>
          <a:ext cx="1430997" cy="1213964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ES_tradnl"/>
        </a:p>
      </cdr:txBody>
    </cdr:sp>
  </cdr:relSizeAnchor>
  <cdr:relSizeAnchor xmlns:cdr="http://schemas.openxmlformats.org/drawingml/2006/chartDrawing">
    <cdr:from>
      <cdr:x>0.29981</cdr:x>
      <cdr:y>0.74765</cdr:y>
    </cdr:from>
    <cdr:to>
      <cdr:x>0.40233</cdr:x>
      <cdr:y>0.93215</cdr:y>
    </cdr:to>
    <cdr:sp macro="" textlink="">
      <cdr:nvSpPr>
        <cdr:cNvPr id="2081" name="Line 33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3152681" y="3253271"/>
          <a:ext cx="1078075" cy="802829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ES_tradnl"/>
        </a:p>
      </cdr:txBody>
    </cdr:sp>
  </cdr:relSizeAnchor>
  <cdr:relSizeAnchor xmlns:cdr="http://schemas.openxmlformats.org/drawingml/2006/chartDrawing">
    <cdr:from>
      <cdr:x>0.40139</cdr:x>
      <cdr:y>0.54893</cdr:y>
    </cdr:from>
    <cdr:to>
      <cdr:x>0.72189</cdr:x>
      <cdr:y>0.61303</cdr:y>
    </cdr:to>
    <cdr:sp macro="" textlink="">
      <cdr:nvSpPr>
        <cdr:cNvPr id="2082" name="Line 34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4220816" y="2388565"/>
          <a:ext cx="3370289" cy="278935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ES_tradnl"/>
        </a:p>
      </cdr:txBody>
    </cdr:sp>
  </cdr:relSizeAnchor>
  <cdr:relSizeAnchor xmlns:cdr="http://schemas.openxmlformats.org/drawingml/2006/chartDrawing">
    <cdr:from>
      <cdr:x>0.7256</cdr:x>
      <cdr:y>0.33181</cdr:y>
    </cdr:from>
    <cdr:to>
      <cdr:x>0.97328</cdr:x>
      <cdr:y>0.39805</cdr:y>
    </cdr:to>
    <cdr:sp macro="" textlink="">
      <cdr:nvSpPr>
        <cdr:cNvPr id="2085" name="Rectangle 37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095671" y="1792132"/>
          <a:ext cx="2422072" cy="357795"/>
        </a:xfrm>
        <a:prstGeom xmlns:a="http://schemas.openxmlformats.org/drawingml/2006/main" prst="rect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00" mc:Ignorable="a14" a14:legacySpreadsheetColorIndex="13"/>
        </a:solidFill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ES" sz="1000" b="0" i="0" u="none" strike="noStrike" baseline="0">
              <a:solidFill>
                <a:srgbClr val="000000"/>
              </a:solidFill>
              <a:latin typeface="Arial"/>
              <a:cs typeface="Arial"/>
            </a:rPr>
            <a:t>Despliegue Herramientas Metodologicas</a:t>
          </a:r>
        </a:p>
      </cdr:txBody>
    </cdr:sp>
  </cdr:relSizeAnchor>
  <cdr:relSizeAnchor xmlns:cdr="http://schemas.openxmlformats.org/drawingml/2006/chartDrawing">
    <cdr:from>
      <cdr:x>0.54789</cdr:x>
      <cdr:y>0.36278</cdr:y>
    </cdr:from>
    <cdr:to>
      <cdr:x>0.72653</cdr:x>
      <cdr:y>0.55121</cdr:y>
    </cdr:to>
    <cdr:sp macro="" textlink="">
      <cdr:nvSpPr>
        <cdr:cNvPr id="2086" name="Line 38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5761383" y="1578577"/>
          <a:ext cx="1878516" cy="819927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ES_tradnl"/>
        </a:p>
      </cdr:txBody>
    </cdr:sp>
  </cdr:relSizeAnchor>
  <cdr:relSizeAnchor xmlns:cdr="http://schemas.openxmlformats.org/drawingml/2006/chartDrawing">
    <cdr:from>
      <cdr:x>0.00705</cdr:x>
      <cdr:y>0.89452</cdr:y>
    </cdr:from>
    <cdr:to>
      <cdr:x>0.29703</cdr:x>
      <cdr:y>0.96574</cdr:y>
    </cdr:to>
    <cdr:sp macro="" textlink="">
      <cdr:nvSpPr>
        <cdr:cNvPr id="17" name="Rectangle 29">
          <a:extLst xmlns:a="http://schemas.openxmlformats.org/drawingml/2006/main">
            <a:ext uri="{FF2B5EF4-FFF2-40B4-BE49-F238E27FC236}">
              <a16:creationId xmlns:a16="http://schemas.microsoft.com/office/drawing/2014/main" id="{5EE264FD-8ED2-8742-B707-E834E7DEDF44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8943" y="4831444"/>
          <a:ext cx="2835727" cy="384628"/>
        </a:xfrm>
        <a:prstGeom xmlns:a="http://schemas.openxmlformats.org/drawingml/2006/main" prst="rect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00" mc:Ignorable="a14" a14:legacySpreadsheetColorIndex="13"/>
        </a:solidFill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miter lim="800000"/>
          <a:headEnd/>
          <a:tailEnd/>
        </a:ln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s-ES" sz="900" b="0" i="0" u="none" strike="noStrike" baseline="0">
              <a:solidFill>
                <a:srgbClr val="000000"/>
              </a:solidFill>
              <a:latin typeface="Arial"/>
              <a:cs typeface="Arial"/>
            </a:rPr>
            <a:t>Respeto del plan de formación-reciclado: Hay retrasos importantes en carretillas; incendios; ATEX,...</a:t>
          </a:r>
        </a:p>
      </cdr:txBody>
    </cdr:sp>
  </cdr:relSizeAnchor>
  <cdr:relSizeAnchor xmlns:cdr="http://schemas.openxmlformats.org/drawingml/2006/chartDrawing">
    <cdr:from>
      <cdr:x>0.05584</cdr:x>
      <cdr:y>0.8307</cdr:y>
    </cdr:from>
    <cdr:to>
      <cdr:x>0.14935</cdr:x>
      <cdr:y>1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7401EDE4-F79D-8E49-AE66-5F4D2070B397}"/>
            </a:ext>
          </a:extLst>
        </cdr:cNvPr>
        <cdr:cNvSpPr txBox="1"/>
      </cdr:nvSpPr>
      <cdr:spPr>
        <a:xfrm xmlns:a="http://schemas.openxmlformats.org/drawingml/2006/main">
          <a:off x="546100" y="481692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s-ES_tradnl" sz="1100"/>
        </a:p>
      </cdr:txBody>
    </cdr:sp>
  </cdr:relSizeAnchor>
  <cdr:relSizeAnchor xmlns:cdr="http://schemas.openxmlformats.org/drawingml/2006/chartDrawing">
    <cdr:from>
      <cdr:x>0.72282</cdr:x>
      <cdr:y>0.58381</cdr:y>
    </cdr:from>
    <cdr:to>
      <cdr:x>0.96957</cdr:x>
      <cdr:y>0.65502</cdr:y>
    </cdr:to>
    <cdr:sp macro="" textlink="">
      <cdr:nvSpPr>
        <cdr:cNvPr id="20" name="Rectangle 29">
          <a:extLst xmlns:a="http://schemas.openxmlformats.org/drawingml/2006/main">
            <a:ext uri="{FF2B5EF4-FFF2-40B4-BE49-F238E27FC236}">
              <a16:creationId xmlns:a16="http://schemas.microsoft.com/office/drawing/2014/main" id="{8E2E887B-50BB-0C4C-A507-BCDB0AB9AA76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068458" y="3153229"/>
          <a:ext cx="2413000" cy="384628"/>
        </a:xfrm>
        <a:prstGeom xmlns:a="http://schemas.openxmlformats.org/drawingml/2006/main" prst="rect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00" mc:Ignorable="a14" a14:legacySpreadsheetColorIndex="13"/>
        </a:solidFill>
        <a:ln xmlns:a="http://schemas.openxmlformats.org/drawingml/2006/main" w="2857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miter lim="800000"/>
          <a:headEnd/>
          <a:tailEnd/>
        </a:ln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s-ES" sz="900" b="0" i="0" u="none" strike="noStrike" baseline="0">
              <a:solidFill>
                <a:srgbClr val="000000"/>
              </a:solidFill>
              <a:latin typeface="Arial"/>
              <a:cs typeface="Arial"/>
            </a:rPr>
            <a:t>Plan de mejoras ergonómicas centrado en gestos y esfuerzos</a:t>
          </a:r>
        </a:p>
      </cdr:txBody>
    </cdr:sp>
  </cdr:relSizeAnchor>
  <cdr:relSizeAnchor xmlns:cdr="http://schemas.openxmlformats.org/drawingml/2006/chartDrawing">
    <cdr:from>
      <cdr:x>0.32871</cdr:x>
      <cdr:y>0.29464</cdr:y>
    </cdr:from>
    <cdr:to>
      <cdr:x>0.65196</cdr:x>
      <cdr:y>0.37952</cdr:y>
    </cdr:to>
    <cdr:sp macro="" textlink="">
      <cdr:nvSpPr>
        <cdr:cNvPr id="21" name="CuadroTexto 1">
          <a:extLst xmlns:a="http://schemas.openxmlformats.org/drawingml/2006/main">
            <a:ext uri="{FF2B5EF4-FFF2-40B4-BE49-F238E27FC236}">
              <a16:creationId xmlns:a16="http://schemas.microsoft.com/office/drawing/2014/main" id="{537015BB-75BC-B240-89DB-A85F3DF2F093}"/>
            </a:ext>
          </a:extLst>
        </cdr:cNvPr>
        <cdr:cNvSpPr txBox="1"/>
      </cdr:nvSpPr>
      <cdr:spPr>
        <a:xfrm xmlns:a="http://schemas.openxmlformats.org/drawingml/2006/main">
          <a:off x="3456608" y="1282080"/>
          <a:ext cx="3399182" cy="36933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60000"/>
            <a:lumOff val="40000"/>
          </a:schemeClr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E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b="1" dirty="0"/>
            <a:t>IDEA FUERZA A RETENER: </a:t>
          </a:r>
        </a:p>
      </cdr:txBody>
    </cdr:sp>
  </cdr:relSizeAnchor>
  <cdr:relSizeAnchor xmlns:cdr="http://schemas.openxmlformats.org/drawingml/2006/chartDrawing">
    <cdr:from>
      <cdr:x>0.25814</cdr:x>
      <cdr:y>0.62769</cdr:y>
    </cdr:from>
    <cdr:to>
      <cdr:x>0.7112</cdr:x>
      <cdr:y>0.84696</cdr:y>
    </cdr:to>
    <cdr:sp macro="" textlink="">
      <cdr:nvSpPr>
        <cdr:cNvPr id="22" name="CuadroTexto 2">
          <a:extLst xmlns:a="http://schemas.openxmlformats.org/drawingml/2006/main">
            <a:ext uri="{FF2B5EF4-FFF2-40B4-BE49-F238E27FC236}">
              <a16:creationId xmlns:a16="http://schemas.microsoft.com/office/drawing/2014/main" id="{11183F32-24B8-1546-8B79-07AA4CA12864}"/>
            </a:ext>
          </a:extLst>
        </cdr:cNvPr>
        <cdr:cNvSpPr txBox="1"/>
      </cdr:nvSpPr>
      <cdr:spPr>
        <a:xfrm xmlns:a="http://schemas.openxmlformats.org/drawingml/2006/main">
          <a:off x="2714486" y="2731309"/>
          <a:ext cx="4764157" cy="954107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60000"/>
            <a:lumOff val="40000"/>
          </a:schemeClr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E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2400" b="1" dirty="0"/>
            <a:t>EL DIAGNÓSTICO ES </a:t>
          </a:r>
        </a:p>
        <a:p xmlns:a="http://schemas.openxmlformats.org/drawingml/2006/main">
          <a:pPr algn="ctr"/>
          <a:r>
            <a:rPr lang="es-ES" sz="3200" b="1" dirty="0"/>
            <a:t>“CUESTIÓN DE EXPERTOS”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62D2A-0C4E-6E40-9CE3-529D637F8557}" type="datetimeFigureOut">
              <a:rPr lang="es-ES" smtClean="0"/>
              <a:t>7/4/26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CE4F18-536A-1044-AA01-B03287E477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0657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>
            <a:extLst>
              <a:ext uri="{FF2B5EF4-FFF2-40B4-BE49-F238E27FC236}">
                <a16:creationId xmlns:a16="http://schemas.microsoft.com/office/drawing/2014/main" id="{BBF10B51-4655-C043-93BF-5C4E36CC44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F79D2A4F-F6B7-2C47-BD10-5B667C69E2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s-ES_tradnl" altLang="es-ES" dirty="0"/>
          </a:p>
        </p:txBody>
      </p:sp>
    </p:spTree>
    <p:extLst>
      <p:ext uri="{BB962C8B-B14F-4D97-AF65-F5344CB8AC3E}">
        <p14:creationId xmlns:p14="http://schemas.microsoft.com/office/powerpoint/2010/main" val="3366659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4A290227-903F-3F41-8834-11CAED6479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1967EA41-9A44-5148-9675-B32D5AB4C3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782323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1B9E89C6-6BF4-41AA-948C-8BC3CC7E6F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1A1569-29CD-4395-BD61-8CFF200BF6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160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R: Clavero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0E0275-0488-417A-996E-8A8844DAE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816023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SEGURIDAD EN EL TRABAJO: PRODUCTOS QUÍMICOS Y SUS RESIDUOS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1383A9-3DBA-41C4-8481-910F5AE7D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8160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MASTER CALIDAD MS Y PREVENCION</a:t>
            </a:r>
            <a:fld id="{2FBB2CDA-2C63-49AD-8BC4-CC3E387AE2AD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163B5ECF-15AD-4E04-AE20-410DFFD6B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0566" y="399349"/>
            <a:ext cx="9144000" cy="1131739"/>
          </a:xfrm>
        </p:spPr>
        <p:txBody>
          <a:bodyPr anchor="ctr">
            <a:normAutofit/>
          </a:bodyPr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s-ES" sz="4400" b="1" dirty="0"/>
              <a:t>PRODUCTOS QUÍMICOS Y SUS RESIDUOS</a:t>
            </a:r>
          </a:p>
        </p:txBody>
      </p:sp>
    </p:spTree>
    <p:extLst>
      <p:ext uri="{BB962C8B-B14F-4D97-AF65-F5344CB8AC3E}">
        <p14:creationId xmlns:p14="http://schemas.microsoft.com/office/powerpoint/2010/main" val="1168889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47CD93-5593-4338-A45E-4CB6B2C82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5B31598-7D2B-4DF1-A9F4-404776D530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2BFD4B-946E-41C0-A10B-125399526B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7/4/26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42D7B2-1BF2-455F-8D8D-AC9956881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884BAA-6E40-4632-9969-D9740DC9E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80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D26B5EC-7F26-48C1-851D-F02D9675F2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8D442E2-CDBB-4CC5-93B4-DBF105CB8F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F6A7C6-7154-4757-81C6-65B52398A5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7/4/26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2E47C1-54F8-4BAD-82C0-927A22C3F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9FC335-1518-44C7-BB32-188F0A3ED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4169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A9DB0D-738D-DA42-B652-C98E66503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57200"/>
            <a:ext cx="103632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73E613-7B10-3644-919D-0AD1476BD00D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927100" y="1762125"/>
            <a:ext cx="5080000" cy="4051300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B052485-2359-5045-9B8F-B4AF940810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0300" y="1762125"/>
            <a:ext cx="5080000" cy="4051300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264E4E-FF5C-454F-8981-ED06C2DCFE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3318" y="6407150"/>
            <a:ext cx="8039100" cy="325438"/>
          </a:xfrm>
        </p:spPr>
        <p:txBody>
          <a:bodyPr/>
          <a:lstStyle>
            <a:lvl1pPr>
              <a:defRPr/>
            </a:lvl1pPr>
          </a:lstStyle>
          <a:p>
            <a:r>
              <a:rPr lang="es-ES" altLang="es-ES"/>
              <a:t>10 de marzo de 2008 – MICHELIN EP</a:t>
            </a:r>
          </a:p>
        </p:txBody>
      </p:sp>
    </p:spTree>
    <p:extLst>
      <p:ext uri="{BB962C8B-B14F-4D97-AF65-F5344CB8AC3E}">
        <p14:creationId xmlns:p14="http://schemas.microsoft.com/office/powerpoint/2010/main" val="1107088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ítulo y 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2AC25B-75EE-CA47-AC1F-9E96BD4128EC}"/>
              </a:ext>
            </a:extLst>
          </p:cNvPr>
          <p:cNvSpPr>
            <a:spLocks noGrp="1"/>
          </p:cNvSpPr>
          <p:nvPr>
            <p:ph type="title" sz="quarter"/>
          </p:nvPr>
        </p:nvSpPr>
        <p:spPr>
          <a:xfrm>
            <a:off x="914400" y="457200"/>
            <a:ext cx="103632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F41AC3-B85D-1746-A678-134A5C6C16E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27100" y="1762125"/>
            <a:ext cx="5080000" cy="1949450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72A22B1-10FA-C643-B51A-451E644A2CB7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210300" y="1762125"/>
            <a:ext cx="5080000" cy="1949450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73600D-59BA-C645-963A-DFB998556313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927100" y="3863975"/>
            <a:ext cx="5080000" cy="1949450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8B6F396-D987-7044-848C-6EB1102211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0300" y="3863975"/>
            <a:ext cx="5080000" cy="1949450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BB427B1-8050-C744-822E-EFAAC783F1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3318" y="6407150"/>
            <a:ext cx="8039100" cy="325438"/>
          </a:xfrm>
        </p:spPr>
        <p:txBody>
          <a:bodyPr/>
          <a:lstStyle>
            <a:lvl1pPr>
              <a:defRPr/>
            </a:lvl1pPr>
          </a:lstStyle>
          <a:p>
            <a:r>
              <a:rPr lang="es-ES" altLang="es-ES"/>
              <a:t>10 de marzo de 2008 – MICHELIN EP</a:t>
            </a:r>
          </a:p>
        </p:txBody>
      </p:sp>
    </p:spTree>
    <p:extLst>
      <p:ext uri="{BB962C8B-B14F-4D97-AF65-F5344CB8AC3E}">
        <p14:creationId xmlns:p14="http://schemas.microsoft.com/office/powerpoint/2010/main" val="535772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3B37C5-C7B0-4972-BD93-7ED094C1F3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F2CEC7-58D6-4779-B2E6-0E311925A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CDCB53-633C-48BD-87D1-0AE8337AE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7/4/26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BC3360-A927-4556-A5A5-E2AA0C360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C784E1-4F8C-4775-B06D-FA9EDD0D5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5206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C94038-11BE-4D60-86DC-EE2D3F00E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C5600E-81B0-48FA-AEB8-B479861CE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4C1592-0960-493E-AEC6-6C501D01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7/4/26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CB8028-1797-4CB3-91B3-5A9FD36CC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EE09BB-13E8-401F-BA4E-A3AF1C769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96177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02D3D0-E9BF-4C9A-BF53-D83A9D751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B1A10E-8F0E-4AB2-8CC3-278EF174A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810C95-D0A1-4CB2-89BA-21A658A75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7/4/26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96A812-FDA2-4AF6-A9B0-7F3A7BC7A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7F17A3-5C05-42C1-BE0B-2926BFBF2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41964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4BAB23-9E25-4DF3-9F15-B8ADD25ED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CB4647-F291-4465-83B7-A77D1BD5C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D0C05CB-D672-4503-8D56-57FCA2F85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1180C8-659A-4A5A-BAEE-0942B85D9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7/4/26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01E013E-644E-4E71-BEC7-DA8625C0A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670B370-5E96-4BF3-9321-92AE31EF0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81936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658F42-FFF6-4D15-B875-B70BBCE45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CD4055-8E7E-47F0-900D-75D52F830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2E22AC5-D863-495F-8437-84990907D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80034A4-F9CE-48A0-B164-2F6898591B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2A34AED-377D-48BC-91EE-C9416B1642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176137F-BDBA-4BAC-817B-96627AA04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7/4/26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EFCF2BF-29AA-492F-8F3D-500DED7E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09BDDC6-6761-487C-9C2A-DFB15C630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36747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3DB101-32EE-4C92-9BB8-C20B82FAD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EBCBC00-9A0F-45BE-98C3-833E25854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7/4/26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1A8B4EA-C538-4C38-8741-38A03FCE0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1EE4A99-AD6E-4540-B0ED-414341501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5434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469D7A-CBBC-4B5E-A190-4CFE27729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F0202B-1FE6-4A68-91FD-BD8A8FDEE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E3FC98-011A-4227-A1A6-755D88811C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R.CLAVERO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BBFC4B-504F-48D3-ADED-52F4F4FF5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SEGURIDAD EN EL TRABAJO: PRODUCTOS QUÍMICOS Y SUS RESIDUOS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8CEF2D-F3F3-4FF1-983B-F9DCDD0E4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MASTERALIDAD M.A. PREVENCIÓN</a:t>
            </a:r>
            <a:fld id="{2FBB2CDA-2C63-49AD-8BC4-CC3E387AE2AD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82360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AD4A8AE-61F0-4CC4-BBF7-EE4CB9725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7/4/26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C26C5E-498C-47DB-BD87-EB1D3B3E5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D8B1C81-2181-4075-96ED-41674C248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72152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5EA6E5-3D61-4F05-BD16-EB35FD3A4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58FA8E-1E39-461A-BA92-F09DDC68D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4640DBC-8A66-4B2B-965B-8F305D9F04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BD157DF-3C36-495E-B3EC-DEB74B3C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7/4/26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45899E9-95F4-4F7F-B84A-AF66DC548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B3BFA5-E1C3-4010-A381-20716698E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4307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677118-1B86-4A1F-B27B-063FBE79B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345AB3D-10A4-4F94-A57E-51DA7F2087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9B69742-2562-47F7-8CD8-8C0AEB594F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D90913-43D4-47AA-8E00-B15BAA3AA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7/4/26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DF0A63-7DF6-4C77-AB31-985515697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8F0D43-FA5F-4002-8E3E-BD7BFFBFB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36493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8B2F3-C688-442D-AE14-CB9521C0B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3FED45B-FF15-462D-ABB8-864674F977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2D706C-71DA-4A0D-8789-63E3D3F15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7/4/26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8A610A-B196-4C80-9876-EC3A250FA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10A092-7069-4D90-BE57-BF97AE3E2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47495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BC76E45-8B78-431A-B3F1-6662640671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176ADA-5131-4ABE-B2C7-689E499C95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D96E8F-8566-4F4E-9EDA-5AC2544DF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7/4/26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6E850C-CBCC-41CB-8A52-28A285359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7BE928-BC95-43BA-90A3-435D6A982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594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1A3190-937B-422E-A2AA-E0C35DC9F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8E8F3F7-1BE2-42CD-8597-5B21BF477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39CDEE-CFC2-49D1-803F-F06788C241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7/4/26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F97C61-0EF0-44E9-AFF8-EFD3244B7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7B649A-8012-4CDE-8E23-2B1268025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0678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6C1CC6-205A-4A60-B7F0-38060151A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BD1EE6-A767-41D5-81C9-E109D05D7B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42B841-C84A-40B9-A577-3B3D5B6457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6546753-4242-488C-8B87-33A263BEDC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7/4/26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7EC7ABA-8B15-454E-BBE6-1DA797FE9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81C7123-1687-4537-9377-BCFE278A7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6471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0A4CF4-848B-44DD-832F-2CDE155B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7C6D0D5-BD05-4E63-A7D2-CFB206982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11D9717-1E11-4D96-8BC9-5C1F531C4D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71A3241-6E21-42FE-8988-FAF63C6DF9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9B0A28B-EB18-4240-B740-5C5F7CC6E6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74F1091-93E5-46FF-9C3E-079FFE5844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7/4/26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0574BA7-D5A5-47A6-A8C8-2DB3E82FA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0494B04-D808-4050-B4EF-EFB2EA5F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4913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EB9D73-965D-4260-BDB2-58C93FA4E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13BDB6-C373-4DD5-86E0-2CE5CC98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7/4/26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8CB1B18-FE47-4BD8-8444-453244595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F124001-CC25-4E5A-9975-AB29AF4C5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5900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160236D-E409-4752-B219-BA39FC11F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7/4/26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5ECE098-EC5B-4698-9BFA-23E76D831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637C019-BAD6-4999-BF28-BC17A23E1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3991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F11F7C-1FCD-484C-A556-1D6910A32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497C14-82F1-4C3E-A35A-7335D47CD3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A114E08-3483-40EB-A7C1-42015E2730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6A3407A-C7EC-424F-AB40-F4E89A498A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7/4/26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9A898A7-47B8-494D-8FAB-F5A7D14D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BBF801-4DA8-4590-8441-98ACA2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395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30E459-AC53-44FB-AD09-7230C082B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7C9E64-D080-4873-B1F1-5FF580AA53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B6B1E2F-7AC5-4D47-A796-A7081088D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7AB28A6-C43E-4612-B78B-97CAB1C609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7/4/26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E82586-D48E-473F-9C21-C248978C0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B4DC32C-2C6E-47BA-A183-328850A31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873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16E00D0-C89C-40B6-8569-25636756B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        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36C1F-363E-4823-AEA5-AEBEC8F1E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7" name="Marcador de fecha 3">
            <a:extLst>
              <a:ext uri="{FF2B5EF4-FFF2-40B4-BE49-F238E27FC236}">
                <a16:creationId xmlns:a16="http://schemas.microsoft.com/office/drawing/2014/main" id="{D753D7CC-6655-4985-9C5E-CA29D8CDDA69}"/>
              </a:ext>
            </a:extLst>
          </p:cNvPr>
          <p:cNvSpPr txBox="1">
            <a:spLocks/>
          </p:cNvSpPr>
          <p:nvPr userDrawn="1"/>
        </p:nvSpPr>
        <p:spPr>
          <a:xfrm>
            <a:off x="838199" y="6276087"/>
            <a:ext cx="1251858" cy="365125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600" b="1" dirty="0">
                <a:solidFill>
                  <a:srgbClr val="002060"/>
                </a:solidFill>
              </a:rPr>
              <a:t>R. Clavero</a:t>
            </a:r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C9A8D9C0-8964-4B63-AA4A-B96FD2DC87EB}"/>
              </a:ext>
            </a:extLst>
          </p:cNvPr>
          <p:cNvSpPr txBox="1">
            <a:spLocks/>
          </p:cNvSpPr>
          <p:nvPr userDrawn="1"/>
        </p:nvSpPr>
        <p:spPr>
          <a:xfrm>
            <a:off x="1970567" y="6185910"/>
            <a:ext cx="8322964" cy="365125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b="1" dirty="0">
                <a:solidFill>
                  <a:srgbClr val="002060"/>
                </a:solidFill>
              </a:rPr>
              <a:t>MÁSTER PREVENCIÓN- CALIDAD- MEDIO AMBIENTE </a:t>
            </a:r>
            <a:r>
              <a:rPr lang="es-ES" sz="1600" b="1" dirty="0">
                <a:solidFill>
                  <a:srgbClr val="002060"/>
                </a:solidFill>
              </a:rPr>
              <a:t>(curso 2025-2026)</a:t>
            </a:r>
            <a:endParaRPr lang="es-ES" sz="2400" b="1" dirty="0">
              <a:solidFill>
                <a:srgbClr val="002060"/>
              </a:solidFill>
            </a:endParaRPr>
          </a:p>
        </p:txBody>
      </p:sp>
      <p:sp>
        <p:nvSpPr>
          <p:cNvPr id="10" name="Marcador de número de diapositiva 5">
            <a:extLst>
              <a:ext uri="{FF2B5EF4-FFF2-40B4-BE49-F238E27FC236}">
                <a16:creationId xmlns:a16="http://schemas.microsoft.com/office/drawing/2014/main" id="{CF14A351-25F0-421C-9ADE-371377394C26}"/>
              </a:ext>
            </a:extLst>
          </p:cNvPr>
          <p:cNvSpPr txBox="1">
            <a:spLocks/>
          </p:cNvSpPr>
          <p:nvPr userDrawn="1"/>
        </p:nvSpPr>
        <p:spPr>
          <a:xfrm>
            <a:off x="10437222" y="6250596"/>
            <a:ext cx="916578" cy="347229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FBB2CDA-2C63-49AD-8BC4-CC3E387AE2AD}" type="slidenum">
              <a:rPr lang="es-ES" sz="1600" b="1" smtClean="0">
                <a:solidFill>
                  <a:srgbClr val="002060"/>
                </a:solidFill>
              </a:rPr>
              <a:pPr/>
              <a:t>‹Nº›</a:t>
            </a:fld>
            <a:endParaRPr lang="es-ES" b="1" dirty="0">
              <a:solidFill>
                <a:srgbClr val="002060"/>
              </a:solidFill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8554B88F-3284-4968-8BC0-03D70AB4EC95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143000" cy="1143000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F485A480-B1B1-475A-93AE-4AAFB63E81DC}"/>
              </a:ext>
            </a:extLst>
          </p:cNvPr>
          <p:cNvSpPr txBox="1">
            <a:spLocks/>
          </p:cNvSpPr>
          <p:nvPr userDrawn="1"/>
        </p:nvSpPr>
        <p:spPr>
          <a:xfrm>
            <a:off x="1970566" y="399349"/>
            <a:ext cx="9144000" cy="11087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REVISON POR LA DIRECCIÓN</a:t>
            </a:r>
          </a:p>
          <a:p>
            <a:pPr algn="ctr"/>
            <a:r>
              <a:rPr lang="es-ES" sz="3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DIAGNÓSTICO PREVIO</a:t>
            </a:r>
          </a:p>
        </p:txBody>
      </p:sp>
    </p:spTree>
    <p:extLst>
      <p:ext uri="{BB962C8B-B14F-4D97-AF65-F5344CB8AC3E}">
        <p14:creationId xmlns:p14="http://schemas.microsoft.com/office/powerpoint/2010/main" val="201289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C3DC82E-9C94-475F-B73B-DBB0DDBBC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CAC21D-51B3-4D06-840F-2325953FF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446810-01C6-4943-860B-D429298FF0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CCC32-4284-4283-BAA3-FB4D14EB13D7}" type="datetimeFigureOut">
              <a:rPr lang="es-ES" smtClean="0"/>
              <a:t>7/4/26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B352D7-7D5E-4598-9846-D52962F3E9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BEBE34-2F8E-41B4-B26B-B47AFE42B6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9253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0E67C046-F181-4EFB-BE9B-046AD3304A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968849"/>
            <a:ext cx="10363200" cy="3646760"/>
          </a:xfrm>
        </p:spPr>
        <p:txBody>
          <a:bodyPr>
            <a:normAutofit fontScale="70000" lnSpcReduction="20000"/>
          </a:bodyPr>
          <a:lstStyle/>
          <a:p>
            <a:r>
              <a:rPr lang="es-ES" sz="4400" b="1" dirty="0">
                <a:solidFill>
                  <a:srgbClr val="002060"/>
                </a:solidFill>
              </a:rPr>
              <a:t>DE LA VISIÓN ESTRATÉGICA A LOS PLANES OPERACIONALES</a:t>
            </a:r>
          </a:p>
          <a:p>
            <a:r>
              <a:rPr lang="es-ES" sz="4400" b="1" dirty="0">
                <a:solidFill>
                  <a:srgbClr val="002060"/>
                </a:solidFill>
              </a:rPr>
              <a:t>  </a:t>
            </a:r>
          </a:p>
          <a:p>
            <a:r>
              <a:rPr lang="es-ES" sz="3400" b="1" dirty="0">
                <a:solidFill>
                  <a:srgbClr val="002060"/>
                </a:solidFill>
              </a:rPr>
              <a:t>LA VISIÓN: “POLÍTICAS”</a:t>
            </a:r>
          </a:p>
          <a:p>
            <a:endParaRPr lang="es-ES" sz="3400" b="1" dirty="0">
              <a:solidFill>
                <a:srgbClr val="002060"/>
              </a:solidFill>
            </a:endParaRPr>
          </a:p>
          <a:p>
            <a:r>
              <a:rPr lang="es-ES" sz="6200" b="1" dirty="0">
                <a:solidFill>
                  <a:srgbClr val="002060"/>
                </a:solidFill>
              </a:rPr>
              <a:t>EL DIAGNÓSTICO</a:t>
            </a:r>
          </a:p>
          <a:p>
            <a:endParaRPr lang="es-ES" sz="3400" b="1" dirty="0">
              <a:solidFill>
                <a:srgbClr val="002060"/>
              </a:solidFill>
            </a:endParaRPr>
          </a:p>
          <a:p>
            <a:r>
              <a:rPr lang="es-ES" sz="3400" b="1" dirty="0">
                <a:solidFill>
                  <a:srgbClr val="002060"/>
                </a:solidFill>
              </a:rPr>
              <a:t>REVISIÓN POR LA DIRECIÓN</a:t>
            </a:r>
          </a:p>
          <a:p>
            <a:r>
              <a:rPr lang="es-ES" sz="3400" b="1" dirty="0">
                <a:solidFill>
                  <a:srgbClr val="002060"/>
                </a:solidFill>
              </a:rPr>
              <a:t>PLAN ANUAL</a:t>
            </a:r>
          </a:p>
        </p:txBody>
      </p:sp>
    </p:spTree>
    <p:extLst>
      <p:ext uri="{BB962C8B-B14F-4D97-AF65-F5344CB8AC3E}">
        <p14:creationId xmlns:p14="http://schemas.microsoft.com/office/powerpoint/2010/main" val="846401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3" name="Rectangle 3">
            <a:extLst>
              <a:ext uri="{FF2B5EF4-FFF2-40B4-BE49-F238E27FC236}">
                <a16:creationId xmlns:a16="http://schemas.microsoft.com/office/drawing/2014/main" id="{E69884BA-7369-794D-BAEB-8A9B93A406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4232" y="2269051"/>
            <a:ext cx="11065564" cy="3865742"/>
          </a:xfrm>
        </p:spPr>
        <p:txBody>
          <a:bodyPr>
            <a:normAutofit/>
          </a:bodyPr>
          <a:lstStyle/>
          <a:p>
            <a:pPr>
              <a:lnSpc>
                <a:spcPct val="65000"/>
              </a:lnSpc>
              <a:buFont typeface="Wingdings" pitchFamily="2" charset="2"/>
              <a:buNone/>
            </a:pPr>
            <a:r>
              <a:rPr lang="es-ES_tradnl" alt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RADAR: CAPÍTULOS REVISADOS EN EL DIAGNÓSTICO</a:t>
            </a:r>
          </a:p>
          <a:p>
            <a:pPr>
              <a:lnSpc>
                <a:spcPct val="65000"/>
              </a:lnSpc>
              <a:buFont typeface="Wingdings" pitchFamily="2" charset="2"/>
              <a:buNone/>
            </a:pPr>
            <a:endParaRPr lang="es-ES_tradnl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2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Política de Medio Ambiente y Prevención del Centro</a:t>
            </a: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2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Las nuevas exigencias reglamentarias y otras</a:t>
            </a: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2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Las exigencias internas</a:t>
            </a: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2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Las evaluaciones de Riesgos</a:t>
            </a: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2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punto de vista de las partes interesadas </a:t>
            </a: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2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Diagnóstico anterior</a:t>
            </a: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2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Cuadro de gestión/Memoria Anual/Tablero indicadores</a:t>
            </a: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2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Resultados de la revisión del Plan </a:t>
            </a: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2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Resultados de la revisión de la Dirección anterior</a:t>
            </a: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2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Los informes de auditorías</a:t>
            </a: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2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Control de  riesgos/No conformidades</a:t>
            </a:r>
            <a:endParaRPr lang="es-ES" altLang="es-ES" sz="22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4F44338-3ED9-DD9C-9809-98A2FC4063CD}"/>
              </a:ext>
            </a:extLst>
          </p:cNvPr>
          <p:cNvSpPr txBox="1"/>
          <p:nvPr/>
        </p:nvSpPr>
        <p:spPr>
          <a:xfrm>
            <a:off x="2443941" y="1526791"/>
            <a:ext cx="6550429" cy="339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1" indent="0" algn="ctr">
              <a:lnSpc>
                <a:spcPct val="65000"/>
              </a:lnSpc>
              <a:buNone/>
            </a:pPr>
            <a:r>
              <a:rPr lang="es-ES_tradnl" altLang="es-ES" sz="2400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TALLER DIAG-T2: </a:t>
            </a:r>
          </a:p>
        </p:txBody>
      </p:sp>
    </p:spTree>
    <p:extLst>
      <p:ext uri="{BB962C8B-B14F-4D97-AF65-F5344CB8AC3E}">
        <p14:creationId xmlns:p14="http://schemas.microsoft.com/office/powerpoint/2010/main" val="1909314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BE863475-C262-C64C-837A-19118D7920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5182263"/>
              </p:ext>
            </p:extLst>
          </p:nvPr>
        </p:nvGraphicFramePr>
        <p:xfrm>
          <a:off x="971204" y="1866499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833728B4-5A8C-378B-8488-A0F8AA56A5C7}"/>
              </a:ext>
            </a:extLst>
          </p:cNvPr>
          <p:cNvSpPr txBox="1"/>
          <p:nvPr/>
        </p:nvSpPr>
        <p:spPr>
          <a:xfrm>
            <a:off x="2443941" y="1526791"/>
            <a:ext cx="6550429" cy="339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1" indent="0" algn="ctr">
              <a:lnSpc>
                <a:spcPct val="65000"/>
              </a:lnSpc>
              <a:buNone/>
            </a:pPr>
            <a:r>
              <a:rPr lang="es-ES_tradnl" altLang="es-ES" sz="2400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TALLER DIAG-T2: </a:t>
            </a:r>
          </a:p>
        </p:txBody>
      </p:sp>
      <p:sp>
        <p:nvSpPr>
          <p:cNvPr id="3" name="CuadroTexto 1">
            <a:extLst>
              <a:ext uri="{FF2B5EF4-FFF2-40B4-BE49-F238E27FC236}">
                <a16:creationId xmlns:a16="http://schemas.microsoft.com/office/drawing/2014/main" id="{0186F807-F693-9F88-5E6B-FE97D4CEDA6F}"/>
              </a:ext>
            </a:extLst>
          </p:cNvPr>
          <p:cNvSpPr txBox="1"/>
          <p:nvPr/>
        </p:nvSpPr>
        <p:spPr>
          <a:xfrm>
            <a:off x="8505968" y="2216146"/>
            <a:ext cx="2327684" cy="382386"/>
          </a:xfrm>
          <a:prstGeom prst="rect">
            <a:avLst/>
          </a:prstGeom>
          <a:solidFill>
            <a:srgbClr val="FFFF00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solidFill>
                  <a:schemeClr val="accent5">
                    <a:lumMod val="50000"/>
                  </a:schemeClr>
                </a:solidFill>
              </a:rPr>
              <a:t>EJEMPLO FICTICIO</a:t>
            </a:r>
          </a:p>
        </p:txBody>
      </p:sp>
    </p:spTree>
    <p:extLst>
      <p:ext uri="{BB962C8B-B14F-4D97-AF65-F5344CB8AC3E}">
        <p14:creationId xmlns:p14="http://schemas.microsoft.com/office/powerpoint/2010/main" val="3886838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BE863475-C262-C64C-837A-19118D7920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280774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CB4C9149-ED2F-D6F2-A69C-1954CFCF3C02}"/>
              </a:ext>
            </a:extLst>
          </p:cNvPr>
          <p:cNvSpPr txBox="1"/>
          <p:nvPr/>
        </p:nvSpPr>
        <p:spPr>
          <a:xfrm>
            <a:off x="2443941" y="1526791"/>
            <a:ext cx="6550429" cy="339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1" indent="0" algn="ctr">
              <a:lnSpc>
                <a:spcPct val="65000"/>
              </a:lnSpc>
              <a:buNone/>
            </a:pPr>
            <a:r>
              <a:rPr lang="es-ES_tradnl" altLang="es-ES" sz="2400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TALLER DIAG-T2: </a:t>
            </a:r>
          </a:p>
        </p:txBody>
      </p:sp>
    </p:spTree>
    <p:extLst>
      <p:ext uri="{BB962C8B-B14F-4D97-AF65-F5344CB8AC3E}">
        <p14:creationId xmlns:p14="http://schemas.microsoft.com/office/powerpoint/2010/main" val="507094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10" name="Text Box 6">
            <a:extLst>
              <a:ext uri="{FF2B5EF4-FFF2-40B4-BE49-F238E27FC236}">
                <a16:creationId xmlns:a16="http://schemas.microsoft.com/office/drawing/2014/main" id="{33FC8CF2-F509-2247-A058-093D839C51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3951" y="147639"/>
            <a:ext cx="4905375" cy="381027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782" tIns="43891" rIns="87782" bIns="43891">
            <a:spAutoFit/>
          </a:bodyPr>
          <a:lstStyle>
            <a:lvl1pPr defTabSz="9017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38150" defTabSz="9017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77888" defTabSz="9017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16038" defTabSz="9017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55775" defTabSz="9017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12975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670175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27375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84575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s-ES" sz="1900" b="1">
                <a:latin typeface="Arial" panose="020B0604020202020204" pitchFamily="34" charset="0"/>
                <a:cs typeface="Arial" panose="020B0604020202020204" pitchFamily="34" charset="0"/>
              </a:rPr>
              <a:t>DIAGRAMA  P – D – C –  A</a:t>
            </a:r>
          </a:p>
        </p:txBody>
      </p:sp>
      <p:grpSp>
        <p:nvGrpSpPr>
          <p:cNvPr id="149506" name="Group 2">
            <a:extLst>
              <a:ext uri="{FF2B5EF4-FFF2-40B4-BE49-F238E27FC236}">
                <a16:creationId xmlns:a16="http://schemas.microsoft.com/office/drawing/2014/main" id="{40366CF9-DE79-B144-A9B6-9353E4C9C173}"/>
              </a:ext>
            </a:extLst>
          </p:cNvPr>
          <p:cNvGrpSpPr>
            <a:grpSpLocks/>
          </p:cNvGrpSpPr>
          <p:nvPr/>
        </p:nvGrpSpPr>
        <p:grpSpPr bwMode="auto">
          <a:xfrm>
            <a:off x="2839779" y="133508"/>
            <a:ext cx="8966200" cy="6146800"/>
            <a:chOff x="521" y="1207"/>
            <a:chExt cx="4854" cy="2314"/>
          </a:xfrm>
        </p:grpSpPr>
        <p:sp>
          <p:nvSpPr>
            <p:cNvPr id="149507" name="Rectangle 3">
              <a:extLst>
                <a:ext uri="{FF2B5EF4-FFF2-40B4-BE49-F238E27FC236}">
                  <a16:creationId xmlns:a16="http://schemas.microsoft.com/office/drawing/2014/main" id="{B0088E78-D813-2148-BBE2-CACDE4369D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1207"/>
              <a:ext cx="4854" cy="231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9508" name="Line 4">
              <a:extLst>
                <a:ext uri="{FF2B5EF4-FFF2-40B4-BE49-F238E27FC236}">
                  <a16:creationId xmlns:a16="http://schemas.microsoft.com/office/drawing/2014/main" id="{C686DDC5-C7A2-C34E-9694-B152C14D67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8" y="1207"/>
              <a:ext cx="0" cy="231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49509" name="Line 5">
              <a:extLst>
                <a:ext uri="{FF2B5EF4-FFF2-40B4-BE49-F238E27FC236}">
                  <a16:creationId xmlns:a16="http://schemas.microsoft.com/office/drawing/2014/main" id="{203B908D-78E5-CE44-845A-76F9F6D20B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1" y="2364"/>
              <a:ext cx="485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pic>
        <p:nvPicPr>
          <p:cNvPr id="149511" name="Picture 7">
            <a:extLst>
              <a:ext uri="{FF2B5EF4-FFF2-40B4-BE49-F238E27FC236}">
                <a16:creationId xmlns:a16="http://schemas.microsoft.com/office/drawing/2014/main" id="{61C0AED3-C5FA-014B-8830-FDA03B45F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719" y="136524"/>
            <a:ext cx="4476216" cy="31018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</p:pic>
      <p:pic>
        <p:nvPicPr>
          <p:cNvPr id="149512" name="Picture 8">
            <a:extLst>
              <a:ext uri="{FF2B5EF4-FFF2-40B4-BE49-F238E27FC236}">
                <a16:creationId xmlns:a16="http://schemas.microsoft.com/office/drawing/2014/main" id="{C2D4CDE4-E86F-E44F-9706-C24E6E2D7001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09818" y="147638"/>
            <a:ext cx="4496161" cy="3079637"/>
          </a:xfrm>
          <a:solidFill>
            <a:schemeClr val="accent1">
              <a:lumMod val="40000"/>
              <a:lumOff val="60000"/>
            </a:schemeClr>
          </a:solidFill>
          <a:ln/>
          <a:effectLst/>
        </p:spPr>
      </p:pic>
      <p:pic>
        <p:nvPicPr>
          <p:cNvPr id="149513" name="Picture 9">
            <a:extLst>
              <a:ext uri="{FF2B5EF4-FFF2-40B4-BE49-F238E27FC236}">
                <a16:creationId xmlns:a16="http://schemas.microsoft.com/office/drawing/2014/main" id="{FBCD23C8-84C5-5944-99D0-88860A8E1D44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35941" y="3227275"/>
            <a:ext cx="4456977" cy="3053033"/>
          </a:xfrm>
          <a:solidFill>
            <a:schemeClr val="accent1">
              <a:lumMod val="40000"/>
              <a:lumOff val="60000"/>
            </a:schemeClr>
          </a:solidFill>
          <a:ln/>
          <a:effectLst/>
        </p:spPr>
      </p:pic>
      <p:pic>
        <p:nvPicPr>
          <p:cNvPr id="149514" name="Picture 10">
            <a:extLst>
              <a:ext uri="{FF2B5EF4-FFF2-40B4-BE49-F238E27FC236}">
                <a16:creationId xmlns:a16="http://schemas.microsoft.com/office/drawing/2014/main" id="{7DC0A20D-C1FD-2A47-A063-8851B89E0C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5441" y="3227276"/>
            <a:ext cx="4500500" cy="30530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</p:pic>
      <p:sp>
        <p:nvSpPr>
          <p:cNvPr id="149515" name="Oval 11">
            <a:extLst>
              <a:ext uri="{FF2B5EF4-FFF2-40B4-BE49-F238E27FC236}">
                <a16:creationId xmlns:a16="http://schemas.microsoft.com/office/drawing/2014/main" id="{05C867CA-6B10-FF49-BD27-5D1C1AADB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9535" y="2572049"/>
            <a:ext cx="1272588" cy="464615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49516" name="Oval 12">
            <a:extLst>
              <a:ext uri="{FF2B5EF4-FFF2-40B4-BE49-F238E27FC236}">
                <a16:creationId xmlns:a16="http://schemas.microsoft.com/office/drawing/2014/main" id="{60FA1B7B-165B-9540-B722-F0673F4A8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3866" y="4329135"/>
            <a:ext cx="1247775" cy="860425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49517" name="Oval 13">
            <a:extLst>
              <a:ext uri="{FF2B5EF4-FFF2-40B4-BE49-F238E27FC236}">
                <a16:creationId xmlns:a16="http://schemas.microsoft.com/office/drawing/2014/main" id="{F5352650-7334-584E-816B-227045BCA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8902" y="3269810"/>
            <a:ext cx="1394658" cy="2857606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4" name="AutoShape 11">
            <a:extLst>
              <a:ext uri="{FF2B5EF4-FFF2-40B4-BE49-F238E27FC236}">
                <a16:creationId xmlns:a16="http://schemas.microsoft.com/office/drawing/2014/main" id="{638465E2-C498-C446-A4F4-B9C324E8F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013" y="2572049"/>
            <a:ext cx="2334638" cy="2195144"/>
          </a:xfrm>
          <a:prstGeom prst="flowChartOr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" name="O 1">
            <a:extLst>
              <a:ext uri="{FF2B5EF4-FFF2-40B4-BE49-F238E27FC236}">
                <a16:creationId xmlns:a16="http://schemas.microsoft.com/office/drawing/2014/main" id="{5D23DF55-E342-3549-94CE-B6C6A0D3D6F1}"/>
              </a:ext>
            </a:extLst>
          </p:cNvPr>
          <p:cNvSpPr/>
          <p:nvPr/>
        </p:nvSpPr>
        <p:spPr>
          <a:xfrm>
            <a:off x="603115" y="2818112"/>
            <a:ext cx="1770434" cy="1705249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P  D</a:t>
            </a:r>
          </a:p>
          <a:p>
            <a:pPr algn="ctr"/>
            <a:r>
              <a:rPr lang="es-ES" dirty="0"/>
              <a:t>A  C</a:t>
            </a:r>
          </a:p>
        </p:txBody>
      </p:sp>
      <p:sp>
        <p:nvSpPr>
          <p:cNvPr id="17" name="Arc 12">
            <a:extLst>
              <a:ext uri="{FF2B5EF4-FFF2-40B4-BE49-F238E27FC236}">
                <a16:creationId xmlns:a16="http://schemas.microsoft.com/office/drawing/2014/main" id="{C0F5B847-A0FD-6242-8D41-16C47DD0769E}"/>
              </a:ext>
            </a:extLst>
          </p:cNvPr>
          <p:cNvSpPr>
            <a:spLocks/>
          </p:cNvSpPr>
          <p:nvPr/>
        </p:nvSpPr>
        <p:spPr bwMode="auto">
          <a:xfrm rot="19870629" flipH="1">
            <a:off x="520547" y="2914747"/>
            <a:ext cx="704360" cy="58432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7669"/>
              <a:gd name="T1" fmla="*/ 0 h 21600"/>
              <a:gd name="T2" fmla="*/ 17669 w 17669"/>
              <a:gd name="T3" fmla="*/ 9175 h 21600"/>
              <a:gd name="T4" fmla="*/ 0 w 176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669" h="21600" fill="none" extrusionOk="0">
                <a:moveTo>
                  <a:pt x="0" y="0"/>
                </a:moveTo>
                <a:cubicBezTo>
                  <a:pt x="7031" y="0"/>
                  <a:pt x="13623" y="3423"/>
                  <a:pt x="17668" y="9175"/>
                </a:cubicBezTo>
              </a:path>
              <a:path w="17669" h="21600" stroke="0" extrusionOk="0">
                <a:moveTo>
                  <a:pt x="0" y="0"/>
                </a:moveTo>
                <a:cubicBezTo>
                  <a:pt x="7031" y="0"/>
                  <a:pt x="13623" y="3423"/>
                  <a:pt x="17668" y="9175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 type="stealth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8" name="Arc 12">
            <a:extLst>
              <a:ext uri="{FF2B5EF4-FFF2-40B4-BE49-F238E27FC236}">
                <a16:creationId xmlns:a16="http://schemas.microsoft.com/office/drawing/2014/main" id="{80BB616F-C2F7-E347-89F5-25A5D5A3A875}"/>
              </a:ext>
            </a:extLst>
          </p:cNvPr>
          <p:cNvSpPr>
            <a:spLocks/>
          </p:cNvSpPr>
          <p:nvPr/>
        </p:nvSpPr>
        <p:spPr bwMode="auto">
          <a:xfrm rot="9172038" flipH="1">
            <a:off x="1819445" y="3829462"/>
            <a:ext cx="704360" cy="58432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7669"/>
              <a:gd name="T1" fmla="*/ 0 h 21600"/>
              <a:gd name="T2" fmla="*/ 17669 w 17669"/>
              <a:gd name="T3" fmla="*/ 9175 h 21600"/>
              <a:gd name="T4" fmla="*/ 0 w 176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669" h="21600" fill="none" extrusionOk="0">
                <a:moveTo>
                  <a:pt x="0" y="0"/>
                </a:moveTo>
                <a:cubicBezTo>
                  <a:pt x="7031" y="0"/>
                  <a:pt x="13623" y="3423"/>
                  <a:pt x="17668" y="9175"/>
                </a:cubicBezTo>
              </a:path>
              <a:path w="17669" h="21600" stroke="0" extrusionOk="0">
                <a:moveTo>
                  <a:pt x="0" y="0"/>
                </a:moveTo>
                <a:cubicBezTo>
                  <a:pt x="7031" y="0"/>
                  <a:pt x="13623" y="3423"/>
                  <a:pt x="17668" y="9175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 type="stealth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9" name="Arc 12">
            <a:extLst>
              <a:ext uri="{FF2B5EF4-FFF2-40B4-BE49-F238E27FC236}">
                <a16:creationId xmlns:a16="http://schemas.microsoft.com/office/drawing/2014/main" id="{7478F65C-C5D1-ED42-8B09-D4FA2FE5B37C}"/>
              </a:ext>
            </a:extLst>
          </p:cNvPr>
          <p:cNvSpPr>
            <a:spLocks/>
          </p:cNvSpPr>
          <p:nvPr/>
        </p:nvSpPr>
        <p:spPr bwMode="auto">
          <a:xfrm rot="3935216" flipH="1">
            <a:off x="1661718" y="2829529"/>
            <a:ext cx="704360" cy="58432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7669"/>
              <a:gd name="T1" fmla="*/ 0 h 21600"/>
              <a:gd name="T2" fmla="*/ 17669 w 17669"/>
              <a:gd name="T3" fmla="*/ 9175 h 21600"/>
              <a:gd name="T4" fmla="*/ 0 w 176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669" h="21600" fill="none" extrusionOk="0">
                <a:moveTo>
                  <a:pt x="0" y="0"/>
                </a:moveTo>
                <a:cubicBezTo>
                  <a:pt x="7031" y="0"/>
                  <a:pt x="13623" y="3423"/>
                  <a:pt x="17668" y="9175"/>
                </a:cubicBezTo>
              </a:path>
              <a:path w="17669" h="21600" stroke="0" extrusionOk="0">
                <a:moveTo>
                  <a:pt x="0" y="0"/>
                </a:moveTo>
                <a:cubicBezTo>
                  <a:pt x="7031" y="0"/>
                  <a:pt x="13623" y="3423"/>
                  <a:pt x="17668" y="9175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 type="stealth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0" name="Arc 12">
            <a:extLst>
              <a:ext uri="{FF2B5EF4-FFF2-40B4-BE49-F238E27FC236}">
                <a16:creationId xmlns:a16="http://schemas.microsoft.com/office/drawing/2014/main" id="{9C7D0851-0D81-9A40-9741-A97E5E0805D6}"/>
              </a:ext>
            </a:extLst>
          </p:cNvPr>
          <p:cNvSpPr>
            <a:spLocks/>
          </p:cNvSpPr>
          <p:nvPr/>
        </p:nvSpPr>
        <p:spPr bwMode="auto">
          <a:xfrm rot="14318257" flipH="1">
            <a:off x="640703" y="4000666"/>
            <a:ext cx="653912" cy="501661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7669"/>
              <a:gd name="T1" fmla="*/ 0 h 21600"/>
              <a:gd name="T2" fmla="*/ 17669 w 17669"/>
              <a:gd name="T3" fmla="*/ 9175 h 21600"/>
              <a:gd name="T4" fmla="*/ 0 w 176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669" h="21600" fill="none" extrusionOk="0">
                <a:moveTo>
                  <a:pt x="0" y="0"/>
                </a:moveTo>
                <a:cubicBezTo>
                  <a:pt x="7031" y="0"/>
                  <a:pt x="13623" y="3423"/>
                  <a:pt x="17668" y="9175"/>
                </a:cubicBezTo>
              </a:path>
              <a:path w="17669" h="21600" stroke="0" extrusionOk="0">
                <a:moveTo>
                  <a:pt x="0" y="0"/>
                </a:moveTo>
                <a:cubicBezTo>
                  <a:pt x="7031" y="0"/>
                  <a:pt x="13623" y="3423"/>
                  <a:pt x="17668" y="9175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 type="stealth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E0204533-1E23-CE4A-A5E9-42811DF7A32D}"/>
              </a:ext>
            </a:extLst>
          </p:cNvPr>
          <p:cNvCxnSpPr>
            <a:cxnSpLocks/>
            <a:stCxn id="23" idx="6"/>
          </p:cNvCxnSpPr>
          <p:nvPr/>
        </p:nvCxnSpPr>
        <p:spPr>
          <a:xfrm>
            <a:off x="4789585" y="2825798"/>
            <a:ext cx="1179950" cy="0"/>
          </a:xfrm>
          <a:prstGeom prst="straightConnector1">
            <a:avLst/>
          </a:prstGeom>
          <a:ln w="44450">
            <a:solidFill>
              <a:srgbClr val="FF0000"/>
            </a:solidFill>
            <a:headEnd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2EB06653-5A41-1843-AF3B-0CC49FC50169}"/>
              </a:ext>
            </a:extLst>
          </p:cNvPr>
          <p:cNvCxnSpPr>
            <a:cxnSpLocks/>
            <a:stCxn id="149517" idx="2"/>
            <a:endCxn id="149516" idx="6"/>
          </p:cNvCxnSpPr>
          <p:nvPr/>
        </p:nvCxnSpPr>
        <p:spPr>
          <a:xfrm flipH="1">
            <a:off x="5841641" y="4698613"/>
            <a:ext cx="167261" cy="60735"/>
          </a:xfrm>
          <a:prstGeom prst="straightConnector1">
            <a:avLst/>
          </a:prstGeom>
          <a:ln w="44450">
            <a:solidFill>
              <a:srgbClr val="FF0000"/>
            </a:solidFill>
            <a:headEnd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11">
            <a:extLst>
              <a:ext uri="{FF2B5EF4-FFF2-40B4-BE49-F238E27FC236}">
                <a16:creationId xmlns:a16="http://schemas.microsoft.com/office/drawing/2014/main" id="{A41753C1-8241-76D4-C1F6-35A7EF10F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2672" y="2465055"/>
            <a:ext cx="696913" cy="721485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75EAE8DB-A0F8-80C2-4776-CB99DC222D7D}"/>
              </a:ext>
            </a:extLst>
          </p:cNvPr>
          <p:cNvCxnSpPr>
            <a:cxnSpLocks/>
          </p:cNvCxnSpPr>
          <p:nvPr/>
        </p:nvCxnSpPr>
        <p:spPr>
          <a:xfrm flipH="1" flipV="1">
            <a:off x="4526247" y="3206908"/>
            <a:ext cx="448089" cy="1150198"/>
          </a:xfrm>
          <a:prstGeom prst="straightConnector1">
            <a:avLst/>
          </a:prstGeom>
          <a:ln w="44450">
            <a:solidFill>
              <a:srgbClr val="FF0000"/>
            </a:solidFill>
            <a:headEnd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F3FDA373-BDD0-301E-A9CA-1CABC2687530}"/>
              </a:ext>
            </a:extLst>
          </p:cNvPr>
          <p:cNvSpPr txBox="1"/>
          <p:nvPr/>
        </p:nvSpPr>
        <p:spPr>
          <a:xfrm>
            <a:off x="6217920" y="4964792"/>
            <a:ext cx="1024200" cy="30963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Font typeface="Wingdings" pitchFamily="2" charset="2"/>
              <a:buNone/>
            </a:pPr>
            <a:r>
              <a:rPr lang="es-ES" altLang="es-ES" sz="1050" dirty="0">
                <a:solidFill>
                  <a:schemeClr val="tx1"/>
                </a:solidFill>
              </a:rPr>
              <a:t>de los procesos </a:t>
            </a:r>
          </a:p>
        </p:txBody>
      </p:sp>
      <p:sp>
        <p:nvSpPr>
          <p:cNvPr id="6" name="Oval 11">
            <a:extLst>
              <a:ext uri="{FF2B5EF4-FFF2-40B4-BE49-F238E27FC236}">
                <a16:creationId xmlns:a16="http://schemas.microsoft.com/office/drawing/2014/main" id="{33043045-4EBE-13AE-25F3-829D05A9D19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443203" y="1038794"/>
            <a:ext cx="3053033" cy="1333568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BB6E66F6-213D-B3D6-8BA9-80DF8E0C26F7}"/>
              </a:ext>
            </a:extLst>
          </p:cNvPr>
          <p:cNvCxnSpPr>
            <a:cxnSpLocks/>
            <a:stCxn id="149515" idx="0"/>
            <a:endCxn id="149511" idx="3"/>
          </p:cNvCxnSpPr>
          <p:nvPr/>
        </p:nvCxnSpPr>
        <p:spPr>
          <a:xfrm flipV="1">
            <a:off x="6605829" y="1687456"/>
            <a:ext cx="697106" cy="884593"/>
          </a:xfrm>
          <a:prstGeom prst="straightConnector1">
            <a:avLst/>
          </a:prstGeom>
          <a:ln w="44450">
            <a:solidFill>
              <a:srgbClr val="FF0000"/>
            </a:solidFill>
            <a:headEnd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1">
            <a:extLst>
              <a:ext uri="{FF2B5EF4-FFF2-40B4-BE49-F238E27FC236}">
                <a16:creationId xmlns:a16="http://schemas.microsoft.com/office/drawing/2014/main" id="{73645D9B-5057-FDA3-9AD9-FD4CBD88B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6061" y="5367588"/>
            <a:ext cx="4128914" cy="867168"/>
          </a:xfrm>
          <a:prstGeom prst="ellips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733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CD7F9A6-CCC0-4C40-9984-7D65649C4A29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902545" y="3087668"/>
            <a:ext cx="10529794" cy="29402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diagnóstico aporta información ordenada y contrastada para alimentar el dosier previo a la Revisión por la Dirección</a:t>
            </a:r>
          </a:p>
          <a:p>
            <a:pPr lvl="1">
              <a:buFontTx/>
              <a:buChar char="-"/>
            </a:pPr>
            <a:r>
              <a:rPr 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Es el soporte para que se expresen los “expertos”.</a:t>
            </a:r>
          </a:p>
          <a:p>
            <a:pPr lvl="1">
              <a:buFontTx/>
              <a:buChar char="-"/>
            </a:pPr>
            <a:r>
              <a:rPr 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Centra los puntos de interés según necesidades.</a:t>
            </a:r>
          </a:p>
          <a:p>
            <a:pPr lvl="1">
              <a:buFontTx/>
              <a:buChar char="-"/>
            </a:pPr>
            <a:r>
              <a:rPr 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Si está bien diseñado, aporta visión “de terreno” sobre problemas transversales.</a:t>
            </a:r>
          </a:p>
          <a:p>
            <a:pPr lvl="1">
              <a:buFontTx/>
              <a:buChar char="-"/>
            </a:pPr>
            <a:r>
              <a:rPr lang="es-ES" b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Facilita la implicación de la Dirección en el proceso: “Pilotaje”.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8B1AB57-0641-924F-894C-2371C7567E7A}"/>
              </a:ext>
            </a:extLst>
          </p:cNvPr>
          <p:cNvSpPr txBox="1">
            <a:spLocks noChangeArrowheads="1"/>
          </p:cNvSpPr>
          <p:nvPr/>
        </p:nvSpPr>
        <p:spPr>
          <a:xfrm>
            <a:off x="1824346" y="1883422"/>
            <a:ext cx="9434373" cy="10375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39800"/>
            <a:r>
              <a:rPr lang="es-ES" altLang="es-ES" sz="36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3- EL DIAGNÓSTICO ALIMENTA LA REVISIÓN POR LA DIRECCIÓN</a:t>
            </a:r>
          </a:p>
        </p:txBody>
      </p:sp>
    </p:spTree>
    <p:extLst>
      <p:ext uri="{BB962C8B-B14F-4D97-AF65-F5344CB8AC3E}">
        <p14:creationId xmlns:p14="http://schemas.microsoft.com/office/powerpoint/2010/main" val="2284125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098526-FF90-4DE0-8455-16CBA6F63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452" y="1858894"/>
            <a:ext cx="11251095" cy="422602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s-ES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s-ES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1- DE QUÉ SE TRATA: ¿QUÉ ES?</a:t>
            </a:r>
          </a:p>
          <a:p>
            <a:pPr marL="0" indent="0">
              <a:buNone/>
            </a:pPr>
            <a:r>
              <a:rPr 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	</a:t>
            </a:r>
            <a:r>
              <a:rPr lang="es-ES" sz="21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RECONOCER LA SITUACIÓN: FUERZAS-DEBILIDADES-AMENAZAS- NECESIDADES.</a:t>
            </a:r>
          </a:p>
          <a:p>
            <a:pPr marL="457200" lvl="1" indent="0">
              <a:buNone/>
            </a:pPr>
            <a:r>
              <a:rPr 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	</a:t>
            </a:r>
            <a:endParaRPr lang="es-ES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2- CÓMO FUNCIONA: EL MÉTODO</a:t>
            </a:r>
          </a:p>
          <a:p>
            <a:pPr marL="0" indent="0">
              <a:buNone/>
            </a:pPr>
            <a:r>
              <a:rPr 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	</a:t>
            </a:r>
            <a:r>
              <a:rPr lang="es-ES" sz="21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¿QUÉ CRITERIOS DE SELECCIÓN DE PRIORIDADES?</a:t>
            </a:r>
          </a:p>
          <a:p>
            <a:pPr marL="0" indent="0">
              <a:buNone/>
            </a:pPr>
            <a:r>
              <a:rPr lang="es-ES" sz="21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	¿CÓMO SE INTEGRA EN EL CICLO “PDCA”?.</a:t>
            </a:r>
          </a:p>
          <a:p>
            <a:pPr marL="0" indent="0">
              <a:buNone/>
            </a:pPr>
            <a:endParaRPr lang="es-ES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3- PARA QUÉ ES ÚTIL: </a:t>
            </a:r>
          </a:p>
          <a:p>
            <a:pPr marL="0" indent="0">
              <a:buNone/>
            </a:pPr>
            <a:r>
              <a:rPr 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	</a:t>
            </a:r>
            <a:r>
              <a:rPr lang="es-ES" sz="21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ALIMENTAR CON RIGOR A LA REVISION POR LA DIRECCIÓN.</a:t>
            </a:r>
          </a:p>
          <a:p>
            <a:pPr marL="914400" lvl="1" indent="-457200">
              <a:buFont typeface="+mj-lt"/>
              <a:buAutoNum type="arabicPeriod"/>
            </a:pPr>
            <a:endParaRPr lang="es-ES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B60C8A9-AA95-415F-A613-5200B323B243}"/>
              </a:ext>
            </a:extLst>
          </p:cNvPr>
          <p:cNvSpPr txBox="1">
            <a:spLocks noChangeArrowheads="1"/>
          </p:cNvSpPr>
          <p:nvPr/>
        </p:nvSpPr>
        <p:spPr>
          <a:xfrm>
            <a:off x="2637181" y="1622750"/>
            <a:ext cx="7116655" cy="10375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39800"/>
            <a:r>
              <a:rPr lang="es-ES" altLang="es-ES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0- SUMARIO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B230CA1-320D-B66C-95AB-A92899F9DFE7}"/>
              </a:ext>
            </a:extLst>
          </p:cNvPr>
          <p:cNvSpPr txBox="1"/>
          <p:nvPr/>
        </p:nvSpPr>
        <p:spPr>
          <a:xfrm>
            <a:off x="7331824" y="3971905"/>
            <a:ext cx="3507971" cy="339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1" indent="0" algn="ctr">
              <a:lnSpc>
                <a:spcPct val="65000"/>
              </a:lnSpc>
              <a:buNone/>
            </a:pPr>
            <a:r>
              <a:rPr lang="es-ES_tradnl" altLang="es-ES" sz="2400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TALLER DIAG-T1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7A752C4-6D7A-C8AB-AFB3-3A19E9A349E3}"/>
              </a:ext>
            </a:extLst>
          </p:cNvPr>
          <p:cNvSpPr txBox="1"/>
          <p:nvPr/>
        </p:nvSpPr>
        <p:spPr>
          <a:xfrm>
            <a:off x="6733310" y="4381825"/>
            <a:ext cx="4788132" cy="339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1" indent="0" algn="ctr">
              <a:lnSpc>
                <a:spcPct val="65000"/>
              </a:lnSpc>
              <a:buNone/>
            </a:pPr>
            <a:r>
              <a:rPr lang="es-ES_tradnl" altLang="es-ES" sz="2400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TALLER DIAG-T2 </a:t>
            </a:r>
          </a:p>
        </p:txBody>
      </p:sp>
    </p:spTree>
    <p:extLst>
      <p:ext uri="{BB962C8B-B14F-4D97-AF65-F5344CB8AC3E}">
        <p14:creationId xmlns:p14="http://schemas.microsoft.com/office/powerpoint/2010/main" val="1335014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Text Box 2">
            <a:extLst>
              <a:ext uri="{FF2B5EF4-FFF2-40B4-BE49-F238E27FC236}">
                <a16:creationId xmlns:a16="http://schemas.microsoft.com/office/drawing/2014/main" id="{9A10E0A6-E887-0A48-BEE0-5B52DCDCCC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9345" y="2020959"/>
            <a:ext cx="9793309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buClr>
                <a:srgbClr val="FFFFCC"/>
              </a:buClr>
              <a:buFont typeface="Wingdings" pitchFamily="2" charset="2"/>
              <a:buNone/>
            </a:pPr>
            <a:r>
              <a:rPr lang="es-ES_tradnl" altLang="es-ES" sz="4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1- DIAGNÓSTICO (¿</a:t>
            </a:r>
            <a:r>
              <a:rPr lang="es-ES" altLang="es-ES" sz="4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QUÉ ES?</a:t>
            </a:r>
            <a:r>
              <a:rPr lang="es-ES" sz="4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)</a:t>
            </a:r>
            <a:endParaRPr lang="es-ES_tradnl" altLang="es-ES" sz="44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algn="ctr">
              <a:buClr>
                <a:srgbClr val="FFFFCC"/>
              </a:buClr>
              <a:buFont typeface="Wingdings" pitchFamily="2" charset="2"/>
              <a:buNone/>
            </a:pPr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recogida ordenada y contrastada de la información.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05BF6BD-4AFD-DD4F-9536-5BCE23663A4D}"/>
              </a:ext>
            </a:extLst>
          </p:cNvPr>
          <p:cNvSpPr txBox="1">
            <a:spLocks noChangeArrowheads="1"/>
          </p:cNvSpPr>
          <p:nvPr/>
        </p:nvSpPr>
        <p:spPr>
          <a:xfrm>
            <a:off x="1290327" y="4602442"/>
            <a:ext cx="9611343" cy="904175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39800">
              <a:lnSpc>
                <a:spcPct val="105000"/>
              </a:lnSpc>
              <a:buFont typeface="Arial" panose="020B0604020202020204" pitchFamily="34" charset="0"/>
              <a:buNone/>
              <a:tabLst>
                <a:tab pos="639763" algn="l"/>
              </a:tabLst>
            </a:pPr>
            <a:r>
              <a:rPr lang="es-ES_tradnl" altLang="es-ES" sz="2000" b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“un diagnóstico por cada ámbito preventivo”</a:t>
            </a:r>
          </a:p>
          <a:p>
            <a:pPr marL="0" indent="0" defTabSz="939800">
              <a:lnSpc>
                <a:spcPct val="105000"/>
              </a:lnSpc>
              <a:buFont typeface="Arial" panose="020B0604020202020204" pitchFamily="34" charset="0"/>
              <a:buNone/>
              <a:tabLst>
                <a:tab pos="639763" algn="l"/>
              </a:tabLst>
            </a:pPr>
            <a:r>
              <a:rPr lang="es-ES" altLang="es-ES" sz="2000" dirty="0">
                <a:solidFill>
                  <a:srgbClr val="002060"/>
                </a:solidFill>
              </a:rPr>
              <a:t>Trabajaremos el caso particular del ámbito “Prevención”, aunque las pautas de trabajo son válidas para el resto de ámbitos de riesgo de la empresa- organismo.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6202CBE-5F7E-E147-B288-4F556FE9792F}"/>
              </a:ext>
            </a:extLst>
          </p:cNvPr>
          <p:cNvSpPr txBox="1">
            <a:spLocks noChangeArrowheads="1"/>
          </p:cNvSpPr>
          <p:nvPr/>
        </p:nvSpPr>
        <p:spPr>
          <a:xfrm>
            <a:off x="1294400" y="3429000"/>
            <a:ext cx="9611343" cy="9041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6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Se trata de “hacer autocrítica” para anticiparnos buscando puntos débiles, amenazas, nuevos retos,…</a:t>
            </a:r>
          </a:p>
        </p:txBody>
      </p:sp>
    </p:spTree>
    <p:extLst>
      <p:ext uri="{BB962C8B-B14F-4D97-AF65-F5344CB8AC3E}">
        <p14:creationId xmlns:p14="http://schemas.microsoft.com/office/powerpoint/2010/main" val="8079679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9" name="Rectangle 3">
            <a:extLst>
              <a:ext uri="{FF2B5EF4-FFF2-40B4-BE49-F238E27FC236}">
                <a16:creationId xmlns:a16="http://schemas.microsoft.com/office/drawing/2014/main" id="{D7485949-812D-0245-A32F-A86B1B12EE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4438" y="1928553"/>
            <a:ext cx="8943975" cy="4034925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None/>
            </a:pPr>
            <a:endParaRPr lang="es-ES" altLang="es-ES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r>
              <a:rPr lang="es-ES_tradnl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¿QUIÉN?: </a:t>
            </a:r>
          </a:p>
          <a:p>
            <a:pPr lvl="1"/>
            <a:r>
              <a:rPr lang="es-ES_tradnl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Responsable de prevención del Centro, ayudándose de un equipo de expertos en los temas tratados,  es el encargado de preparar y llevar a cabo el Diagnóstico de Prevención.</a:t>
            </a:r>
          </a:p>
          <a:p>
            <a:pPr>
              <a:buFont typeface="Wingdings" pitchFamily="2" charset="2"/>
              <a:buNone/>
            </a:pPr>
            <a:endParaRPr lang="es-ES_tradnl" altLang="es-ES" sz="24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r>
              <a:rPr lang="es-ES_tradnl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¿ CUÁNDO?: </a:t>
            </a:r>
          </a:p>
          <a:p>
            <a:pPr lvl="1"/>
            <a:r>
              <a:rPr lang="es-ES_tradnl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Diagnóstico se actualiza antes de la Revisión por la Dirección , que forma parte de la preparación del Plan Anual.</a:t>
            </a:r>
            <a:br>
              <a:rPr lang="es-ES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</a:br>
            <a:endParaRPr lang="es-ES" altLang="es-ES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r>
              <a:rPr lang="es-ES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¿CÓMO?: </a:t>
            </a:r>
          </a:p>
          <a:p>
            <a:pPr lvl="1"/>
            <a:r>
              <a:rPr lang="es-ES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Definiendo “a priori” y en coherencia con la </a:t>
            </a:r>
            <a:r>
              <a:rPr lang="es-ES" altLang="es-ES" b="1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Rev</a:t>
            </a:r>
            <a:r>
              <a:rPr lang="es-ES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</a:t>
            </a:r>
            <a:r>
              <a:rPr lang="es-ES" altLang="es-ES" b="1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Dir</a:t>
            </a:r>
            <a:r>
              <a:rPr lang="es-ES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, sectores, procesos, ámbitos de actividad que deben ser evaluados. </a:t>
            </a:r>
          </a:p>
          <a:p>
            <a:pPr lvl="1"/>
            <a:r>
              <a:rPr lang="es-ES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Realizado “sobre el terreno”, según instrucciones escritas y aportando el conocimiento de los expertos.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F7E8762-5051-4048-1B2F-ED3CBFFD3C55}"/>
              </a:ext>
            </a:extLst>
          </p:cNvPr>
          <p:cNvSpPr txBox="1"/>
          <p:nvPr/>
        </p:nvSpPr>
        <p:spPr>
          <a:xfrm>
            <a:off x="2460567" y="1662545"/>
            <a:ext cx="6550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s-ES" altLang="es-ES" b="1">
                <a:solidFill>
                  <a:srgbClr val="002060"/>
                </a:solidFill>
                <a:latin typeface="Arial Rounded MT Bold" panose="020F0704030504030204" pitchFamily="34" charset="0"/>
              </a:rPr>
              <a:t>2- EL DIAGNÓSTICO: PROCEDIMIENTO</a:t>
            </a:r>
            <a:endParaRPr lang="es-ES" altLang="es-ES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011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3" name="Rectangle 3">
            <a:extLst>
              <a:ext uri="{FF2B5EF4-FFF2-40B4-BE49-F238E27FC236}">
                <a16:creationId xmlns:a16="http://schemas.microsoft.com/office/drawing/2014/main" id="{E69884BA-7369-794D-BAEB-8A9B93A406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5009" y="1471495"/>
            <a:ext cx="10561981" cy="4796301"/>
          </a:xfrm>
        </p:spPr>
        <p:txBody>
          <a:bodyPr>
            <a:normAutofit fontScale="77500" lnSpcReduction="20000"/>
          </a:bodyPr>
          <a:lstStyle/>
          <a:p>
            <a:pPr marL="457200" lvl="1" indent="0" algn="ctr">
              <a:lnSpc>
                <a:spcPct val="65000"/>
              </a:lnSpc>
              <a:buNone/>
            </a:pPr>
            <a:endParaRPr lang="es-ES_tradnl" altLang="es-ES" sz="3900" dirty="0">
              <a:solidFill>
                <a:srgbClr val="002060"/>
              </a:solidFill>
              <a:highlight>
                <a:srgbClr val="FFFF00"/>
              </a:highlight>
              <a:latin typeface="Arial Rounded MT Bold" panose="020F0704030504030204" pitchFamily="34" charset="0"/>
            </a:endParaRPr>
          </a:p>
          <a:p>
            <a:pPr marL="457200" lvl="1" indent="0" algn="ctr">
              <a:lnSpc>
                <a:spcPct val="65000"/>
              </a:lnSpc>
              <a:buNone/>
            </a:pPr>
            <a:r>
              <a:rPr lang="es-ES_tradnl" altLang="es-ES" sz="2600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TALLER DIAG-T1:</a:t>
            </a:r>
            <a:r>
              <a:rPr lang="es-ES_tradnl" altLang="es-ES" sz="2600" b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CAPÍTULOS A REVISAR EN EL DIAGNÓSTICO</a:t>
            </a:r>
          </a:p>
          <a:p>
            <a:pPr marL="457200" lvl="1" indent="0">
              <a:lnSpc>
                <a:spcPct val="65000"/>
              </a:lnSpc>
              <a:buNone/>
            </a:pPr>
            <a:endParaRPr lang="es-ES_tradnl" altLang="es-ES" sz="22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1900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El animador:</a:t>
            </a:r>
          </a:p>
          <a:p>
            <a:pPr lvl="1">
              <a:lnSpc>
                <a:spcPct val="65000"/>
              </a:lnSpc>
              <a:buFontTx/>
              <a:buChar char="-"/>
            </a:pPr>
            <a:endParaRPr lang="es-ES_tradnl" altLang="es-ES" sz="19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>
              <a:lnSpc>
                <a:spcPct val="65000"/>
              </a:lnSpc>
              <a:buFontTx/>
              <a:buChar char="-"/>
            </a:pPr>
            <a:r>
              <a:rPr lang="es-ES_tradnl" altLang="es-ES" sz="19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Presenta el caso de estudio y define un “campo de la prevención” (¿PRL?)</a:t>
            </a:r>
          </a:p>
          <a:p>
            <a:pPr lvl="1">
              <a:lnSpc>
                <a:spcPct val="65000"/>
              </a:lnSpc>
              <a:buFontTx/>
              <a:buChar char="-"/>
            </a:pPr>
            <a:endParaRPr lang="es-ES_tradnl" altLang="es-ES" sz="19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1900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Los participantes en grupos de 3-4 alumnos:</a:t>
            </a:r>
          </a:p>
          <a:p>
            <a:pPr marL="457200" lvl="1" indent="0">
              <a:lnSpc>
                <a:spcPct val="65000"/>
              </a:lnSpc>
              <a:buNone/>
            </a:pPr>
            <a:endParaRPr lang="es-ES_tradnl" altLang="es-ES" sz="19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>
              <a:lnSpc>
                <a:spcPct val="65000"/>
              </a:lnSpc>
              <a:buFontTx/>
              <a:buChar char="-"/>
            </a:pPr>
            <a:r>
              <a:rPr lang="es-ES_tradnl" altLang="es-ES" sz="19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Cada grupo dispone de un máximo de “3 post-</a:t>
            </a:r>
            <a:r>
              <a:rPr lang="es-ES_tradnl" altLang="es-ES" sz="1900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it</a:t>
            </a:r>
            <a:r>
              <a:rPr lang="es-ES_tradnl" altLang="es-ES" sz="19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”.</a:t>
            </a:r>
          </a:p>
          <a:p>
            <a:pPr marL="457200" lvl="1" indent="0">
              <a:lnSpc>
                <a:spcPct val="65000"/>
              </a:lnSpc>
              <a:buNone/>
            </a:pPr>
            <a:endParaRPr lang="es-ES_tradnl" altLang="es-ES" sz="19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19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- A la vista del contexto y de los requisitos de gestión de riesgos:</a:t>
            </a:r>
          </a:p>
          <a:p>
            <a:pPr marL="457200" lvl="1" indent="0">
              <a:lnSpc>
                <a:spcPct val="65000"/>
              </a:lnSpc>
              <a:buNone/>
            </a:pPr>
            <a:endParaRPr lang="es-ES_tradnl" altLang="es-ES" sz="19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2">
              <a:lnSpc>
                <a:spcPct val="65000"/>
              </a:lnSpc>
              <a:buFontTx/>
              <a:buChar char="-"/>
            </a:pPr>
            <a:r>
              <a:rPr lang="es-ES_tradnl" altLang="es-ES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Identificar “TEMAS” donde aplicar cuestionario. </a:t>
            </a:r>
            <a:r>
              <a:rPr lang="es-ES_tradnl" altLang="es-ES" sz="1600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(*)</a:t>
            </a:r>
          </a:p>
          <a:p>
            <a:pPr lvl="1">
              <a:lnSpc>
                <a:spcPct val="65000"/>
              </a:lnSpc>
              <a:buFontTx/>
              <a:buChar char="-"/>
            </a:pPr>
            <a:endParaRPr lang="es-ES_tradnl" altLang="es-ES" sz="19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2">
              <a:lnSpc>
                <a:spcPct val="65000"/>
              </a:lnSpc>
              <a:buFontTx/>
              <a:buChar char="-"/>
            </a:pPr>
            <a:r>
              <a:rPr lang="es-ES_tradnl" altLang="es-ES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“1 TEMA” en cada post-</a:t>
            </a:r>
            <a:r>
              <a:rPr lang="es-ES_tradnl" altLang="es-ES" sz="1600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it</a:t>
            </a:r>
            <a:r>
              <a:rPr lang="es-ES_tradnl" altLang="es-ES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.</a:t>
            </a:r>
          </a:p>
          <a:p>
            <a:pPr marL="457200" lvl="1" indent="0" algn="ctr">
              <a:lnSpc>
                <a:spcPct val="65000"/>
              </a:lnSpc>
              <a:buNone/>
            </a:pPr>
            <a:endParaRPr lang="es-ES_tradnl" altLang="es-ES" sz="19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(*): La condición de éxito es conseguir que la evaluación-diagnóstico sea posible mediante medidas objetivas</a:t>
            </a:r>
          </a:p>
          <a:p>
            <a:pPr marL="457200" lvl="1" indent="0">
              <a:lnSpc>
                <a:spcPct val="65000"/>
              </a:lnSpc>
              <a:buNone/>
            </a:pPr>
            <a:endParaRPr lang="es-ES_tradnl" altLang="es-ES" sz="16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	 (indicadores mejor que evaluación cualitativa)</a:t>
            </a:r>
          </a:p>
          <a:p>
            <a:pPr marL="457200" lvl="1" indent="0">
              <a:lnSpc>
                <a:spcPct val="65000"/>
              </a:lnSpc>
              <a:buNone/>
            </a:pPr>
            <a:endParaRPr lang="es-ES_tradnl" altLang="es-ES" sz="14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15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Se trata de estructurar la recogida de información para después “repartir y planificar tareas” para los equipos</a:t>
            </a:r>
          </a:p>
          <a:p>
            <a:pPr marL="457200" lvl="1" indent="0">
              <a:lnSpc>
                <a:spcPct val="65000"/>
              </a:lnSpc>
              <a:buNone/>
            </a:pPr>
            <a:endParaRPr lang="es-ES_tradnl" altLang="es-ES" sz="1900" dirty="0">
              <a:solidFill>
                <a:srgbClr val="002060"/>
              </a:solidFill>
              <a:highlight>
                <a:srgbClr val="FFFF00"/>
              </a:highlight>
              <a:latin typeface="Arial Rounded MT Bold" panose="020F0704030504030204" pitchFamily="34" charset="0"/>
            </a:endParaRP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1900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El animador:</a:t>
            </a:r>
          </a:p>
          <a:p>
            <a:pPr marL="457200" lvl="1" indent="0">
              <a:lnSpc>
                <a:spcPct val="65000"/>
              </a:lnSpc>
              <a:buNone/>
            </a:pPr>
            <a:endParaRPr lang="es-ES_tradnl" altLang="es-ES" sz="19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19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- Comparte propuestas:  TORMENTA DE IDEAS (5 min)</a:t>
            </a:r>
          </a:p>
          <a:p>
            <a:pPr marL="457200" lvl="1" indent="0">
              <a:lnSpc>
                <a:spcPct val="65000"/>
              </a:lnSpc>
              <a:buNone/>
            </a:pPr>
            <a:endParaRPr lang="es-ES_tradnl" altLang="es-ES" sz="19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19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- Puesta en común de la solución “tipo”</a:t>
            </a:r>
          </a:p>
          <a:p>
            <a:pPr lvl="1" algn="ctr">
              <a:lnSpc>
                <a:spcPct val="65000"/>
              </a:lnSpc>
              <a:buFontTx/>
              <a:buChar char="-"/>
            </a:pPr>
            <a:endParaRPr lang="es-ES" altLang="es-ES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59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3" name="Rectangle 3">
            <a:extLst>
              <a:ext uri="{FF2B5EF4-FFF2-40B4-BE49-F238E27FC236}">
                <a16:creationId xmlns:a16="http://schemas.microsoft.com/office/drawing/2014/main" id="{E69884BA-7369-794D-BAEB-8A9B93A406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033" y="1481644"/>
            <a:ext cx="10561981" cy="4660739"/>
          </a:xfrm>
        </p:spPr>
        <p:txBody>
          <a:bodyPr>
            <a:normAutofit fontScale="40000" lnSpcReduction="20000"/>
          </a:bodyPr>
          <a:lstStyle/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3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		</a:t>
            </a:r>
          </a:p>
          <a:p>
            <a:pPr marL="457200" lvl="1" indent="0">
              <a:lnSpc>
                <a:spcPct val="65000"/>
              </a:lnSpc>
              <a:buNone/>
            </a:pPr>
            <a:r>
              <a:rPr lang="es-ES_tradnl" altLang="es-ES" sz="3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		¿CÓMO?: 	</a:t>
            </a:r>
            <a:r>
              <a:rPr lang="es-ES_tradnl" altLang="es-ES" sz="3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ESTRUCTURA DEL DIAGNOSTICO</a:t>
            </a:r>
            <a:endParaRPr lang="es-ES_tradnl" altLang="es-ES" sz="4400" dirty="0">
              <a:solidFill>
                <a:srgbClr val="002060"/>
              </a:solidFill>
              <a:highlight>
                <a:srgbClr val="FFFF00"/>
              </a:highlight>
              <a:latin typeface="Arial Rounded MT Bold" panose="020F0704030504030204" pitchFamily="34" charset="0"/>
            </a:endParaRPr>
          </a:p>
          <a:p>
            <a:pPr marL="457200" lvl="1" indent="0" algn="ctr">
              <a:lnSpc>
                <a:spcPct val="65000"/>
              </a:lnSpc>
              <a:buNone/>
            </a:pPr>
            <a:endParaRPr lang="es-ES_tradnl" altLang="es-ES" sz="4400" dirty="0">
              <a:solidFill>
                <a:srgbClr val="002060"/>
              </a:solidFill>
              <a:highlight>
                <a:srgbClr val="FFFF00"/>
              </a:highlight>
              <a:latin typeface="Arial Rounded MT Bold" panose="020F0704030504030204" pitchFamily="34" charset="0"/>
            </a:endParaRPr>
          </a:p>
          <a:p>
            <a:pPr marL="457200" lvl="1" indent="0" algn="ctr">
              <a:lnSpc>
                <a:spcPct val="65000"/>
              </a:lnSpc>
              <a:buNone/>
            </a:pPr>
            <a:r>
              <a:rPr lang="es-ES_tradnl" altLang="es-ES" sz="4000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TALLER DIAG-T1:</a:t>
            </a:r>
            <a:r>
              <a:rPr lang="es-ES_tradnl" altLang="es-ES" sz="4000" b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CAPÍTULOS A REVISAR EN EL DIAGNÓSTICO</a:t>
            </a:r>
          </a:p>
          <a:p>
            <a:pPr>
              <a:lnSpc>
                <a:spcPct val="65000"/>
              </a:lnSpc>
              <a:buFont typeface="Wingdings" pitchFamily="2" charset="2"/>
              <a:buNone/>
            </a:pPr>
            <a:endParaRPr lang="es-ES_tradnl" altLang="es-ES" sz="2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>
              <a:lnSpc>
                <a:spcPct val="65000"/>
              </a:lnSpc>
            </a:pPr>
            <a:endParaRPr lang="es-ES_tradnl" altLang="es-ES" sz="28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>
              <a:lnSpc>
                <a:spcPct val="65000"/>
              </a:lnSpc>
            </a:pPr>
            <a:r>
              <a:rPr lang="es-ES_tradnl" altLang="es-ES" sz="3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Difusión y apropiación de la Política de Prevención del Centro</a:t>
            </a:r>
          </a:p>
          <a:p>
            <a:pPr lvl="1">
              <a:lnSpc>
                <a:spcPct val="65000"/>
              </a:lnSpc>
            </a:pPr>
            <a:endParaRPr lang="es-ES_tradnl" altLang="es-ES" sz="28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>
              <a:lnSpc>
                <a:spcPct val="65000"/>
              </a:lnSpc>
            </a:pPr>
            <a:r>
              <a:rPr lang="es-ES_tradnl" altLang="es-ES" sz="3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Las nuevas exigencias reglamentarias y otras</a:t>
            </a:r>
          </a:p>
          <a:p>
            <a:pPr lvl="1">
              <a:lnSpc>
                <a:spcPct val="65000"/>
              </a:lnSpc>
            </a:pPr>
            <a:endParaRPr lang="es-ES_tradnl" altLang="es-ES" sz="34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>
              <a:lnSpc>
                <a:spcPct val="65000"/>
              </a:lnSpc>
            </a:pPr>
            <a:r>
              <a:rPr lang="es-ES_tradnl" altLang="es-ES" sz="3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Las exigencias internas</a:t>
            </a:r>
          </a:p>
          <a:p>
            <a:pPr lvl="1">
              <a:lnSpc>
                <a:spcPct val="65000"/>
              </a:lnSpc>
            </a:pPr>
            <a:endParaRPr lang="es-ES_tradnl" altLang="es-ES" sz="28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>
              <a:lnSpc>
                <a:spcPct val="65000"/>
              </a:lnSpc>
            </a:pPr>
            <a:r>
              <a:rPr lang="es-ES_tradnl" altLang="es-ES" sz="3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Las evaluaciones de riesgos</a:t>
            </a:r>
          </a:p>
          <a:p>
            <a:pPr lvl="1">
              <a:lnSpc>
                <a:spcPct val="65000"/>
              </a:lnSpc>
            </a:pPr>
            <a:endParaRPr lang="es-ES_tradnl" altLang="es-ES" sz="34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>
              <a:lnSpc>
                <a:spcPct val="65000"/>
              </a:lnSpc>
            </a:pPr>
            <a:r>
              <a:rPr lang="es-ES_tradnl" altLang="es-ES" sz="3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punto de vista de las partes interesadas </a:t>
            </a:r>
          </a:p>
          <a:p>
            <a:pPr lvl="1">
              <a:lnSpc>
                <a:spcPct val="65000"/>
              </a:lnSpc>
            </a:pPr>
            <a:endParaRPr lang="es-ES_tradnl" altLang="es-ES" sz="28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>
              <a:lnSpc>
                <a:spcPct val="65000"/>
              </a:lnSpc>
            </a:pPr>
            <a:r>
              <a:rPr lang="es-ES_tradnl" altLang="es-ES" sz="3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Diagnóstico anterior</a:t>
            </a:r>
          </a:p>
          <a:p>
            <a:pPr lvl="1">
              <a:lnSpc>
                <a:spcPct val="65000"/>
              </a:lnSpc>
            </a:pPr>
            <a:endParaRPr lang="es-ES_tradnl" altLang="es-ES" sz="28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>
              <a:lnSpc>
                <a:spcPct val="65000"/>
              </a:lnSpc>
            </a:pPr>
            <a:r>
              <a:rPr lang="es-ES_tradnl" altLang="es-ES" sz="3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Cuadro de gestión/Memoria Anual/Tablero indicad</a:t>
            </a:r>
            <a:r>
              <a:rPr lang="es-ES_tradnl" altLang="es-ES" sz="2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ores</a:t>
            </a:r>
          </a:p>
          <a:p>
            <a:pPr lvl="1">
              <a:lnSpc>
                <a:spcPct val="65000"/>
              </a:lnSpc>
            </a:pPr>
            <a:endParaRPr lang="es-ES_tradnl" altLang="es-ES" sz="28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>
              <a:lnSpc>
                <a:spcPct val="65000"/>
              </a:lnSpc>
            </a:pPr>
            <a:r>
              <a:rPr lang="es-ES_tradnl" altLang="es-ES" sz="3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Resultados de la revisión del Plan </a:t>
            </a:r>
          </a:p>
          <a:p>
            <a:pPr lvl="1">
              <a:lnSpc>
                <a:spcPct val="65000"/>
              </a:lnSpc>
            </a:pPr>
            <a:endParaRPr lang="es-ES_tradnl" altLang="es-ES" sz="28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>
              <a:lnSpc>
                <a:spcPct val="65000"/>
              </a:lnSpc>
            </a:pPr>
            <a:r>
              <a:rPr lang="es-ES_tradnl" altLang="es-ES" sz="3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Resultados de la revisión de la Dirección anterior</a:t>
            </a:r>
          </a:p>
          <a:p>
            <a:pPr lvl="1">
              <a:lnSpc>
                <a:spcPct val="65000"/>
              </a:lnSpc>
            </a:pPr>
            <a:endParaRPr lang="es-ES_tradnl" altLang="es-ES" sz="28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>
              <a:lnSpc>
                <a:spcPct val="65000"/>
              </a:lnSpc>
            </a:pPr>
            <a:r>
              <a:rPr lang="es-ES_tradnl" altLang="es-ES" sz="3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Los informes de auditorías</a:t>
            </a:r>
          </a:p>
          <a:p>
            <a:pPr lvl="1">
              <a:lnSpc>
                <a:spcPct val="65000"/>
              </a:lnSpc>
            </a:pPr>
            <a:endParaRPr lang="es-ES_tradnl" altLang="es-ES" sz="28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>
              <a:lnSpc>
                <a:spcPct val="65000"/>
              </a:lnSpc>
            </a:pPr>
            <a:r>
              <a:rPr lang="es-ES_tradnl" altLang="es-ES" sz="3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Control de  riesgos/No conformidades</a:t>
            </a:r>
          </a:p>
          <a:p>
            <a:pPr lvl="1">
              <a:lnSpc>
                <a:spcPct val="65000"/>
              </a:lnSpc>
            </a:pPr>
            <a:r>
              <a:rPr lang="es-ES_tradnl" altLang="es-ES" sz="28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…</a:t>
            </a:r>
            <a:endParaRPr lang="es-ES" altLang="es-ES" sz="28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26BB210-8D7A-A145-93DF-237B3ED8845D}"/>
              </a:ext>
            </a:extLst>
          </p:cNvPr>
          <p:cNvSpPr txBox="1"/>
          <p:nvPr/>
        </p:nvSpPr>
        <p:spPr>
          <a:xfrm rot="19766855">
            <a:off x="8085291" y="4749333"/>
            <a:ext cx="3565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highlight>
                  <a:srgbClr val="FFFF00"/>
                </a:highlight>
              </a:rPr>
              <a:t>LISTA ABIERTA Y VIVA</a:t>
            </a:r>
          </a:p>
        </p:txBody>
      </p:sp>
    </p:spTree>
    <p:extLst>
      <p:ext uri="{BB962C8B-B14F-4D97-AF65-F5344CB8AC3E}">
        <p14:creationId xmlns:p14="http://schemas.microsoft.com/office/powerpoint/2010/main" val="2277151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3" name="Rectangle 3">
            <a:extLst>
              <a:ext uri="{FF2B5EF4-FFF2-40B4-BE49-F238E27FC236}">
                <a16:creationId xmlns:a16="http://schemas.microsoft.com/office/drawing/2014/main" id="{E69884BA-7369-794D-BAEB-8A9B93A406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5009" y="1714227"/>
            <a:ext cx="10561981" cy="4567303"/>
          </a:xfrm>
        </p:spPr>
        <p:txBody>
          <a:bodyPr>
            <a:normAutofit/>
          </a:bodyPr>
          <a:lstStyle/>
          <a:p>
            <a:pPr marL="457200" lvl="1" indent="0" algn="ctr">
              <a:lnSpc>
                <a:spcPct val="65000"/>
              </a:lnSpc>
              <a:buNone/>
            </a:pPr>
            <a:r>
              <a:rPr lang="es-ES_tradnl" altLang="es-ES" sz="2800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TALLER DIAG-T2: </a:t>
            </a:r>
          </a:p>
          <a:p>
            <a:pPr marL="0" indent="0">
              <a:lnSpc>
                <a:spcPct val="65000"/>
              </a:lnSpc>
              <a:buNone/>
            </a:pPr>
            <a:r>
              <a:rPr lang="es-ES_tradnl" altLang="es-ES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animador:</a:t>
            </a:r>
          </a:p>
          <a:p>
            <a:pPr marL="0" indent="0">
              <a:lnSpc>
                <a:spcPct val="65000"/>
              </a:lnSpc>
              <a:buNone/>
            </a:pPr>
            <a:r>
              <a:rPr lang="es-ES_tradnl" altLang="es-ES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 la vista de los capítulos identificados, elegimos dos casos:</a:t>
            </a:r>
          </a:p>
          <a:p>
            <a:pPr lvl="1">
              <a:lnSpc>
                <a:spcPct val="65000"/>
              </a:lnSpc>
              <a:buFontTx/>
              <a:buChar char="-"/>
            </a:pPr>
            <a:r>
              <a:rPr lang="es-ES_tradnl" altLang="es-ES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Evaluación de riesgos</a:t>
            </a:r>
          </a:p>
          <a:p>
            <a:pPr lvl="1">
              <a:lnSpc>
                <a:spcPct val="65000"/>
              </a:lnSpc>
              <a:buFontTx/>
              <a:buChar char="-"/>
            </a:pPr>
            <a:r>
              <a:rPr lang="es-ES_tradnl" altLang="es-ES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punto de vista de las partes interesadas </a:t>
            </a:r>
          </a:p>
          <a:p>
            <a:pPr lvl="1">
              <a:lnSpc>
                <a:spcPct val="65000"/>
              </a:lnSpc>
              <a:buFontTx/>
              <a:buChar char="-"/>
            </a:pPr>
            <a:endParaRPr lang="es-ES_tradnl" altLang="es-ES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>
              <a:lnSpc>
                <a:spcPct val="65000"/>
              </a:lnSpc>
              <a:buNone/>
            </a:pPr>
            <a:r>
              <a:rPr lang="es-ES_tradnl" altLang="es-ES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Asignamos los capítulos elegidos a dos grupos de alumnos: </a:t>
            </a:r>
          </a:p>
          <a:p>
            <a:pPr marL="0" indent="0">
              <a:lnSpc>
                <a:spcPct val="65000"/>
              </a:lnSpc>
              <a:buNone/>
            </a:pPr>
            <a:endParaRPr lang="es-ES_tradnl" altLang="es-ES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>
              <a:lnSpc>
                <a:spcPct val="65000"/>
              </a:lnSpc>
              <a:buNone/>
            </a:pPr>
            <a:r>
              <a:rPr lang="es-ES_tradnl" altLang="es-ES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Los participantes:</a:t>
            </a:r>
          </a:p>
          <a:p>
            <a:pPr lvl="1">
              <a:lnSpc>
                <a:spcPct val="65000"/>
              </a:lnSpc>
              <a:buFontTx/>
              <a:buChar char="-"/>
            </a:pPr>
            <a:r>
              <a:rPr lang="es-ES_tradnl" altLang="es-ES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Identifican 3 o 4 preguntas concretas para el capítulo asignado .</a:t>
            </a:r>
          </a:p>
          <a:p>
            <a:pPr lvl="1">
              <a:lnSpc>
                <a:spcPct val="65000"/>
              </a:lnSpc>
              <a:buFontTx/>
              <a:buChar char="-"/>
            </a:pPr>
            <a:r>
              <a:rPr lang="es-ES_tradnl" altLang="es-ES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Aplican criterio de puntuación (de 1 a 4) argumentando la elección.</a:t>
            </a:r>
          </a:p>
          <a:p>
            <a:pPr marL="457200" lvl="1" indent="0">
              <a:lnSpc>
                <a:spcPct val="65000"/>
              </a:lnSpc>
              <a:buNone/>
            </a:pPr>
            <a:endParaRPr lang="es-ES_tradnl" altLang="es-ES" dirty="0">
              <a:solidFill>
                <a:srgbClr val="002060"/>
              </a:solidFill>
              <a:highlight>
                <a:srgbClr val="FFFF00"/>
              </a:highlight>
              <a:latin typeface="Arial Rounded MT Bold" panose="020F0704030504030204" pitchFamily="34" charset="0"/>
            </a:endParaRPr>
          </a:p>
          <a:p>
            <a:pPr lvl="1" algn="ctr">
              <a:lnSpc>
                <a:spcPct val="65000"/>
              </a:lnSpc>
              <a:buFontTx/>
              <a:buChar char="-"/>
            </a:pPr>
            <a:endParaRPr lang="es-ES" altLang="es-ES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621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Rectangle 3">
            <a:extLst>
              <a:ext uri="{FF2B5EF4-FFF2-40B4-BE49-F238E27FC236}">
                <a16:creationId xmlns:a16="http://schemas.microsoft.com/office/drawing/2014/main" id="{1C20F48A-1BD0-D14B-A0B1-026458C925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1634" y="2679020"/>
            <a:ext cx="10236156" cy="3266062"/>
          </a:xfrm>
        </p:spPr>
        <p:txBody>
          <a:bodyPr>
            <a:normAutofit lnSpcReduction="10000"/>
          </a:bodyPr>
          <a:lstStyle/>
          <a:p>
            <a:pPr>
              <a:lnSpc>
                <a:spcPct val="75000"/>
              </a:lnSpc>
            </a:pPr>
            <a:r>
              <a:rPr lang="es-ES_tradnl" altLang="es-ES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 cada apartado se le asignan de 3 a 5 preguntas orientadas.</a:t>
            </a:r>
          </a:p>
          <a:p>
            <a:pPr>
              <a:lnSpc>
                <a:spcPct val="75000"/>
              </a:lnSpc>
            </a:pPr>
            <a:endParaRPr lang="es-ES_tradnl" altLang="es-ES" sz="24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75000"/>
              </a:lnSpc>
            </a:pPr>
            <a:r>
              <a:rPr lang="es-ES_tradnl" altLang="es-ES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 cada pregunta se le da una notación (por ejemplo, del 4 al 1).</a:t>
            </a:r>
          </a:p>
          <a:p>
            <a:pPr>
              <a:lnSpc>
                <a:spcPct val="75000"/>
              </a:lnSpc>
              <a:buFont typeface="Wingdings" pitchFamily="2" charset="2"/>
              <a:buNone/>
            </a:pPr>
            <a:endParaRPr lang="es-ES_tradnl" altLang="es-ES" sz="24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75000"/>
              </a:lnSpc>
            </a:pPr>
            <a:r>
              <a:rPr lang="es-ES_tradnl" altLang="es-ES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Para obtener una visión global de la situación del diagnóstico se grafica en un radar.</a:t>
            </a:r>
          </a:p>
          <a:p>
            <a:pPr>
              <a:lnSpc>
                <a:spcPct val="75000"/>
              </a:lnSpc>
              <a:buFont typeface="Wingdings" pitchFamily="2" charset="2"/>
              <a:buNone/>
            </a:pPr>
            <a:endParaRPr lang="es-ES_tradnl" altLang="es-ES" sz="24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75000"/>
              </a:lnSpc>
            </a:pPr>
            <a:r>
              <a:rPr lang="es-ES_tradnl" altLang="es-ES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Equipo de Dirección revisa estos apartados y decide si son necesarias poner en práctica acciones o bien incluir en el Plan Anual de Prevención.</a:t>
            </a:r>
            <a:endParaRPr lang="es-ES" altLang="es-ES" sz="24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75000"/>
              </a:lnSpc>
            </a:pPr>
            <a:endParaRPr lang="es-ES_tradnl" altLang="es-ES" sz="24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93045-C4E1-8746-9D02-63D7BDCB4111}"/>
              </a:ext>
            </a:extLst>
          </p:cNvPr>
          <p:cNvSpPr txBox="1"/>
          <p:nvPr/>
        </p:nvSpPr>
        <p:spPr>
          <a:xfrm>
            <a:off x="821634" y="2092633"/>
            <a:ext cx="10548731" cy="380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65000"/>
              </a:lnSpc>
              <a:buFont typeface="Wingdings" pitchFamily="2" charset="2"/>
              <a:buNone/>
            </a:pPr>
            <a:r>
              <a:rPr lang="es-ES_tradnl" altLang="es-ES" sz="2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¿CÓMO?: </a:t>
            </a:r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METODOLOGÍA A APLICAR EN EL DIAGNÓSTICO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5B630CE-E860-EF8B-09DD-8B7A33B2ECEB}"/>
              </a:ext>
            </a:extLst>
          </p:cNvPr>
          <p:cNvSpPr txBox="1"/>
          <p:nvPr/>
        </p:nvSpPr>
        <p:spPr>
          <a:xfrm>
            <a:off x="2443941" y="1526791"/>
            <a:ext cx="6550429" cy="339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1" indent="0" algn="ctr">
              <a:lnSpc>
                <a:spcPct val="65000"/>
              </a:lnSpc>
              <a:buNone/>
            </a:pPr>
            <a:r>
              <a:rPr lang="es-ES_tradnl" altLang="es-ES" sz="2400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TALLER DIAG-T2: </a:t>
            </a:r>
          </a:p>
        </p:txBody>
      </p:sp>
    </p:spTree>
    <p:extLst>
      <p:ext uri="{BB962C8B-B14F-4D97-AF65-F5344CB8AC3E}">
        <p14:creationId xmlns:p14="http://schemas.microsoft.com/office/powerpoint/2010/main" val="121428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Rectangle 3">
            <a:extLst>
              <a:ext uri="{FF2B5EF4-FFF2-40B4-BE49-F238E27FC236}">
                <a16:creationId xmlns:a16="http://schemas.microsoft.com/office/drawing/2014/main" id="{1C20F48A-1BD0-D14B-A0B1-026458C925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1634" y="2679020"/>
            <a:ext cx="10236156" cy="3266062"/>
          </a:xfrm>
        </p:spPr>
        <p:txBody>
          <a:bodyPr>
            <a:normAutofit lnSpcReduction="10000"/>
          </a:bodyPr>
          <a:lstStyle/>
          <a:p>
            <a:pPr>
              <a:lnSpc>
                <a:spcPct val="75000"/>
              </a:lnSpc>
            </a:pPr>
            <a:r>
              <a:rPr lang="es-ES_tradnl" altLang="es-ES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 cada apartado se le asignan de 3 a 5 preguntas orientadas.</a:t>
            </a:r>
          </a:p>
          <a:p>
            <a:pPr>
              <a:lnSpc>
                <a:spcPct val="75000"/>
              </a:lnSpc>
            </a:pPr>
            <a:endParaRPr lang="es-ES_tradnl" altLang="es-ES" sz="24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75000"/>
              </a:lnSpc>
            </a:pPr>
            <a:r>
              <a:rPr lang="es-ES_tradnl" altLang="es-ES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 cada pregunta se le da una notación (por ejemplo del 4 al 1).</a:t>
            </a:r>
          </a:p>
          <a:p>
            <a:pPr>
              <a:lnSpc>
                <a:spcPct val="75000"/>
              </a:lnSpc>
              <a:buFont typeface="Wingdings" pitchFamily="2" charset="2"/>
              <a:buNone/>
            </a:pPr>
            <a:endParaRPr lang="es-ES_tradnl" altLang="es-ES" sz="24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75000"/>
              </a:lnSpc>
            </a:pPr>
            <a:r>
              <a:rPr lang="es-ES_tradnl" altLang="es-ES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Para obtener una visión global de la situación del diagnóstico se grafica en un radar.</a:t>
            </a:r>
          </a:p>
          <a:p>
            <a:pPr>
              <a:lnSpc>
                <a:spcPct val="75000"/>
              </a:lnSpc>
              <a:buFont typeface="Wingdings" pitchFamily="2" charset="2"/>
              <a:buNone/>
            </a:pPr>
            <a:endParaRPr lang="es-ES_tradnl" altLang="es-ES" sz="24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75000"/>
              </a:lnSpc>
            </a:pPr>
            <a:r>
              <a:rPr lang="es-ES_tradnl" altLang="es-ES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Equipo de Dirección revisa estos apartados y decide si son necesarias poner en práctica acciones o bien incluir en el Plan Anual de Prevención.</a:t>
            </a:r>
            <a:endParaRPr lang="es-ES" altLang="es-ES" sz="24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75000"/>
              </a:lnSpc>
            </a:pPr>
            <a:endParaRPr lang="es-ES_tradnl" altLang="es-ES" sz="24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93045-C4E1-8746-9D02-63D7BDCB4111}"/>
              </a:ext>
            </a:extLst>
          </p:cNvPr>
          <p:cNvSpPr txBox="1"/>
          <p:nvPr/>
        </p:nvSpPr>
        <p:spPr>
          <a:xfrm>
            <a:off x="821634" y="2092633"/>
            <a:ext cx="10548731" cy="380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65000"/>
              </a:lnSpc>
              <a:buFont typeface="Wingdings" pitchFamily="2" charset="2"/>
              <a:buNone/>
            </a:pPr>
            <a:r>
              <a:rPr lang="es-ES_tradnl" altLang="es-ES" sz="2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¿CÓMO?: </a:t>
            </a:r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METODOLOGÍA A APLICAR EN EL DIAGNÓSTICO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C95834D-BB6A-B241-8348-D5A9FCFD3042}"/>
              </a:ext>
            </a:extLst>
          </p:cNvPr>
          <p:cNvSpPr txBox="1"/>
          <p:nvPr/>
        </p:nvSpPr>
        <p:spPr>
          <a:xfrm rot="20217348">
            <a:off x="661801" y="3179614"/>
            <a:ext cx="10017150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 partir de informaciones del terreno, múltiples y muy detalladas, hay que elaborar una visión resumida, entendible, …..</a:t>
            </a:r>
          </a:p>
          <a:p>
            <a:pPr algn="ctr"/>
            <a:r>
              <a:rPr lang="es-ES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que facilite la comunicación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696E167-55DD-3C1A-C7C8-3794191E871B}"/>
              </a:ext>
            </a:extLst>
          </p:cNvPr>
          <p:cNvSpPr txBox="1"/>
          <p:nvPr/>
        </p:nvSpPr>
        <p:spPr>
          <a:xfrm>
            <a:off x="2443941" y="1526791"/>
            <a:ext cx="6550429" cy="339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1" indent="0" algn="ctr">
              <a:lnSpc>
                <a:spcPct val="65000"/>
              </a:lnSpc>
              <a:buNone/>
            </a:pPr>
            <a:r>
              <a:rPr lang="es-ES_tradnl" altLang="es-ES" sz="2400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TALLER DIAG-T2: </a:t>
            </a:r>
          </a:p>
        </p:txBody>
      </p:sp>
    </p:spTree>
    <p:extLst>
      <p:ext uri="{BB962C8B-B14F-4D97-AF65-F5344CB8AC3E}">
        <p14:creationId xmlns:p14="http://schemas.microsoft.com/office/powerpoint/2010/main" val="29976283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14617</TotalTime>
  <Words>1123</Words>
  <Application>Microsoft Macintosh PowerPoint</Application>
  <PresentationFormat>Panorámica</PresentationFormat>
  <Paragraphs>169</Paragraphs>
  <Slides>14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Arial</vt:lpstr>
      <vt:lpstr>Arial Rounded MT Bold</vt:lpstr>
      <vt:lpstr>Calibri</vt:lpstr>
      <vt:lpstr>Calibri Light</vt:lpstr>
      <vt:lpstr>Wingdings</vt:lpstr>
      <vt:lpstr>Tema de Office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Roberto Clavero Mañueco</dc:creator>
  <cp:lastModifiedBy>Roberto Clavero Mañueco</cp:lastModifiedBy>
  <cp:revision>220</cp:revision>
  <cp:lastPrinted>2025-02-07T17:36:25Z</cp:lastPrinted>
  <dcterms:created xsi:type="dcterms:W3CDTF">2017-10-30T09:16:23Z</dcterms:created>
  <dcterms:modified xsi:type="dcterms:W3CDTF">2026-04-07T16:24:59Z</dcterms:modified>
</cp:coreProperties>
</file>