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4"/>
  </p:notesMasterIdLst>
  <p:sldIdLst>
    <p:sldId id="256" r:id="rId3"/>
    <p:sldId id="413" r:id="rId4"/>
    <p:sldId id="396" r:id="rId5"/>
    <p:sldId id="462" r:id="rId6"/>
    <p:sldId id="446" r:id="rId7"/>
    <p:sldId id="455" r:id="rId8"/>
    <p:sldId id="456" r:id="rId9"/>
    <p:sldId id="457" r:id="rId10"/>
    <p:sldId id="458" r:id="rId11"/>
    <p:sldId id="459" r:id="rId12"/>
    <p:sldId id="441" r:id="rId13"/>
    <p:sldId id="442" r:id="rId14"/>
    <p:sldId id="652" r:id="rId15"/>
    <p:sldId id="659" r:id="rId16"/>
    <p:sldId id="651" r:id="rId17"/>
    <p:sldId id="463" r:id="rId18"/>
    <p:sldId id="447" r:id="rId19"/>
    <p:sldId id="443" r:id="rId20"/>
    <p:sldId id="453" r:id="rId21"/>
    <p:sldId id="660" r:id="rId22"/>
    <p:sldId id="662" r:id="rId23"/>
    <p:sldId id="460" r:id="rId24"/>
    <p:sldId id="448" r:id="rId25"/>
    <p:sldId id="449" r:id="rId26"/>
    <p:sldId id="444" r:id="rId27"/>
    <p:sldId id="461" r:id="rId28"/>
    <p:sldId id="445" r:id="rId29"/>
    <p:sldId id="663" r:id="rId30"/>
    <p:sldId id="454" r:id="rId31"/>
    <p:sldId id="661" r:id="rId32"/>
    <p:sldId id="330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1DF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6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62D2A-0C4E-6E40-9CE3-529D637F855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E4F18-536A-1044-AA01-B03287E477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0657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88C9BE76-23B3-7B4A-881B-2B1469084C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1E17EC67-453F-124A-B225-09117DB79F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6315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83F5A1CE-55F8-2941-B4A3-2C5E73AF1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</p:spTree>
    <p:extLst>
      <p:ext uri="{BB962C8B-B14F-4D97-AF65-F5344CB8AC3E}">
        <p14:creationId xmlns:p14="http://schemas.microsoft.com/office/powerpoint/2010/main" val="245473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B9E89C6-6BF4-41AA-948C-8BC3CC7E6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1A1569-29CD-4395-BD61-8CFF200B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160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R: Clavero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0E0275-0488-417A-996E-8A8844DAE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16023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SEGURIDAD EN EL TRABAJO: PRODUCTOS QUÍMICOS Y SUS RESIDUOS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1383A9-3DBA-41C4-8481-910F5AE7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160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MASTER CALIDAD MS Y PREVENCION</a:t>
            </a:r>
            <a:fld id="{2FBB2CDA-2C63-49AD-8BC4-CC3E387AE2AD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63B5ECF-15AD-4E04-AE20-410DFFD6B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0566" y="399349"/>
            <a:ext cx="9144000" cy="1131739"/>
          </a:xfrm>
        </p:spPr>
        <p:txBody>
          <a:bodyPr anchor="ctr">
            <a:normAutofit/>
          </a:bodyPr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s-ES" sz="4400" b="1" dirty="0"/>
              <a:t>PRODUCTOS QUÍMICOS Y SUS RESIDUOS</a:t>
            </a:r>
          </a:p>
        </p:txBody>
      </p:sp>
    </p:spTree>
    <p:extLst>
      <p:ext uri="{BB962C8B-B14F-4D97-AF65-F5344CB8AC3E}">
        <p14:creationId xmlns:p14="http://schemas.microsoft.com/office/powerpoint/2010/main" val="116888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47CD93-5593-4338-A45E-4CB6B2C8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B31598-7D2B-4DF1-A9F4-404776D53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BFD4B-946E-41C0-A10B-125399526B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42D7B2-1BF2-455F-8D8D-AC9956881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884BAA-6E40-4632-9969-D9740DC9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80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26B5EC-7F26-48C1-851D-F02D9675F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D442E2-CDBB-4CC5-93B4-DBF105CB8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6A7C6-7154-4757-81C6-65B52398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2E47C1-54F8-4BAD-82C0-927A22C3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9FC335-1518-44C7-BB32-188F0A3ED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169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3B37C5-C7B0-4972-BD93-7ED094C1F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F2CEC7-58D6-4779-B2E6-0E311925A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CDCB53-633C-48BD-87D1-0AE8337A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BC3360-A927-4556-A5A5-E2AA0C360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C784E1-4F8C-4775-B06D-FA9EDD0D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206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94038-11BE-4D60-86DC-EE2D3F00E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C5600E-81B0-48FA-AEB8-B479861CE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4C1592-0960-493E-AEC6-6C501D01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CB8028-1797-4CB3-91B3-5A9FD36C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EE09BB-13E8-401F-BA4E-A3AF1C769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9617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2D3D0-E9BF-4C9A-BF53-D83A9D751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B1A10E-8F0E-4AB2-8CC3-278EF174A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810C95-D0A1-4CB2-89BA-21A658A75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6A812-FDA2-4AF6-A9B0-7F3A7BC7A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7F17A3-5C05-42C1-BE0B-2926BFBF2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196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BAB23-9E25-4DF3-9F15-B8ADD25E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CB4647-F291-4465-83B7-A77D1BD5C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0C05CB-D672-4503-8D56-57FCA2F8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1180C8-659A-4A5A-BAEE-0942B85D9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1E013E-644E-4E71-BEC7-DA8625C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70B370-5E96-4BF3-9321-92AE31EF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193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58F42-FFF6-4D15-B875-B70BBCE45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CD4055-8E7E-47F0-900D-75D52F830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2E22AC5-D863-495F-8437-84990907D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80034A4-F9CE-48A0-B164-2F6898591B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2A34AED-377D-48BC-91EE-C9416B164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176137F-BDBA-4BAC-817B-96627AA04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EFCF2BF-29AA-492F-8F3D-500DED7E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9BDDC6-6761-487C-9C2A-DFB15C63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674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DB101-32EE-4C92-9BB8-C20B82FA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EBCBC00-9A0F-45BE-98C3-833E25854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1A8B4EA-C538-4C38-8741-38A03FCE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EE4A99-AD6E-4540-B0ED-41434150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5434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D4A8AE-61F0-4CC4-BBF7-EE4CB972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C26C5E-498C-47DB-BD87-EB1D3B3E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8B1C81-2181-4075-96ED-41674C24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7215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EA6E5-3D61-4F05-BD16-EB35FD3A4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58FA8E-1E39-461A-BA92-F09DDC68D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640DBC-8A66-4B2B-965B-8F305D9F0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D157DF-3C36-495E-B3EC-DEB74B3C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5899E9-95F4-4F7F-B84A-AF66DC54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B3BFA5-E1C3-4010-A381-20716698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30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69D7A-CBBC-4B5E-A190-4CFE27729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F0202B-1FE6-4A68-91FD-BD8A8FDEE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E3FC98-011A-4227-A1A6-755D8881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R.CLAVERO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BBFC4B-504F-48D3-ADED-52F4F4FF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SEGURIDAD EN EL TRABAJO: PRODUCTOS QUÍMICOS Y SUS RESIDUOS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8CEF2D-F3F3-4FF1-983B-F9DCDD0E4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MASTER CALIDAD M.A. PREVENCIÓN</a:t>
            </a:r>
            <a:fld id="{2FBB2CDA-2C63-49AD-8BC4-CC3E387AE2A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236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677118-1B86-4A1F-B27B-063FBE79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45AB3D-10A4-4F94-A57E-51DA7F2087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B69742-2562-47F7-8CD8-8C0AEB594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D90913-43D4-47AA-8E00-B15BAA3AA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DF0A63-7DF6-4C77-AB31-985515697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F0D43-FA5F-4002-8E3E-BD7BFFBFB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364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8B2F3-C688-442D-AE14-CB9521C0B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FED45B-FF15-462D-ABB8-864674F97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2D706C-71DA-4A0D-8789-63E3D3F15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8A610A-B196-4C80-9876-EC3A250FA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0A092-7069-4D90-BE57-BF97AE3E2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749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BC76E45-8B78-431A-B3F1-6662640671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176ADA-5131-4ABE-B2C7-689E499C9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D96E8F-8566-4F4E-9EDA-5AC2544D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6E850C-CBCC-41CB-8A52-28A28535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7BE928-BC95-43BA-90A3-435D6A982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594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1A3190-937B-422E-A2AA-E0C35DC9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E8F3F7-1BE2-42CD-8597-5B21BF477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39CDEE-CFC2-49D1-803F-F06788C2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F97C61-0EF0-44E9-AFF8-EFD3244B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7B649A-8012-4CDE-8E23-2B126802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0678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6C1CC6-205A-4A60-B7F0-38060151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BD1EE6-A767-41D5-81C9-E109D05D7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42B841-C84A-40B9-A577-3B3D5B645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546753-4242-488C-8B87-33A263BEDC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EC7ABA-8B15-454E-BBE6-1DA797FE9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1C7123-1687-4537-9377-BCFE278A7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47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A4CF4-848B-44DD-832F-2CDE155B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C6D0D5-BD05-4E63-A7D2-CFB206982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1D9717-1E11-4D96-8BC9-5C1F531C4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1A3241-6E21-42FE-8988-FAF63C6DF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9B0A28B-EB18-4240-B740-5C5F7CC6E6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4F1091-93E5-46FF-9C3E-079FFE58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0574BA7-D5A5-47A6-A8C8-2DB3E82FA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494B04-D808-4050-B4EF-EFB2EA5F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491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B9D73-965D-4260-BDB2-58C93FA4E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13BDB6-C373-4DD5-86E0-2CE5CC98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CB1B18-FE47-4BD8-8444-453244595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124001-CC25-4E5A-9975-AB29AF4C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59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160236D-E409-4752-B219-BA39FC11F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5ECE098-EC5B-4698-9BFA-23E76D83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37C019-BAD6-4999-BF28-BC17A23E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99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F11F7C-1FCD-484C-A556-1D6910A32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497C14-82F1-4C3E-A35A-7335D47CD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114E08-3483-40EB-A7C1-42015E273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A3407A-C7EC-424F-AB40-F4E89A49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A898A7-47B8-494D-8FAB-F5A7D14D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BBF801-4DA8-4590-8441-98ACA2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395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0E459-AC53-44FB-AD09-7230C082B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7C9E64-D080-4873-B1F1-5FF580AA5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6B1E2F-7AC5-4D47-A796-A7081088D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AB28A6-C43E-4612-B78B-97CAB1C6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154383" cy="365125"/>
          </a:xfrm>
          <a:prstGeom prst="rect">
            <a:avLst/>
          </a:prstGeom>
        </p:spPr>
        <p:txBody>
          <a:bodyPr/>
          <a:lstStyle/>
          <a:p>
            <a:fld id="{1BAA7528-7AE2-4897-A8C1-19018FA0DED4}" type="datetimeFigureOut">
              <a:rPr lang="es-ES" smtClean="0"/>
              <a:t>15/3/26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E82586-D48E-473F-9C21-C248978C0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4DC32C-2C6E-47BA-A183-328850A3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BB2CDA-2C63-49AD-8BC4-CC3E387AE2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87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6E00D0-C89C-40B6-8569-25636756B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        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36C1F-363E-4823-AEA5-AEBEC8F1E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D753D7CC-6655-4985-9C5E-CA29D8CDDA69}"/>
              </a:ext>
            </a:extLst>
          </p:cNvPr>
          <p:cNvSpPr txBox="1">
            <a:spLocks/>
          </p:cNvSpPr>
          <p:nvPr userDrawn="1"/>
        </p:nvSpPr>
        <p:spPr>
          <a:xfrm>
            <a:off x="838199" y="6276087"/>
            <a:ext cx="1251858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b="1" dirty="0">
                <a:solidFill>
                  <a:srgbClr val="002060"/>
                </a:solidFill>
              </a:rPr>
              <a:t>R. Clavero</a:t>
            </a:r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C9A8D9C0-8964-4B63-AA4A-B96FD2DC87EB}"/>
              </a:ext>
            </a:extLst>
          </p:cNvPr>
          <p:cNvSpPr txBox="1">
            <a:spLocks/>
          </p:cNvSpPr>
          <p:nvPr userDrawn="1"/>
        </p:nvSpPr>
        <p:spPr>
          <a:xfrm>
            <a:off x="1970567" y="6185910"/>
            <a:ext cx="8322964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dirty="0">
                <a:solidFill>
                  <a:srgbClr val="002060"/>
                </a:solidFill>
              </a:rPr>
              <a:t>MÁSTER PREVENCIÓN- CALIDAD- MEDIO AMBIENTE </a:t>
            </a:r>
            <a:r>
              <a:rPr lang="es-ES" sz="1600" b="1" dirty="0">
                <a:solidFill>
                  <a:srgbClr val="002060"/>
                </a:solidFill>
              </a:rPr>
              <a:t>(curso 2025-2026)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CF14A351-25F0-421C-9ADE-371377394C26}"/>
              </a:ext>
            </a:extLst>
          </p:cNvPr>
          <p:cNvSpPr txBox="1">
            <a:spLocks/>
          </p:cNvSpPr>
          <p:nvPr userDrawn="1"/>
        </p:nvSpPr>
        <p:spPr>
          <a:xfrm>
            <a:off x="10437222" y="6250596"/>
            <a:ext cx="916578" cy="347229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BB2CDA-2C63-49AD-8BC4-CC3E387AE2AD}" type="slidenum">
              <a:rPr lang="es-ES" sz="1600" b="1" smtClean="0">
                <a:solidFill>
                  <a:srgbClr val="002060"/>
                </a:solidFill>
              </a:rPr>
              <a:pPr/>
              <a:t>‹Nº›</a:t>
            </a:fld>
            <a:endParaRPr lang="es-ES" b="1" dirty="0">
              <a:solidFill>
                <a:srgbClr val="002060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8554B88F-3284-4968-8BC0-03D70AB4EC9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143000" cy="11430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F485A480-B1B1-475A-93AE-4AAFB63E81DC}"/>
              </a:ext>
            </a:extLst>
          </p:cNvPr>
          <p:cNvSpPr txBox="1">
            <a:spLocks/>
          </p:cNvSpPr>
          <p:nvPr userDrawn="1"/>
        </p:nvSpPr>
        <p:spPr>
          <a:xfrm>
            <a:off x="1970566" y="659505"/>
            <a:ext cx="9383233" cy="554240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PROMOCIÓN DE LA CULTURA PREVENTIVA</a:t>
            </a:r>
          </a:p>
        </p:txBody>
      </p:sp>
    </p:spTree>
    <p:extLst>
      <p:ext uri="{BB962C8B-B14F-4D97-AF65-F5344CB8AC3E}">
        <p14:creationId xmlns:p14="http://schemas.microsoft.com/office/powerpoint/2010/main" val="201289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C3DC82E-9C94-475F-B73B-DBB0DDBBC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CAC21D-51B3-4D06-840F-2325953FF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446810-01C6-4943-860B-D429298FF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CCC32-4284-4283-BAA3-FB4D14EB13D7}" type="datetimeFigureOut">
              <a:rPr lang="es-ES" smtClean="0"/>
              <a:t>15/3/26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B352D7-7D5E-4598-9846-D52962F3E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BEBE34-2F8E-41B4-B26B-B47AFE42B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6EE3A-2FB4-40A7-8C76-9E6E604590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925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../videos%20sensibilizacio&#769;n/think_again_na.mpeg" TargetMode="External"/><Relationship Id="rId2" Type="http://schemas.openxmlformats.org/officeDocument/2006/relationships/hyperlink" Target="../videos%20sensibilizacio&#769;n/Don%20Cristal-2007.m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E67C046-F181-4EFB-BE9B-046AD3304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7896" y="2376353"/>
            <a:ext cx="10363200" cy="2752238"/>
          </a:xfrm>
        </p:spPr>
        <p:txBody>
          <a:bodyPr>
            <a:normAutofit/>
          </a:bodyPr>
          <a:lstStyle/>
          <a:p>
            <a:endParaRPr lang="es-ES" sz="4000" b="1" dirty="0">
              <a:solidFill>
                <a:srgbClr val="002060"/>
              </a:solidFill>
            </a:endParaRPr>
          </a:p>
          <a:p>
            <a:r>
              <a:rPr lang="es-ES" sz="4400" b="1" dirty="0">
                <a:solidFill>
                  <a:srgbClr val="002060"/>
                </a:solidFill>
              </a:rPr>
              <a:t>PROMOCIÓN DE LA CULTURA PREVENTIVA</a:t>
            </a:r>
          </a:p>
          <a:p>
            <a:endParaRPr lang="es-ES" sz="4000" b="1" dirty="0">
              <a:solidFill>
                <a:srgbClr val="002060"/>
              </a:solidFill>
            </a:endParaRPr>
          </a:p>
          <a:p>
            <a:r>
              <a:rPr lang="es-ES" sz="3600" b="1" dirty="0">
                <a:solidFill>
                  <a:srgbClr val="002060"/>
                </a:solidFill>
              </a:rPr>
              <a:t>ACTUAR DESDE EL CONVENCIMIENTO</a:t>
            </a:r>
          </a:p>
        </p:txBody>
      </p:sp>
    </p:spTree>
    <p:extLst>
      <p:ext uri="{BB962C8B-B14F-4D97-AF65-F5344CB8AC3E}">
        <p14:creationId xmlns:p14="http://schemas.microsoft.com/office/powerpoint/2010/main" val="1260611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381297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 una exigencia de las normas (consenso mundial).</a:t>
            </a:r>
          </a:p>
          <a:p>
            <a:pPr marL="0" indent="0">
              <a:buNone/>
            </a:pPr>
            <a:endParaRPr lang="es-ES" sz="1400" dirty="0"/>
          </a:p>
          <a:p>
            <a:pPr marL="0" indent="0">
              <a:buNone/>
            </a:pP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exigencia de comunicar es recurrente y mantenida en el tiempo.</a:t>
            </a:r>
          </a:p>
          <a:p>
            <a:pPr marL="0" indent="0">
              <a:buNone/>
            </a:pPr>
            <a:r>
              <a:rPr 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Por ello hace falta organizarse.</a:t>
            </a:r>
            <a:endParaRPr lang="es-ES" sz="2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s-ES" dirty="0">
                <a:solidFill>
                  <a:srgbClr val="002060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Interesante: </a:t>
            </a:r>
          </a:p>
          <a:p>
            <a:pPr marL="0" indent="0" algn="ctr">
              <a:buNone/>
            </a:pPr>
            <a:r>
              <a:rPr lang="es-ES" sz="2400" dirty="0">
                <a:solidFill>
                  <a:srgbClr val="002060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La sinergia entre “comunicación” y “organización”.</a:t>
            </a:r>
          </a:p>
          <a:p>
            <a:pPr marL="0" indent="0" algn="ctr">
              <a:buNone/>
            </a:pPr>
            <a:endParaRPr lang="es-ES" dirty="0">
              <a:solidFill>
                <a:srgbClr val="002060"/>
              </a:solidFill>
              <a:highlight>
                <a:srgbClr val="00FF00"/>
              </a:highlight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s-ES" sz="3600" i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Integración de la prevención en la organización</a:t>
            </a:r>
          </a:p>
          <a:p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826A013-05D3-7047-80FA-1E5B8AE47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2392" y="1295562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ORGANIZACIÓN: Contexto normativo y reglamentario.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22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381297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 una exigencia de las normas (consenso mundial).</a:t>
            </a:r>
          </a:p>
          <a:p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 España: la Ley 54/2003 que modifica y completa la Ley 31/95 y que en sus Artículos segundo y cuarto, trata la  </a:t>
            </a:r>
            <a:r>
              <a:rPr lang="es-ES_tradnl" sz="20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“Integración de la prevención de riesgos laborales en la empresa” y “sus aspectos organizativos”.</a:t>
            </a:r>
          </a:p>
          <a:p>
            <a:endParaRPr lang="es-ES_tradnl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s-ES" sz="1800" i="1" dirty="0"/>
              <a:t>..., el empresario realizará la prevención de los riesgos laborales mediante la </a:t>
            </a:r>
            <a:r>
              <a:rPr lang="es-ES" sz="1800" b="1" i="1" dirty="0"/>
              <a:t>integración de la actividad preventiva en la empresa </a:t>
            </a:r>
            <a:r>
              <a:rPr lang="es-ES" sz="1800" i="1" dirty="0"/>
              <a:t>y la adopción de cuantas medidas sean necesarias para la protección de la seguridad y la salud de los trabajadores, .... (*) </a:t>
            </a:r>
            <a:r>
              <a:rPr lang="es-ES" sz="1800" b="1" i="1" dirty="0"/>
              <a:t>mediante la constitución de una organización y de los medios necesarios</a:t>
            </a:r>
            <a:r>
              <a:rPr lang="es-ES" sz="1800" i="1" dirty="0"/>
              <a:t> en los términos establecidos en el capítulo IV de la Ley. </a:t>
            </a:r>
            <a:r>
              <a:rPr lang="es-ES" sz="1800" b="1" i="1" dirty="0"/>
              <a:t>La prevención de riesgos laborales deberá integrarse en el sistema general de gestión de la empresa</a:t>
            </a:r>
            <a:r>
              <a:rPr lang="es-ES" sz="1800" i="1" dirty="0"/>
              <a:t>, tanto en el conjunto de sus actividades como en todos los niveles jerárquicos.</a:t>
            </a:r>
            <a:endParaRPr lang="es-ES" sz="1800" dirty="0"/>
          </a:p>
          <a:p>
            <a:endParaRPr lang="es-ES" dirty="0"/>
          </a:p>
          <a:p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826A013-05D3-7047-80FA-1E5B8AE47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2392" y="1295562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ORGANIZACIÓN: Contexto normativo y reglamentario.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10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656893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_tradnl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respuesta: Una organización en red</a:t>
            </a:r>
            <a:endParaRPr lang="es-ES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fr-FR" sz="20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Funciones</a:t>
            </a:r>
            <a:r>
              <a:rPr lang="fr-FR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y </a:t>
            </a:r>
            <a:r>
              <a:rPr lang="fr-FR" sz="20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responsabilidades</a:t>
            </a:r>
            <a:r>
              <a:rPr lang="fr-FR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r>
              <a:rPr lang="fr-FR" sz="20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tradicionales</a:t>
            </a:r>
            <a:r>
              <a:rPr lang="fr-FR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y bien </a:t>
            </a:r>
            <a:r>
              <a:rPr lang="fr-FR" sz="20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conocidas</a:t>
            </a:r>
            <a:r>
              <a:rPr lang="fr-FR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</a:t>
            </a:r>
          </a:p>
          <a:p>
            <a:pPr lvl="2"/>
            <a:r>
              <a:rPr lang="fr-FR" sz="18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Los“mandos</a:t>
            </a:r>
            <a:r>
              <a:rPr lang="fr-FR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” y los “</a:t>
            </a:r>
            <a:r>
              <a:rPr lang="fr-FR" sz="18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representantes</a:t>
            </a:r>
            <a:r>
              <a:rPr lang="fr-FR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r>
              <a:rPr lang="fr-FR" sz="18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legales</a:t>
            </a:r>
            <a:r>
              <a:rPr lang="fr-FR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de los </a:t>
            </a:r>
            <a:r>
              <a:rPr lang="fr-FR" sz="18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trabajadores</a:t>
            </a:r>
            <a:r>
              <a:rPr lang="fr-FR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” (Los </a:t>
            </a:r>
            <a:r>
              <a:rPr lang="fr-FR" sz="18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Delegados</a:t>
            </a:r>
            <a:r>
              <a:rPr lang="fr-FR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de </a:t>
            </a:r>
            <a:r>
              <a:rPr lang="fr-FR" sz="18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Prevención</a:t>
            </a:r>
            <a:r>
              <a:rPr lang="fr-FR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)</a:t>
            </a:r>
            <a:r>
              <a:rPr lang="es-ES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</a:p>
          <a:p>
            <a:pPr lvl="1"/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Funciones y responsabilidades “pensadas” para el apoyo a la cultura preventiva: </a:t>
            </a: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s-ES_tradnl" sz="18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Coordinador de zona-taller </a:t>
            </a:r>
            <a:r>
              <a:rPr lang="es-ES_tradnl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Calidad, Prevención , Medio Ambiente.</a:t>
            </a: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s-ES_tradnl" sz="18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Portavoz</a:t>
            </a:r>
            <a:r>
              <a:rPr lang="es-ES_tradnl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en cada turno para Calidad, Prevención, Medio Ambiente.</a:t>
            </a: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s-ES_tradnl" sz="18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Coordinador de Actividades Empresariales</a:t>
            </a:r>
            <a:r>
              <a:rPr lang="es-ES_tradnl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</a:t>
            </a: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s-ES_tradnl" sz="18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Bombero</a:t>
            </a:r>
            <a:r>
              <a:rPr lang="es-ES_tradnl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voluntario.</a:t>
            </a: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s-ES_tradnl" sz="18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Socorrista.</a:t>
            </a:r>
          </a:p>
          <a:p>
            <a:pPr lvl="1"/>
            <a:r>
              <a:rPr lang="es-ES_tradnl" sz="22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TODOS los miembros de la organización </a:t>
            </a:r>
            <a:r>
              <a:rPr lang="es-ES_tradnl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asumen tareas básicas en su entorno</a:t>
            </a:r>
            <a:endParaRPr lang="es-ES" sz="22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8886" y="1295562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ORGANIZACIÓN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59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5" name="Rectangle 5">
            <a:extLst>
              <a:ext uri="{FF2B5EF4-FFF2-40B4-BE49-F238E27FC236}">
                <a16:creationId xmlns:a16="http://schemas.microsoft.com/office/drawing/2014/main" id="{A97C8083-5810-E64E-AD12-EEC5FDA93F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50034" y="1126062"/>
            <a:ext cx="7049949" cy="38762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s-ES" altLang="es-ES" sz="3600" b="1" dirty="0">
                <a:latin typeface="+mn-lt"/>
                <a:ea typeface="+mn-ea"/>
                <a:cs typeface="+mn-cs"/>
              </a:rPr>
              <a:t>Modelo</a:t>
            </a:r>
            <a:r>
              <a:rPr lang="es-ES" altLang="es-ES" sz="2800" b="1" dirty="0"/>
              <a:t> </a:t>
            </a:r>
            <a:r>
              <a:rPr lang="es-ES" altLang="es-ES" sz="3600" b="1" dirty="0">
                <a:latin typeface="+mn-lt"/>
                <a:ea typeface="+mn-ea"/>
                <a:cs typeface="+mn-cs"/>
              </a:rPr>
              <a:t>nº1 : Prevención “EMPUJADA”</a:t>
            </a:r>
          </a:p>
        </p:txBody>
      </p:sp>
      <p:graphicFrame>
        <p:nvGraphicFramePr>
          <p:cNvPr id="911364" name="Object 4">
            <a:extLst>
              <a:ext uri="{FF2B5EF4-FFF2-40B4-BE49-F238E27FC236}">
                <a16:creationId xmlns:a16="http://schemas.microsoft.com/office/drawing/2014/main" id="{F5F32F13-E2AF-B642-ACB0-5C0C0BDD1C8C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936293"/>
              </p:ext>
            </p:extLst>
          </p:nvPr>
        </p:nvGraphicFramePr>
        <p:xfrm>
          <a:off x="2243138" y="1825781"/>
          <a:ext cx="6976489" cy="428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4909700" imgH="44577000" progId="Visio.Drawing.6">
                  <p:embed/>
                </p:oleObj>
              </mc:Choice>
              <mc:Fallback>
                <p:oleObj name="Visio" r:id="rId2" imgW="64909700" imgH="44577000" progId="Visio.Drawing.6">
                  <p:embed/>
                  <p:pic>
                    <p:nvPicPr>
                      <p:cNvPr id="911364" name="Object 4">
                        <a:extLst>
                          <a:ext uri="{FF2B5EF4-FFF2-40B4-BE49-F238E27FC236}">
                            <a16:creationId xmlns:a16="http://schemas.microsoft.com/office/drawing/2014/main" id="{F5F32F13-E2AF-B642-ACB0-5C0C0BDD1C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1825781"/>
                        <a:ext cx="6976489" cy="4281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7AFDCF24-92D3-B819-28BE-25EDF26F2B4D}"/>
              </a:ext>
            </a:extLst>
          </p:cNvPr>
          <p:cNvSpPr txBox="1"/>
          <p:nvPr/>
        </p:nvSpPr>
        <p:spPr>
          <a:xfrm>
            <a:off x="2508110" y="1940258"/>
            <a:ext cx="3223272" cy="5847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/>
              <a:t>PREVENCIÓN/MA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745E782-ACEB-322E-9F45-517BBAEFB2CD}"/>
              </a:ext>
            </a:extLst>
          </p:cNvPr>
          <p:cNvSpPr txBox="1"/>
          <p:nvPr/>
        </p:nvSpPr>
        <p:spPr>
          <a:xfrm>
            <a:off x="6743575" y="1570926"/>
            <a:ext cx="3809998" cy="95410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ACTIVIDAD:</a:t>
            </a:r>
          </a:p>
          <a:p>
            <a:pPr algn="ctr"/>
            <a:r>
              <a:rPr lang="es-ES" sz="2800" b="1" dirty="0"/>
              <a:t>LINEA DE NEGOCIO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FA746D7-CCFD-54A3-9968-358BF9E721CE}"/>
              </a:ext>
            </a:extLst>
          </p:cNvPr>
          <p:cNvSpPr/>
          <p:nvPr/>
        </p:nvSpPr>
        <p:spPr>
          <a:xfrm>
            <a:off x="2325757" y="5918836"/>
            <a:ext cx="2097156" cy="1882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3CA41E5-7EA7-3ECD-B655-8ADD43707E62}"/>
              </a:ext>
            </a:extLst>
          </p:cNvPr>
          <p:cNvSpPr/>
          <p:nvPr/>
        </p:nvSpPr>
        <p:spPr>
          <a:xfrm>
            <a:off x="7763437" y="2541929"/>
            <a:ext cx="1415442" cy="3582077"/>
          </a:xfrm>
          <a:prstGeom prst="rect">
            <a:avLst/>
          </a:prstGeom>
          <a:solidFill>
            <a:srgbClr val="31DF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20" name="Rectangle 8">
            <a:extLst>
              <a:ext uri="{FF2B5EF4-FFF2-40B4-BE49-F238E27FC236}">
                <a16:creationId xmlns:a16="http://schemas.microsoft.com/office/drawing/2014/main" id="{046370BC-4BD9-EC43-920C-2AEBA45828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25758" y="1149633"/>
            <a:ext cx="8353425" cy="619838"/>
          </a:xfr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s-ES" altLang="es-ES" sz="2800" b="1" dirty="0">
                <a:latin typeface="+mn-lt"/>
                <a:ea typeface="+mn-ea"/>
                <a:cs typeface="+mn-cs"/>
              </a:rPr>
              <a:t>Modelo nº2 : Prevención “TIRADA” </a:t>
            </a:r>
            <a:br>
              <a:rPr lang="es-ES" altLang="es-ES" sz="2800" b="1" dirty="0">
                <a:latin typeface="+mn-lt"/>
                <a:ea typeface="+mn-ea"/>
                <a:cs typeface="+mn-cs"/>
              </a:rPr>
            </a:br>
            <a:r>
              <a:rPr lang="es-ES" altLang="es-ES" sz="2800" b="1" dirty="0">
                <a:latin typeface="+mn-lt"/>
                <a:ea typeface="+mn-ea"/>
                <a:cs typeface="+mn-cs"/>
              </a:rPr>
              <a:t>(los operativos TIRAN de la prevención)</a:t>
            </a:r>
          </a:p>
        </p:txBody>
      </p:sp>
      <p:graphicFrame>
        <p:nvGraphicFramePr>
          <p:cNvPr id="909321" name="Object 9">
            <a:extLst>
              <a:ext uri="{FF2B5EF4-FFF2-40B4-BE49-F238E27FC236}">
                <a16:creationId xmlns:a16="http://schemas.microsoft.com/office/drawing/2014/main" id="{C43B4F53-33D2-BB4C-B914-2D57BEFFFD7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944413"/>
              </p:ext>
            </p:extLst>
          </p:nvPr>
        </p:nvGraphicFramePr>
        <p:xfrm>
          <a:off x="1814514" y="1851576"/>
          <a:ext cx="8353425" cy="433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4909700" imgH="44577000" progId="Visio.Drawing.6">
                  <p:embed/>
                </p:oleObj>
              </mc:Choice>
              <mc:Fallback>
                <p:oleObj name="Visio" r:id="rId2" imgW="64909700" imgH="44577000" progId="Visio.Drawing.6">
                  <p:embed/>
                  <p:pic>
                    <p:nvPicPr>
                      <p:cNvPr id="909321" name="Object 9">
                        <a:extLst>
                          <a:ext uri="{FF2B5EF4-FFF2-40B4-BE49-F238E27FC236}">
                            <a16:creationId xmlns:a16="http://schemas.microsoft.com/office/drawing/2014/main" id="{C43B4F53-33D2-BB4C-B914-2D57BEFFFD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14" y="1851576"/>
                        <a:ext cx="8353425" cy="433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A0D52E76-524A-CD46-A19D-246D96859E01}"/>
              </a:ext>
            </a:extLst>
          </p:cNvPr>
          <p:cNvSpPr/>
          <p:nvPr/>
        </p:nvSpPr>
        <p:spPr>
          <a:xfrm>
            <a:off x="1814514" y="2527438"/>
            <a:ext cx="3519486" cy="3357547"/>
          </a:xfrm>
          <a:prstGeom prst="rect">
            <a:avLst/>
          </a:prstGeom>
          <a:solidFill>
            <a:srgbClr val="31DFE6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C509233-7B5A-044C-82EB-FDB2EEDCF8B3}"/>
              </a:ext>
            </a:extLst>
          </p:cNvPr>
          <p:cNvSpPr/>
          <p:nvPr/>
        </p:nvSpPr>
        <p:spPr>
          <a:xfrm>
            <a:off x="1814513" y="2527438"/>
            <a:ext cx="4644901" cy="765314"/>
          </a:xfrm>
          <a:prstGeom prst="rect">
            <a:avLst/>
          </a:prstGeom>
          <a:solidFill>
            <a:srgbClr val="31DFE6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F895F26-813D-874F-A8F1-5E45F4CDFCBC}"/>
              </a:ext>
            </a:extLst>
          </p:cNvPr>
          <p:cNvSpPr/>
          <p:nvPr/>
        </p:nvSpPr>
        <p:spPr>
          <a:xfrm>
            <a:off x="1814513" y="5119671"/>
            <a:ext cx="4644901" cy="765314"/>
          </a:xfrm>
          <a:prstGeom prst="rect">
            <a:avLst/>
          </a:prstGeom>
          <a:solidFill>
            <a:srgbClr val="31DFE6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A1DBA3C-4688-CE42-A2F7-503C5710A71C}"/>
              </a:ext>
            </a:extLst>
          </p:cNvPr>
          <p:cNvSpPr txBox="1"/>
          <p:nvPr/>
        </p:nvSpPr>
        <p:spPr>
          <a:xfrm>
            <a:off x="8393723" y="3630776"/>
            <a:ext cx="720235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 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7C47B7F-2945-6840-903B-0F94C6677867}"/>
              </a:ext>
            </a:extLst>
          </p:cNvPr>
          <p:cNvSpPr txBox="1"/>
          <p:nvPr/>
        </p:nvSpPr>
        <p:spPr>
          <a:xfrm>
            <a:off x="8393723" y="4192858"/>
            <a:ext cx="697793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 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D91DE0A-A52D-D941-8FD4-E9AA4B17434C}"/>
              </a:ext>
            </a:extLst>
          </p:cNvPr>
          <p:cNvSpPr txBox="1"/>
          <p:nvPr/>
        </p:nvSpPr>
        <p:spPr>
          <a:xfrm>
            <a:off x="8393723" y="4746149"/>
            <a:ext cx="748503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 3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59C1382-FA39-B13B-CD3C-C06203C1FC24}"/>
              </a:ext>
            </a:extLst>
          </p:cNvPr>
          <p:cNvSpPr/>
          <p:nvPr/>
        </p:nvSpPr>
        <p:spPr>
          <a:xfrm>
            <a:off x="1814513" y="5914327"/>
            <a:ext cx="2487856" cy="221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11F4439-0D61-79E2-76EC-E316EDD4DF8E}"/>
              </a:ext>
            </a:extLst>
          </p:cNvPr>
          <p:cNvSpPr txBox="1"/>
          <p:nvPr/>
        </p:nvSpPr>
        <p:spPr>
          <a:xfrm>
            <a:off x="2325758" y="1908793"/>
            <a:ext cx="3223272" cy="5847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/>
              <a:t>PREVENCIÓN/MA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426F382-272D-C0CA-ADE5-5A6BD1DF8E37}"/>
              </a:ext>
            </a:extLst>
          </p:cNvPr>
          <p:cNvSpPr txBox="1"/>
          <p:nvPr/>
        </p:nvSpPr>
        <p:spPr>
          <a:xfrm>
            <a:off x="6755298" y="1803340"/>
            <a:ext cx="3809998" cy="95410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ACTIVIDAD:</a:t>
            </a:r>
          </a:p>
          <a:p>
            <a:pPr algn="ctr"/>
            <a:r>
              <a:rPr lang="es-ES" sz="2800" b="1" dirty="0"/>
              <a:t>LINEA DE NEGOCIO</a:t>
            </a:r>
          </a:p>
        </p:txBody>
      </p:sp>
    </p:spTree>
    <p:extLst>
      <p:ext uri="{BB962C8B-B14F-4D97-AF65-F5344CB8AC3E}">
        <p14:creationId xmlns:p14="http://schemas.microsoft.com/office/powerpoint/2010/main" val="2443383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9321" name="Object 9">
            <a:extLst>
              <a:ext uri="{FF2B5EF4-FFF2-40B4-BE49-F238E27FC236}">
                <a16:creationId xmlns:a16="http://schemas.microsoft.com/office/drawing/2014/main" id="{C43B4F53-33D2-BB4C-B914-2D57BEFFFD7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814514" y="1762125"/>
          <a:ext cx="8353425" cy="433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4909700" imgH="44577000" progId="Visio.Drawing.6">
                  <p:embed/>
                </p:oleObj>
              </mc:Choice>
              <mc:Fallback>
                <p:oleObj name="Visio" r:id="rId2" imgW="64909700" imgH="44577000" progId="Visio.Drawing.6">
                  <p:embed/>
                  <p:pic>
                    <p:nvPicPr>
                      <p:cNvPr id="909321" name="Object 9">
                        <a:extLst>
                          <a:ext uri="{FF2B5EF4-FFF2-40B4-BE49-F238E27FC236}">
                            <a16:creationId xmlns:a16="http://schemas.microsoft.com/office/drawing/2014/main" id="{C43B4F53-33D2-BB4C-B914-2D57BEFFFD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14" y="1762125"/>
                        <a:ext cx="8353425" cy="433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6B581C06-1E07-6244-8C88-A13490F82BFD}"/>
              </a:ext>
            </a:extLst>
          </p:cNvPr>
          <p:cNvSpPr txBox="1"/>
          <p:nvPr/>
        </p:nvSpPr>
        <p:spPr>
          <a:xfrm>
            <a:off x="8393723" y="3630776"/>
            <a:ext cx="720235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 1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8A16AD6-8E1D-BD44-83B1-F77BF741C0CE}"/>
              </a:ext>
            </a:extLst>
          </p:cNvPr>
          <p:cNvSpPr txBox="1"/>
          <p:nvPr/>
        </p:nvSpPr>
        <p:spPr>
          <a:xfrm>
            <a:off x="8393723" y="4192858"/>
            <a:ext cx="697793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 2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54EDC5C-3ACD-0E46-855A-D14797D57108}"/>
              </a:ext>
            </a:extLst>
          </p:cNvPr>
          <p:cNvSpPr txBox="1"/>
          <p:nvPr/>
        </p:nvSpPr>
        <p:spPr>
          <a:xfrm>
            <a:off x="8393723" y="4746149"/>
            <a:ext cx="748503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 3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B6C1D3D-E903-3656-02C0-5CA3AFE65B92}"/>
              </a:ext>
            </a:extLst>
          </p:cNvPr>
          <p:cNvSpPr/>
          <p:nvPr/>
        </p:nvSpPr>
        <p:spPr>
          <a:xfrm>
            <a:off x="1814514" y="5918836"/>
            <a:ext cx="2608399" cy="173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F431432-B13D-3551-C6B5-27FAEAE30C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11871" y="1155271"/>
            <a:ext cx="8353425" cy="460807"/>
          </a:xfrm>
          <a:solidFill>
            <a:srgbClr val="FFFF00"/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s-ES" altLang="es-ES" sz="2800" b="1" dirty="0"/>
              <a:t>Modelo de organización nº2 : el taller “TIRA de la Prevención”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A55C97C-B044-A019-B281-CC293DDCFFF5}"/>
              </a:ext>
            </a:extLst>
          </p:cNvPr>
          <p:cNvSpPr txBox="1"/>
          <p:nvPr/>
        </p:nvSpPr>
        <p:spPr>
          <a:xfrm>
            <a:off x="3083170" y="3855817"/>
            <a:ext cx="6189784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/>
            </a:lvl1pPr>
          </a:lstStyle>
          <a:p>
            <a:r>
              <a:rPr lang="es-ES" altLang="es-ES" sz="4000" dirty="0">
                <a:solidFill>
                  <a:srgbClr val="002060"/>
                </a:solidFill>
              </a:rPr>
              <a:t>“Todos hacen Prevención”</a:t>
            </a:r>
            <a:endParaRPr lang="es-ES" sz="4000" dirty="0">
              <a:solidFill>
                <a:srgbClr val="002060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9464B6F-F483-E813-6EAC-DDEAEAD2B59B}"/>
              </a:ext>
            </a:extLst>
          </p:cNvPr>
          <p:cNvSpPr txBox="1"/>
          <p:nvPr/>
        </p:nvSpPr>
        <p:spPr>
          <a:xfrm>
            <a:off x="2325758" y="1859098"/>
            <a:ext cx="3223272" cy="5847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/>
              <a:t>PREVENCIÓN/MA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4B5A667-B60B-ADD7-C6D6-9CF215B0E47D}"/>
              </a:ext>
            </a:extLst>
          </p:cNvPr>
          <p:cNvSpPr txBox="1"/>
          <p:nvPr/>
        </p:nvSpPr>
        <p:spPr>
          <a:xfrm>
            <a:off x="6755298" y="1733767"/>
            <a:ext cx="3809998" cy="95410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ACTIVIDAD:</a:t>
            </a:r>
          </a:p>
          <a:p>
            <a:pPr algn="ctr"/>
            <a:r>
              <a:rPr lang="es-ES" sz="2800" b="1" dirty="0"/>
              <a:t>LINEA DE NEGOCIO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D96A5F1-6320-B70B-06BE-B4C476AEF8AB}"/>
              </a:ext>
            </a:extLst>
          </p:cNvPr>
          <p:cNvSpPr txBox="1"/>
          <p:nvPr/>
        </p:nvSpPr>
        <p:spPr>
          <a:xfrm>
            <a:off x="6096000" y="1124064"/>
            <a:ext cx="446929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/>
            </a:lvl1pPr>
          </a:lstStyle>
          <a:p>
            <a:r>
              <a:rPr lang="es-ES" altLang="es-ES" sz="2800" dirty="0">
                <a:solidFill>
                  <a:srgbClr val="002060"/>
                </a:solidFill>
              </a:rPr>
              <a:t>“Todos hacen Prevención”</a:t>
            </a:r>
            <a:endParaRPr lang="es-E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80E52F6-A8E5-D341-B13F-9820E93D0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3833" y="137738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A9E514CB-7889-1142-B362-CE1EC1339D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154094"/>
              </p:ext>
            </p:extLst>
          </p:nvPr>
        </p:nvGraphicFramePr>
        <p:xfrm>
          <a:off x="2453833" y="1416912"/>
          <a:ext cx="6756400" cy="473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769100" imgH="4648200" progId="Visio.Drawing.6">
                  <p:embed/>
                </p:oleObj>
              </mc:Choice>
              <mc:Fallback>
                <p:oleObj r:id="rId2" imgW="6769100" imgH="4648200" progId="Visio.Drawing.6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A9E514CB-7889-1142-B362-CE1EC1339D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833" y="1416912"/>
                        <a:ext cx="6756400" cy="473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747C814B-2C8B-D845-B506-82A8612291D4}"/>
              </a:ext>
            </a:extLst>
          </p:cNvPr>
          <p:cNvSpPr txBox="1"/>
          <p:nvPr/>
        </p:nvSpPr>
        <p:spPr>
          <a:xfrm>
            <a:off x="109330" y="2210164"/>
            <a:ext cx="260405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" b="1" dirty="0"/>
              <a:t>EJEMPLO de ORGANIZACIÓN EN RED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B057F16-7D1F-2E43-AB64-A02C31D5BF14}"/>
              </a:ext>
            </a:extLst>
          </p:cNvPr>
          <p:cNvSpPr txBox="1"/>
          <p:nvPr/>
        </p:nvSpPr>
        <p:spPr>
          <a:xfrm>
            <a:off x="2827118" y="1456899"/>
            <a:ext cx="2510195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Dccion</a:t>
            </a:r>
            <a:r>
              <a:rPr lang="es-ES" dirty="0"/>
              <a:t>. de PREVENCIÓN Y MEDIO AMBIENTE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BAD3702-31FF-6549-87BB-747ECF015485}"/>
              </a:ext>
            </a:extLst>
          </p:cNvPr>
          <p:cNvSpPr txBox="1"/>
          <p:nvPr/>
        </p:nvSpPr>
        <p:spPr>
          <a:xfrm>
            <a:off x="2210892" y="5892632"/>
            <a:ext cx="5631082" cy="26161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endParaRPr lang="es-ES" sz="11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4F1C6BD-D769-414C-86B9-2C2284F3DCA3}"/>
              </a:ext>
            </a:extLst>
          </p:cNvPr>
          <p:cNvSpPr txBox="1"/>
          <p:nvPr/>
        </p:nvSpPr>
        <p:spPr>
          <a:xfrm>
            <a:off x="6667435" y="2856495"/>
            <a:ext cx="1063554" cy="292388"/>
          </a:xfrm>
          <a:prstGeom prst="rect">
            <a:avLst/>
          </a:prstGeom>
          <a:solidFill>
            <a:srgbClr val="31DFE6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300" dirty="0"/>
              <a:t>Coordinador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EA73B45-2EEF-0742-A36C-66A59DB81F74}"/>
              </a:ext>
            </a:extLst>
          </p:cNvPr>
          <p:cNvSpPr txBox="1"/>
          <p:nvPr/>
        </p:nvSpPr>
        <p:spPr>
          <a:xfrm>
            <a:off x="8923118" y="2541024"/>
            <a:ext cx="2490317" cy="923330"/>
          </a:xfrm>
          <a:prstGeom prst="rect">
            <a:avLst/>
          </a:prstGeom>
          <a:solidFill>
            <a:srgbClr val="31DFE6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Coordinador de PREVENCIÓN, CALIDAD, MEDIO AMBIENTE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F550530-E392-284A-A549-7B3ECDF6B531}"/>
              </a:ext>
            </a:extLst>
          </p:cNvPr>
          <p:cNvSpPr txBox="1"/>
          <p:nvPr/>
        </p:nvSpPr>
        <p:spPr>
          <a:xfrm>
            <a:off x="8923118" y="3985358"/>
            <a:ext cx="2490317" cy="92333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Portavoces de PREVENCIÓN, CALIDAD, MEDIO AMBIENTE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E33466F9-5360-6647-8D9D-C1EFCC273F54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7730989" y="3002689"/>
            <a:ext cx="119212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A0A38F6-542B-BA41-8745-63C4B779549E}"/>
              </a:ext>
            </a:extLst>
          </p:cNvPr>
          <p:cNvCxnSpPr>
            <a:cxnSpLocks/>
          </p:cNvCxnSpPr>
          <p:nvPr/>
        </p:nvCxnSpPr>
        <p:spPr>
          <a:xfrm flipV="1">
            <a:off x="7691233" y="4517361"/>
            <a:ext cx="1231885" cy="34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DD1A0CA2-4D0D-0F49-8A49-AD1686779AE6}"/>
              </a:ext>
            </a:extLst>
          </p:cNvPr>
          <p:cNvCxnSpPr>
            <a:cxnSpLocks/>
          </p:cNvCxnSpPr>
          <p:nvPr/>
        </p:nvCxnSpPr>
        <p:spPr>
          <a:xfrm>
            <a:off x="8746435" y="3899930"/>
            <a:ext cx="0" cy="11837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440521F3-2C5A-5942-8F24-CC5F8911474B}"/>
              </a:ext>
            </a:extLst>
          </p:cNvPr>
          <p:cNvCxnSpPr>
            <a:cxnSpLocks/>
          </p:cNvCxnSpPr>
          <p:nvPr/>
        </p:nvCxnSpPr>
        <p:spPr>
          <a:xfrm flipH="1">
            <a:off x="7694546" y="5083678"/>
            <a:ext cx="105188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0A376AA5-FA0D-A64E-A989-E507FE86B22A}"/>
              </a:ext>
            </a:extLst>
          </p:cNvPr>
          <p:cNvCxnSpPr>
            <a:cxnSpLocks/>
          </p:cNvCxnSpPr>
          <p:nvPr/>
        </p:nvCxnSpPr>
        <p:spPr>
          <a:xfrm>
            <a:off x="7697859" y="3899930"/>
            <a:ext cx="104857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A5217B0-CA57-8544-9530-F335606F2A08}"/>
              </a:ext>
            </a:extLst>
          </p:cNvPr>
          <p:cNvSpPr txBox="1"/>
          <p:nvPr/>
        </p:nvSpPr>
        <p:spPr>
          <a:xfrm>
            <a:off x="6853032" y="3758626"/>
            <a:ext cx="877957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PORTAVOZ 1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95D2505-797E-D844-8C6F-99E78E555E77}"/>
              </a:ext>
            </a:extLst>
          </p:cNvPr>
          <p:cNvSpPr txBox="1"/>
          <p:nvPr/>
        </p:nvSpPr>
        <p:spPr>
          <a:xfrm>
            <a:off x="6856314" y="4386029"/>
            <a:ext cx="877957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PORTAVOZ 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EDC54F5-5CEC-0248-8A68-3AC166A29053}"/>
              </a:ext>
            </a:extLst>
          </p:cNvPr>
          <p:cNvSpPr txBox="1"/>
          <p:nvPr/>
        </p:nvSpPr>
        <p:spPr>
          <a:xfrm>
            <a:off x="6853031" y="4953441"/>
            <a:ext cx="877957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PORTAVOZ 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FEEF3EB-E26F-4740-B18C-4B34FFEFA9EB}"/>
              </a:ext>
            </a:extLst>
          </p:cNvPr>
          <p:cNvSpPr txBox="1"/>
          <p:nvPr/>
        </p:nvSpPr>
        <p:spPr>
          <a:xfrm>
            <a:off x="6853030" y="5451585"/>
            <a:ext cx="877957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SOCORRISTA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51BA246-B291-A74C-B3D1-6C86B355782A}"/>
              </a:ext>
            </a:extLst>
          </p:cNvPr>
          <p:cNvSpPr txBox="1"/>
          <p:nvPr/>
        </p:nvSpPr>
        <p:spPr>
          <a:xfrm>
            <a:off x="6853029" y="3295077"/>
            <a:ext cx="877957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BOMBERO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3AB394C-422A-E140-9DF7-CB3CFA4B758B}"/>
              </a:ext>
            </a:extLst>
          </p:cNvPr>
          <p:cNvSpPr txBox="1"/>
          <p:nvPr/>
        </p:nvSpPr>
        <p:spPr>
          <a:xfrm>
            <a:off x="7797544" y="3490100"/>
            <a:ext cx="608212" cy="3385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A 1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CFDE68C-E322-804E-ABB4-C04672FA3EE9}"/>
              </a:ext>
            </a:extLst>
          </p:cNvPr>
          <p:cNvSpPr txBox="1"/>
          <p:nvPr/>
        </p:nvSpPr>
        <p:spPr>
          <a:xfrm>
            <a:off x="7803370" y="4099074"/>
            <a:ext cx="608212" cy="3385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A 2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A91A6EC-F7FF-9B49-B93E-7F41AE393AB7}"/>
              </a:ext>
            </a:extLst>
          </p:cNvPr>
          <p:cNvSpPr txBox="1"/>
          <p:nvPr/>
        </p:nvSpPr>
        <p:spPr>
          <a:xfrm>
            <a:off x="7825812" y="4664088"/>
            <a:ext cx="608212" cy="3385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A 3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559F4BC-D16B-C994-7847-D6EDBC21F863}"/>
              </a:ext>
            </a:extLst>
          </p:cNvPr>
          <p:cNvSpPr txBox="1"/>
          <p:nvPr/>
        </p:nvSpPr>
        <p:spPr>
          <a:xfrm>
            <a:off x="2325758" y="1483318"/>
            <a:ext cx="3223272" cy="5847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/>
              <a:t>PREVENCIÓN/MA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D46873A-0954-36EE-FB99-038A372FEF0B}"/>
              </a:ext>
            </a:extLst>
          </p:cNvPr>
          <p:cNvSpPr txBox="1"/>
          <p:nvPr/>
        </p:nvSpPr>
        <p:spPr>
          <a:xfrm>
            <a:off x="6755298" y="1357987"/>
            <a:ext cx="3809998" cy="95410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ACTIVIDAD:</a:t>
            </a:r>
          </a:p>
          <a:p>
            <a:pPr algn="ctr"/>
            <a:r>
              <a:rPr lang="es-ES" sz="2800" b="1" dirty="0"/>
              <a:t>LINEA DE NEGOCIO</a:t>
            </a:r>
          </a:p>
        </p:txBody>
      </p:sp>
    </p:spTree>
    <p:extLst>
      <p:ext uri="{BB962C8B-B14F-4D97-AF65-F5344CB8AC3E}">
        <p14:creationId xmlns:p14="http://schemas.microsoft.com/office/powerpoint/2010/main" val="93744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1" animBg="1"/>
      <p:bldP spid="9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6364" y="2050237"/>
            <a:ext cx="10766218" cy="4069209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</a:p>
          <a:p>
            <a:pPr marL="0" indent="0">
              <a:buNone/>
            </a:pPr>
            <a:r>
              <a:rPr lang="es-ES_tradnl" sz="23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oferta es amplia ; nos limitaremos a las más comúnmente utilizadas</a:t>
            </a:r>
          </a:p>
          <a:p>
            <a:pPr marL="0" indent="0">
              <a:buNone/>
            </a:pPr>
            <a:endParaRPr lang="es-ES_tradnl" dirty="0"/>
          </a:p>
          <a:p>
            <a:pPr>
              <a:buFontTx/>
              <a:buChar char="-"/>
            </a:pPr>
            <a:r>
              <a:rPr lang="es-ES_tradnl" sz="2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Pilotaje </a:t>
            </a:r>
            <a:r>
              <a:rPr lang="es-ES_tradnl" sz="22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(Animación/Seguimiento) </a:t>
            </a:r>
            <a:r>
              <a:rPr lang="es-ES_tradnl" sz="2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desplegado a nivel “zona-taller”.</a:t>
            </a:r>
          </a:p>
          <a:p>
            <a:pPr>
              <a:buFontTx/>
              <a:buChar char="-"/>
            </a:pPr>
            <a:r>
              <a:rPr lang="es-ES_tradnl" sz="2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O.P.S : Observación Preventiva de Seguridad (Rutas; giras; visitas; ¿inspecciones?;…).</a:t>
            </a:r>
          </a:p>
          <a:p>
            <a:pPr>
              <a:buFontTx/>
              <a:buChar char="-"/>
            </a:pPr>
            <a:r>
              <a:rPr lang="es-ES_tradnl" sz="2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Sugerencias o Ideas de Progreso.</a:t>
            </a:r>
          </a:p>
          <a:p>
            <a:pPr>
              <a:buFontTx/>
              <a:buChar char="-"/>
            </a:pPr>
            <a:r>
              <a:rPr lang="es-ES_tradnl" sz="2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Base de datos de situaciones de riesgo.</a:t>
            </a:r>
          </a:p>
          <a:p>
            <a:pPr>
              <a:buFontTx/>
              <a:buChar char="-"/>
            </a:pPr>
            <a:r>
              <a:rPr lang="es-ES_tradnl" b="1" dirty="0"/>
              <a:t>…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4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422431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8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3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</a:p>
          <a:p>
            <a:pPr marL="0" indent="0" defTabSz="838200">
              <a:lnSpc>
                <a:spcPct val="8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31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8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3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Pilotaje de zona-taller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responsable jerárquico </a:t>
            </a:r>
            <a:r>
              <a:rPr lang="es-ES_tradnl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 la “zona-taller-sector” </a:t>
            </a:r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asume el liderazgo </a:t>
            </a:r>
            <a:r>
              <a:rPr lang="es-ES_tradnl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y anima.</a:t>
            </a:r>
            <a:endParaRPr lang="es-ES" sz="2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lvl="0" indent="0">
              <a:buNone/>
            </a:pPr>
            <a:r>
              <a:rPr lang="es-ES_tradnl" sz="2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pilotaje de zona-taller se apoya en dos pilares fundamentales :</a:t>
            </a:r>
            <a:endParaRPr lang="es-ES" sz="2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0"/>
            <a:r>
              <a:rPr lang="es-ES_tradnl" sz="2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  </a:t>
            </a:r>
            <a:r>
              <a:rPr lang="es-ES_tradnl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base de datos de “buenas prácticas”, </a:t>
            </a:r>
            <a:r>
              <a:rPr lang="es-ES_tradnl" sz="2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métodos que están inventariados, documentados y seguidos con una herramienta de gestión apropiada. </a:t>
            </a:r>
            <a:endParaRPr lang="es-ES" sz="2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0"/>
            <a:r>
              <a:rPr lang="es-ES_tradnl" sz="2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  </a:t>
            </a:r>
            <a:r>
              <a:rPr lang="es-ES_tradnl" sz="2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cuadro de gestión</a:t>
            </a:r>
            <a:r>
              <a:rPr lang="es-ES_tradnl" sz="2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, que facilita el seguimiento de indicadores, resultados, incidencias.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634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381297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3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_tradnl" sz="31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O.P.S : Observación Preventiva de Seguridad</a:t>
            </a:r>
            <a:endParaRPr lang="es-ES" sz="31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s-ES" dirty="0"/>
          </a:p>
          <a:p>
            <a:pPr lvl="1"/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Método de observación que permite identificar los actos inseguros y las condiciones peligrosas antes de que desemboquen en un accidente</a:t>
            </a: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buNone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Sistema para detectar y comunicar riesgos</a:t>
            </a: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buNone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Procedimiento que ayuda a mejorar el nivel de seguridad de la empresa a través de la sensibilización permanente de los diferentes actores.</a:t>
            </a:r>
          </a:p>
          <a:p>
            <a:pPr lvl="1"/>
            <a:endParaRPr lang="es-ES_tradnl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s-ES_tradnl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Cualquier miembro de la organización puede ser “observador” y “observado”.</a:t>
            </a:r>
          </a:p>
          <a:p>
            <a:pPr lvl="1"/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3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098526-FF90-4DE0-8455-16CBA6F63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4785" y="2168601"/>
            <a:ext cx="8444047" cy="385424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ES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0.    EL CONTEXTO: INTRODUCCIÓN</a:t>
            </a:r>
          </a:p>
          <a:p>
            <a:pPr marL="0" indent="0">
              <a:buNone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COMUNICACIÓN: UNA EXIGENCIA EN ALZA.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ORGANIZACIÓN : LA PREVENCIÓN INTEGRADA.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FUNCIONAMIENTO.	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ENFOQUE SISTÉMICO.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60C8A9-AA95-415F-A613-5200B323B243}"/>
              </a:ext>
            </a:extLst>
          </p:cNvPr>
          <p:cNvSpPr txBox="1">
            <a:spLocks noChangeArrowheads="1"/>
          </p:cNvSpPr>
          <p:nvPr/>
        </p:nvSpPr>
        <p:spPr>
          <a:xfrm>
            <a:off x="2784785" y="1284819"/>
            <a:ext cx="7116655" cy="10375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39800"/>
            <a:r>
              <a:rPr lang="es-ES" altLang="es-ES" sz="32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0- SUMARIO</a:t>
            </a:r>
          </a:p>
        </p:txBody>
      </p:sp>
    </p:spTree>
    <p:extLst>
      <p:ext uri="{BB962C8B-B14F-4D97-AF65-F5344CB8AC3E}">
        <p14:creationId xmlns:p14="http://schemas.microsoft.com/office/powerpoint/2010/main" val="133501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521E41-F451-4445-8033-80D34FECF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1839"/>
            <a:ext cx="10515600" cy="4528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500" b="1" dirty="0">
                <a:solidFill>
                  <a:srgbClr val="002060"/>
                </a:solidFill>
              </a:rPr>
              <a:t>O.P.S : Observación Preventiva de Seguridad</a:t>
            </a:r>
            <a:endParaRPr lang="es-ES" sz="1400" b="1" dirty="0">
              <a:solidFill>
                <a:srgbClr val="00206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s-ES_tradnl" sz="3500" b="1" dirty="0">
                <a:solidFill>
                  <a:srgbClr val="002060"/>
                </a:solidFill>
              </a:rPr>
              <a:t>¿ Elementos a observar en la OPS?</a:t>
            </a:r>
            <a:endParaRPr lang="es-ES" sz="3500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Entorno del trabajador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Actitudes del trabajador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Equipos de protección individual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Útiles y herramientas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Métodos operatorios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Orden y limpieza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Ubicación de medios y elementos de seguridad</a:t>
            </a: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Comunicación y “escucha” hacia el trabajador observado.</a:t>
            </a:r>
          </a:p>
          <a:p>
            <a:endParaRPr lang="es-E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44335-A00C-E54E-AED2-CAB6ABF53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C034A84-DA36-4A4F-9BB3-E326757D6858}"/>
              </a:ext>
            </a:extLst>
          </p:cNvPr>
          <p:cNvSpPr txBox="1"/>
          <p:nvPr/>
        </p:nvSpPr>
        <p:spPr>
          <a:xfrm>
            <a:off x="8670428" y="2556667"/>
            <a:ext cx="1055075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highlight>
                  <a:srgbClr val="C0C0C0"/>
                </a:highlight>
              </a:rPr>
              <a:t>MANDOS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FA6E51-F123-9D43-890F-9ADC6EE893F8}"/>
              </a:ext>
            </a:extLst>
          </p:cNvPr>
          <p:cNvSpPr txBox="1"/>
          <p:nvPr/>
        </p:nvSpPr>
        <p:spPr>
          <a:xfrm>
            <a:off x="9934703" y="2556667"/>
            <a:ext cx="832337" cy="338554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highlight>
                  <a:srgbClr val="C0C0C0"/>
                </a:highlight>
              </a:defRPr>
            </a:lvl1pPr>
          </a:lstStyle>
          <a:p>
            <a:r>
              <a:rPr lang="es-ES" dirty="0">
                <a:highlight>
                  <a:srgbClr val="FFFF00"/>
                </a:highlight>
              </a:rPr>
              <a:t>PORT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E6A56B-B32E-6A48-8052-1C20FE1CE21F}"/>
              </a:ext>
            </a:extLst>
          </p:cNvPr>
          <p:cNvSpPr txBox="1"/>
          <p:nvPr/>
        </p:nvSpPr>
        <p:spPr>
          <a:xfrm>
            <a:off x="10976240" y="2560679"/>
            <a:ext cx="832337" cy="338554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OTROS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7D45616-0C67-F3FD-F631-93E5C304535A}"/>
              </a:ext>
            </a:extLst>
          </p:cNvPr>
          <p:cNvSpPr txBox="1"/>
          <p:nvPr/>
        </p:nvSpPr>
        <p:spPr>
          <a:xfrm>
            <a:off x="8951780" y="2089291"/>
            <a:ext cx="2594239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Pueden ser observadores</a:t>
            </a:r>
          </a:p>
        </p:txBody>
      </p:sp>
    </p:spTree>
    <p:extLst>
      <p:ext uri="{BB962C8B-B14F-4D97-AF65-F5344CB8AC3E}">
        <p14:creationId xmlns:p14="http://schemas.microsoft.com/office/powerpoint/2010/main" val="103883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521E41-F451-4445-8033-80D34FECF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1839"/>
            <a:ext cx="10515600" cy="4528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500" b="1" dirty="0">
                <a:solidFill>
                  <a:srgbClr val="002060"/>
                </a:solidFill>
              </a:rPr>
              <a:t>O.P.S : Observación Preventiva de Seguridad</a:t>
            </a:r>
            <a:endParaRPr lang="es-ES" sz="1400" b="1" dirty="0">
              <a:solidFill>
                <a:srgbClr val="00206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s-ES_tradnl" sz="3500" b="1" dirty="0">
                <a:solidFill>
                  <a:srgbClr val="002060"/>
                </a:solidFill>
              </a:rPr>
              <a:t>¿ Elementos a observar en la OPS?</a:t>
            </a:r>
            <a:endParaRPr lang="es-ES" sz="3500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Entorno del trabajador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Actitudes del trabajador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Equipos de protección individual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Útiles y herramientas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Métodos operatorios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Orden y limpieza</a:t>
            </a:r>
            <a:endParaRPr lang="es-ES" b="1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Ubicación de medios y elementos de seguridad</a:t>
            </a: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Comunicación y “escucha” hacia el trabajador observado.</a:t>
            </a:r>
          </a:p>
          <a:p>
            <a:endParaRPr lang="es-E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44335-A00C-E54E-AED2-CAB6ABF53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07AFF3E-D836-FF41-AA97-77107DC62CD3}"/>
              </a:ext>
            </a:extLst>
          </p:cNvPr>
          <p:cNvSpPr txBox="1"/>
          <p:nvPr/>
        </p:nvSpPr>
        <p:spPr>
          <a:xfrm>
            <a:off x="9934703" y="3112532"/>
            <a:ext cx="832337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03014BE-96AC-514D-8E4F-94F9B72E88FF}"/>
              </a:ext>
            </a:extLst>
          </p:cNvPr>
          <p:cNvSpPr txBox="1"/>
          <p:nvPr/>
        </p:nvSpPr>
        <p:spPr>
          <a:xfrm>
            <a:off x="10990384" y="3109353"/>
            <a:ext cx="761999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BBC1DAD-CA49-2D41-8D4D-5A4A181E80E5}"/>
              </a:ext>
            </a:extLst>
          </p:cNvPr>
          <p:cNvSpPr txBox="1"/>
          <p:nvPr/>
        </p:nvSpPr>
        <p:spPr>
          <a:xfrm>
            <a:off x="9934703" y="3481864"/>
            <a:ext cx="832337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0412B18-0879-3C4A-8065-433977BC7EC9}"/>
              </a:ext>
            </a:extLst>
          </p:cNvPr>
          <p:cNvSpPr txBox="1"/>
          <p:nvPr/>
        </p:nvSpPr>
        <p:spPr>
          <a:xfrm>
            <a:off x="10990384" y="3478685"/>
            <a:ext cx="761999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FFA24DA-6907-4B45-BEBD-2C70B5DB1EBD}"/>
              </a:ext>
            </a:extLst>
          </p:cNvPr>
          <p:cNvSpPr txBox="1"/>
          <p:nvPr/>
        </p:nvSpPr>
        <p:spPr>
          <a:xfrm>
            <a:off x="9934703" y="3851196"/>
            <a:ext cx="832337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FDC8C24-FF8D-FA44-8A69-904B05746BCB}"/>
              </a:ext>
            </a:extLst>
          </p:cNvPr>
          <p:cNvSpPr txBox="1"/>
          <p:nvPr/>
        </p:nvSpPr>
        <p:spPr>
          <a:xfrm>
            <a:off x="10990384" y="3848017"/>
            <a:ext cx="761999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0F5A15F-2E9A-3F41-8E37-E2EF7610A55E}"/>
              </a:ext>
            </a:extLst>
          </p:cNvPr>
          <p:cNvSpPr txBox="1"/>
          <p:nvPr/>
        </p:nvSpPr>
        <p:spPr>
          <a:xfrm>
            <a:off x="8862647" y="4217349"/>
            <a:ext cx="832338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2693AC9-BF7E-6E4D-AEEA-D2751C3C3DAE}"/>
              </a:ext>
            </a:extLst>
          </p:cNvPr>
          <p:cNvSpPr txBox="1"/>
          <p:nvPr/>
        </p:nvSpPr>
        <p:spPr>
          <a:xfrm>
            <a:off x="9934703" y="4217349"/>
            <a:ext cx="832337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A2714E8-272F-F14C-B174-55A2F43E82F3}"/>
              </a:ext>
            </a:extLst>
          </p:cNvPr>
          <p:cNvSpPr txBox="1"/>
          <p:nvPr/>
        </p:nvSpPr>
        <p:spPr>
          <a:xfrm>
            <a:off x="10990384" y="4217349"/>
            <a:ext cx="761999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8444784-D810-E04A-A3F2-0D213F3F27C6}"/>
              </a:ext>
            </a:extLst>
          </p:cNvPr>
          <p:cNvSpPr txBox="1"/>
          <p:nvPr/>
        </p:nvSpPr>
        <p:spPr>
          <a:xfrm>
            <a:off x="8862647" y="4586681"/>
            <a:ext cx="832338" cy="369332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C536461-2C5F-7F48-BBB7-76EFEC159628}"/>
              </a:ext>
            </a:extLst>
          </p:cNvPr>
          <p:cNvSpPr txBox="1"/>
          <p:nvPr/>
        </p:nvSpPr>
        <p:spPr>
          <a:xfrm>
            <a:off x="9934703" y="4586681"/>
            <a:ext cx="832337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9CDAFE2-25D0-0243-BB79-A41CEEC3E1E7}"/>
              </a:ext>
            </a:extLst>
          </p:cNvPr>
          <p:cNvSpPr txBox="1"/>
          <p:nvPr/>
        </p:nvSpPr>
        <p:spPr>
          <a:xfrm>
            <a:off x="10990384" y="4586681"/>
            <a:ext cx="761999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A416AD3-D886-F14A-9A63-E073BB25B2B1}"/>
              </a:ext>
            </a:extLst>
          </p:cNvPr>
          <p:cNvSpPr txBox="1"/>
          <p:nvPr/>
        </p:nvSpPr>
        <p:spPr>
          <a:xfrm>
            <a:off x="8862647" y="4956013"/>
            <a:ext cx="832338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DB0A1C0-8A60-814E-B17F-D133D0AE7F51}"/>
              </a:ext>
            </a:extLst>
          </p:cNvPr>
          <p:cNvSpPr txBox="1"/>
          <p:nvPr/>
        </p:nvSpPr>
        <p:spPr>
          <a:xfrm>
            <a:off x="9934703" y="4956013"/>
            <a:ext cx="832337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C7449FD-BCC2-9848-A684-0412D99AB87D}"/>
              </a:ext>
            </a:extLst>
          </p:cNvPr>
          <p:cNvSpPr txBox="1"/>
          <p:nvPr/>
        </p:nvSpPr>
        <p:spPr>
          <a:xfrm>
            <a:off x="10990384" y="4956013"/>
            <a:ext cx="761999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9D8296F-2BC7-9247-BD2B-B254C102900B}"/>
              </a:ext>
            </a:extLst>
          </p:cNvPr>
          <p:cNvSpPr txBox="1"/>
          <p:nvPr/>
        </p:nvSpPr>
        <p:spPr>
          <a:xfrm>
            <a:off x="8862647" y="5325345"/>
            <a:ext cx="832338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CF2E59D-F739-FA48-A7D6-4028B2DD2CA7}"/>
              </a:ext>
            </a:extLst>
          </p:cNvPr>
          <p:cNvSpPr txBox="1"/>
          <p:nvPr/>
        </p:nvSpPr>
        <p:spPr>
          <a:xfrm>
            <a:off x="9934703" y="5325345"/>
            <a:ext cx="832337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EB89EF5-2101-9342-B875-49054ACD8FA4}"/>
              </a:ext>
            </a:extLst>
          </p:cNvPr>
          <p:cNvSpPr txBox="1"/>
          <p:nvPr/>
        </p:nvSpPr>
        <p:spPr>
          <a:xfrm>
            <a:off x="10990384" y="5325345"/>
            <a:ext cx="761999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B7CBC82-5202-B74C-A168-CD86D08EA931}"/>
              </a:ext>
            </a:extLst>
          </p:cNvPr>
          <p:cNvSpPr txBox="1"/>
          <p:nvPr/>
        </p:nvSpPr>
        <p:spPr>
          <a:xfrm>
            <a:off x="8862647" y="5694677"/>
            <a:ext cx="832338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01538462-31A7-B547-8BC9-42EF6BB12F0E}"/>
              </a:ext>
            </a:extLst>
          </p:cNvPr>
          <p:cNvSpPr txBox="1"/>
          <p:nvPr/>
        </p:nvSpPr>
        <p:spPr>
          <a:xfrm>
            <a:off x="9929445" y="5694677"/>
            <a:ext cx="832337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FCF4DD1-606E-754A-9C1E-DD8FB8D6F55B}"/>
              </a:ext>
            </a:extLst>
          </p:cNvPr>
          <p:cNvSpPr txBox="1"/>
          <p:nvPr/>
        </p:nvSpPr>
        <p:spPr>
          <a:xfrm>
            <a:off x="10990384" y="5694677"/>
            <a:ext cx="761999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8E12A02-106F-7243-9C11-2E7FE47A2D67}"/>
              </a:ext>
            </a:extLst>
          </p:cNvPr>
          <p:cNvSpPr txBox="1"/>
          <p:nvPr/>
        </p:nvSpPr>
        <p:spPr>
          <a:xfrm>
            <a:off x="8862647" y="3109353"/>
            <a:ext cx="832338" cy="369332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6577ED9-5441-C14E-A5EC-6C4860EA308E}"/>
              </a:ext>
            </a:extLst>
          </p:cNvPr>
          <p:cNvSpPr txBox="1"/>
          <p:nvPr/>
        </p:nvSpPr>
        <p:spPr>
          <a:xfrm>
            <a:off x="8862647" y="3478685"/>
            <a:ext cx="832338" cy="369332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CB8C62E-8985-F244-9C7B-127E3EC1533F}"/>
              </a:ext>
            </a:extLst>
          </p:cNvPr>
          <p:cNvSpPr txBox="1"/>
          <p:nvPr/>
        </p:nvSpPr>
        <p:spPr>
          <a:xfrm>
            <a:off x="8862647" y="3848017"/>
            <a:ext cx="832338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7B136B2-EDD7-8A31-F803-ABB1A6984A0A}"/>
              </a:ext>
            </a:extLst>
          </p:cNvPr>
          <p:cNvSpPr txBox="1"/>
          <p:nvPr/>
        </p:nvSpPr>
        <p:spPr>
          <a:xfrm>
            <a:off x="8670428" y="2556667"/>
            <a:ext cx="1055075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highlight>
                  <a:srgbClr val="C0C0C0"/>
                </a:highlight>
              </a:rPr>
              <a:t>MANDOS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4B25E54-AB5A-1EC5-A7D4-6EE56D0186FE}"/>
              </a:ext>
            </a:extLst>
          </p:cNvPr>
          <p:cNvSpPr txBox="1"/>
          <p:nvPr/>
        </p:nvSpPr>
        <p:spPr>
          <a:xfrm>
            <a:off x="9934703" y="2556667"/>
            <a:ext cx="832337" cy="338554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highlight>
                  <a:srgbClr val="C0C0C0"/>
                </a:highlight>
              </a:defRPr>
            </a:lvl1pPr>
          </a:lstStyle>
          <a:p>
            <a:r>
              <a:rPr lang="es-ES" dirty="0">
                <a:highlight>
                  <a:srgbClr val="FFFF00"/>
                </a:highlight>
              </a:rPr>
              <a:t>PORT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9F30A91-B760-E5C6-484A-3DCDB33434FF}"/>
              </a:ext>
            </a:extLst>
          </p:cNvPr>
          <p:cNvSpPr txBox="1"/>
          <p:nvPr/>
        </p:nvSpPr>
        <p:spPr>
          <a:xfrm>
            <a:off x="10976240" y="2560679"/>
            <a:ext cx="832337" cy="338554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OTROS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DBC86EB-819A-1EFD-BF68-77C468D5A3DC}"/>
              </a:ext>
            </a:extLst>
          </p:cNvPr>
          <p:cNvSpPr txBox="1"/>
          <p:nvPr/>
        </p:nvSpPr>
        <p:spPr>
          <a:xfrm rot="16200000">
            <a:off x="10694887" y="1360547"/>
            <a:ext cx="1395045" cy="830997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PARA ESTRUCTURAS MADURAS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499AA95-E742-39FE-D7D5-62EB33C838B8}"/>
              </a:ext>
            </a:extLst>
          </p:cNvPr>
          <p:cNvSpPr txBox="1"/>
          <p:nvPr/>
        </p:nvSpPr>
        <p:spPr>
          <a:xfrm rot="16200000">
            <a:off x="9648761" y="1376410"/>
            <a:ext cx="1395045" cy="83099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SOLUCIÓN ROBUSTA A MEDIO PLAZO</a:t>
            </a:r>
          </a:p>
        </p:txBody>
      </p:sp>
    </p:spTree>
    <p:extLst>
      <p:ext uri="{BB962C8B-B14F-4D97-AF65-F5344CB8AC3E}">
        <p14:creationId xmlns:p14="http://schemas.microsoft.com/office/powerpoint/2010/main" val="141247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7" grpId="0" animBg="1"/>
      <p:bldP spid="10" grpId="0" animBg="1"/>
      <p:bldP spid="13" grpId="0" animBg="1"/>
      <p:bldP spid="34" grpId="0" animBg="1"/>
      <p:bldP spid="3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521E41-F451-4445-8033-80D34FEC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500" b="1" dirty="0">
                <a:solidFill>
                  <a:srgbClr val="002060"/>
                </a:solidFill>
              </a:rPr>
              <a:t>O.P.S : Observación Preventiva de Seguridad</a:t>
            </a:r>
          </a:p>
          <a:p>
            <a:pPr marL="0" indent="0">
              <a:buNone/>
            </a:pPr>
            <a:endParaRPr lang="es-ES_tradnl" sz="1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_tradnl" sz="3200" b="1" dirty="0">
                <a:solidFill>
                  <a:srgbClr val="002060"/>
                </a:solidFill>
              </a:rPr>
              <a:t>¿Quién realiza las OPS?</a:t>
            </a:r>
          </a:p>
          <a:p>
            <a:pPr marL="0" indent="0">
              <a:buNone/>
            </a:pPr>
            <a:endParaRPr lang="es-ES" sz="1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ES" sz="1200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endParaRPr lang="es-E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44335-A00C-E54E-AED2-CAB6ABF53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1CFDB5-B4D5-1A4A-A265-E8199D374412}"/>
              </a:ext>
            </a:extLst>
          </p:cNvPr>
          <p:cNvSpPr txBox="1"/>
          <p:nvPr/>
        </p:nvSpPr>
        <p:spPr>
          <a:xfrm>
            <a:off x="10413023" y="5697316"/>
            <a:ext cx="1195754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CORTO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C089F88-8B8D-5842-97FD-95F80297FAD8}"/>
              </a:ext>
            </a:extLst>
          </p:cNvPr>
          <p:cNvSpPr txBox="1"/>
          <p:nvPr/>
        </p:nvSpPr>
        <p:spPr>
          <a:xfrm>
            <a:off x="10413023" y="4748655"/>
            <a:ext cx="136280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MEDIO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229584F-A6C0-7F4C-AF4B-3A438D9C25E0}"/>
              </a:ext>
            </a:extLst>
          </p:cNvPr>
          <p:cNvSpPr txBox="1"/>
          <p:nvPr/>
        </p:nvSpPr>
        <p:spPr>
          <a:xfrm>
            <a:off x="10398369" y="3677424"/>
            <a:ext cx="1720362" cy="707886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/>
              <a:t>LARGO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B56357-90C8-8C4E-B19C-5282D57ABC1A}"/>
              </a:ext>
            </a:extLst>
          </p:cNvPr>
          <p:cNvSpPr txBox="1"/>
          <p:nvPr/>
        </p:nvSpPr>
        <p:spPr>
          <a:xfrm>
            <a:off x="10588869" y="3110292"/>
            <a:ext cx="1195754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rgbClr val="002060"/>
                </a:solidFill>
                <a:highlight>
                  <a:srgbClr val="C0C0C0"/>
                </a:highlight>
                <a:latin typeface="Arial Rounded MT Bold" panose="020F0704030504030204" pitchFamily="34" charset="0"/>
              </a:rPr>
              <a:t>PLAZO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8E7F03-9713-A798-5684-25DAD84D3F3F}"/>
              </a:ext>
            </a:extLst>
          </p:cNvPr>
          <p:cNvSpPr txBox="1"/>
          <p:nvPr/>
        </p:nvSpPr>
        <p:spPr>
          <a:xfrm>
            <a:off x="668215" y="5697316"/>
            <a:ext cx="6189784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Jefe de Equipo (mando de proximidad)</a:t>
            </a:r>
            <a:endParaRPr lang="es-ES" sz="2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2BA94A4-C0D0-FE70-9DD2-D7CD9D0C90B2}"/>
              </a:ext>
            </a:extLst>
          </p:cNvPr>
          <p:cNvSpPr txBox="1"/>
          <p:nvPr/>
        </p:nvSpPr>
        <p:spPr>
          <a:xfrm>
            <a:off x="902676" y="4723762"/>
            <a:ext cx="8745416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ES_tradnl" sz="28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El Portavoz de Prevención y Medio Ambiente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4412FFE-76BA-340E-E333-8D73F288D285}"/>
              </a:ext>
            </a:extLst>
          </p:cNvPr>
          <p:cNvSpPr txBox="1"/>
          <p:nvPr/>
        </p:nvSpPr>
        <p:spPr>
          <a:xfrm>
            <a:off x="1245577" y="3615869"/>
            <a:ext cx="8745415" cy="83099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s-ES_tradnl" sz="3600" dirty="0">
                <a:solidFill>
                  <a:srgbClr val="002060"/>
                </a:solidFill>
                <a:highlight>
                  <a:srgbClr val="00FF00"/>
                </a:highlight>
                <a:latin typeface="Arial Rounded MT Bold" panose="020F0704030504030204" pitchFamily="34" charset="0"/>
              </a:rPr>
              <a:t>Cualquier trabajador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s-ES_tradnl" sz="1200" dirty="0">
                <a:solidFill>
                  <a:srgbClr val="002060"/>
                </a:solidFill>
                <a:highlight>
                  <a:srgbClr val="00FF00"/>
                </a:highlight>
                <a:latin typeface="Arial Rounded MT Bold" panose="020F0704030504030204" pitchFamily="34" charset="0"/>
              </a:rPr>
              <a:t>con la formación adecuada (línea de </a:t>
            </a:r>
            <a:r>
              <a:rPr lang="es-ES_tradnl" sz="1200" dirty="0" err="1">
                <a:solidFill>
                  <a:srgbClr val="002060"/>
                </a:solidFill>
                <a:highlight>
                  <a:srgbClr val="00FF00"/>
                </a:highlight>
                <a:latin typeface="Arial Rounded MT Bold" panose="020F0704030504030204" pitchFamily="34" charset="0"/>
              </a:rPr>
              <a:t>producción,técnicos</a:t>
            </a:r>
            <a:r>
              <a:rPr lang="es-ES_tradnl" sz="1200" dirty="0">
                <a:solidFill>
                  <a:srgbClr val="002060"/>
                </a:solidFill>
                <a:highlight>
                  <a:srgbClr val="00FF00"/>
                </a:highlight>
                <a:latin typeface="Arial Rounded MT Bold" panose="020F0704030504030204" pitchFamily="34" charset="0"/>
              </a:rPr>
              <a:t>, mandos,...)</a:t>
            </a:r>
          </a:p>
        </p:txBody>
      </p:sp>
    </p:spTree>
    <p:extLst>
      <p:ext uri="{BB962C8B-B14F-4D97-AF65-F5344CB8AC3E}">
        <p14:creationId xmlns:p14="http://schemas.microsoft.com/office/powerpoint/2010/main" val="411923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E4D2E3-8D99-5C48-8825-AC2F9D76E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53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ES" sz="3500" b="1" dirty="0">
                <a:solidFill>
                  <a:srgbClr val="002060"/>
                </a:solidFill>
              </a:rPr>
              <a:t>IDEA DE PROGRESO</a:t>
            </a:r>
          </a:p>
          <a:p>
            <a:pPr marL="0" indent="0">
              <a:buNone/>
            </a:pPr>
            <a:endParaRPr lang="es-ES" dirty="0"/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Es una propuesta INDIVIDUAL que  puede aportar cualquier persona </a:t>
            </a:r>
            <a:r>
              <a:rPr lang="es-ES_tradnl" dirty="0">
                <a:solidFill>
                  <a:srgbClr val="002060"/>
                </a:solidFill>
              </a:rPr>
              <a:t>del organismo, con el fin de obtener un progreso.</a:t>
            </a:r>
          </a:p>
          <a:p>
            <a:pPr lvl="1"/>
            <a:r>
              <a:rPr lang="es-ES_tradnl" dirty="0">
                <a:solidFill>
                  <a:srgbClr val="002060"/>
                </a:solidFill>
              </a:rPr>
              <a:t>Es habitual que el organismo practique un sistema de recompensas en función de los progresos aportados.</a:t>
            </a:r>
          </a:p>
          <a:p>
            <a:pPr lvl="1"/>
            <a:r>
              <a:rPr lang="es-ES_tradnl" dirty="0">
                <a:solidFill>
                  <a:srgbClr val="002060"/>
                </a:solidFill>
              </a:rPr>
              <a:t>Una gestión adecuada de las ideas implica: Registro, análisis de viabilidad, acuerdo para ejecución, valoración final y comunicación.</a:t>
            </a:r>
          </a:p>
          <a:p>
            <a:pPr lvl="1"/>
            <a:endParaRPr lang="es-ES_tradnl" dirty="0">
              <a:solidFill>
                <a:srgbClr val="002060"/>
              </a:solidFill>
            </a:endParaRPr>
          </a:p>
          <a:p>
            <a:pPr lvl="1"/>
            <a:r>
              <a:rPr lang="es-ES_tradnl" b="1" dirty="0">
                <a:solidFill>
                  <a:srgbClr val="002060"/>
                </a:solidFill>
              </a:rPr>
              <a:t>La correcta gestión de este sistema es una condición de éxito.</a:t>
            </a:r>
            <a:endParaRPr lang="es-ES" b="1" dirty="0">
              <a:solidFill>
                <a:srgbClr val="002060"/>
              </a:solidFill>
            </a:endParaRPr>
          </a:p>
          <a:p>
            <a:endParaRPr lang="es-E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82FE41-258F-C44E-AB8A-B402D42FC3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00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EFB13F-F544-4644-921C-B37862967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3200" b="1" dirty="0">
                <a:solidFill>
                  <a:srgbClr val="002060"/>
                </a:solidFill>
              </a:rPr>
              <a:t>BASE DE DATOS DE SITUACIONES DE RIESGO.</a:t>
            </a:r>
            <a:endParaRPr lang="es-ES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ES" sz="1600" dirty="0"/>
          </a:p>
          <a:p>
            <a:pPr lvl="1"/>
            <a:r>
              <a:rPr lang="es-ES" dirty="0">
                <a:solidFill>
                  <a:srgbClr val="002060"/>
                </a:solidFill>
              </a:rPr>
              <a:t>Se trata de un </a:t>
            </a:r>
            <a:r>
              <a:rPr lang="es-ES" b="1" dirty="0">
                <a:solidFill>
                  <a:srgbClr val="002060"/>
                </a:solidFill>
              </a:rPr>
              <a:t>sistema de recogida de información para la gestión de las situaciones de riesgo</a:t>
            </a:r>
            <a:r>
              <a:rPr lang="es-ES" dirty="0">
                <a:solidFill>
                  <a:srgbClr val="002060"/>
                </a:solidFill>
              </a:rPr>
              <a:t>, cualquiera que sea el origen: Declaraciones espontaneas, incidentes, accidentes de trabajo, visitas de seguridad, observaciones preventivas....</a:t>
            </a:r>
            <a:r>
              <a:rPr lang="es-ES" dirty="0" err="1">
                <a:solidFill>
                  <a:srgbClr val="002060"/>
                </a:solidFill>
              </a:rPr>
              <a:t>etc</a:t>
            </a:r>
            <a:endParaRPr lang="es-ES" dirty="0">
              <a:solidFill>
                <a:srgbClr val="002060"/>
              </a:solidFill>
            </a:endParaRPr>
          </a:p>
          <a:p>
            <a:pPr lvl="1"/>
            <a:endParaRPr lang="es-ES" dirty="0">
              <a:solidFill>
                <a:srgbClr val="002060"/>
              </a:solidFill>
            </a:endParaRPr>
          </a:p>
          <a:p>
            <a:pPr lvl="1"/>
            <a:r>
              <a:rPr lang="es-ES" dirty="0">
                <a:solidFill>
                  <a:srgbClr val="002060"/>
                </a:solidFill>
              </a:rPr>
              <a:t>Sirve para </a:t>
            </a:r>
            <a:r>
              <a:rPr lang="es-ES" b="1" dirty="0">
                <a:solidFill>
                  <a:srgbClr val="002060"/>
                </a:solidFill>
              </a:rPr>
              <a:t>alimentar el dosier de “evaluación permanente de riesgos”.</a:t>
            </a:r>
          </a:p>
          <a:p>
            <a:pPr lvl="1"/>
            <a:endParaRPr lang="es-ES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es-ES" dirty="0">
                <a:solidFill>
                  <a:srgbClr val="002060"/>
                </a:solidFill>
              </a:rPr>
              <a:t>NOTA: Como con las Ideas de Progreso, una </a:t>
            </a:r>
            <a:r>
              <a:rPr lang="es-ES_tradnl" dirty="0">
                <a:solidFill>
                  <a:srgbClr val="002060"/>
                </a:solidFill>
              </a:rPr>
              <a:t>buena gestión de este sistema es una condición de éxito.</a:t>
            </a:r>
            <a:endParaRPr lang="es-ES" dirty="0">
              <a:solidFill>
                <a:srgbClr val="002060"/>
              </a:solidFill>
            </a:endParaRPr>
          </a:p>
          <a:p>
            <a:pPr lvl="1"/>
            <a:endParaRPr lang="es-ES" dirty="0"/>
          </a:p>
          <a:p>
            <a:endParaRPr lang="es-E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BC6CF2-903A-0640-B04B-EBD974CFB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3-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96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381297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Enfoque sistémico que aporta “robustez”: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organización y modos de funcionamiento adaptados para la promoción de la prevención se integran en el Sistema de Gestión :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Organización: 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Organigramas se incorporan al Manual de Gestión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Fichas y descriptivos de funciones de apoyo a la prevención completan los descriptivos de puesto.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Reglamento de premios y sanciones revisado para incorporar nuevos requisitos.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Modos de funcionamiento: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 incluyen descripciones genéricas en el Manual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 desarrollan instrucciones específicas para cada caso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Planes de comunicación y de formación: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Enfocados a las buenas prácticas preventivas, sus modos de funcionamiento y herramientas.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 incorporan al Plan Anual , parte de la Actividad.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4-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ENFOQUE SISTÉMICO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242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381297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Enfoque sistémico que aporta “robustez”: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COMUNICACIÓN y la FORMACIÓN son pilares donde se sustenta la difusión de la cultura preventiva.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EXIGENCIA y EJEMPLARIDAD por parte de la jerarquía cierra el bucle: EL TERCER PILAR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4-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ENFOQUE SISTÉMICO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Anillo 3">
            <a:extLst>
              <a:ext uri="{FF2B5EF4-FFF2-40B4-BE49-F238E27FC236}">
                <a16:creationId xmlns:a16="http://schemas.microsoft.com/office/drawing/2014/main" id="{450E79BB-758D-DB46-A6DE-5F73D0370531}"/>
              </a:ext>
            </a:extLst>
          </p:cNvPr>
          <p:cNvSpPr/>
          <p:nvPr/>
        </p:nvSpPr>
        <p:spPr>
          <a:xfrm>
            <a:off x="5594886" y="3890074"/>
            <a:ext cx="1456841" cy="1374775"/>
          </a:xfrm>
          <a:prstGeom prst="donut">
            <a:avLst>
              <a:gd name="adj" fmla="val 1326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Anillo 4">
            <a:extLst>
              <a:ext uri="{FF2B5EF4-FFF2-40B4-BE49-F238E27FC236}">
                <a16:creationId xmlns:a16="http://schemas.microsoft.com/office/drawing/2014/main" id="{A88A8C24-EE8C-4F44-8EDF-9B566D865ABD}"/>
              </a:ext>
            </a:extLst>
          </p:cNvPr>
          <p:cNvSpPr/>
          <p:nvPr/>
        </p:nvSpPr>
        <p:spPr>
          <a:xfrm>
            <a:off x="5205492" y="4577461"/>
            <a:ext cx="1456841" cy="1374775"/>
          </a:xfrm>
          <a:prstGeom prst="donut">
            <a:avLst>
              <a:gd name="adj" fmla="val 1326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Anillo 6">
            <a:extLst>
              <a:ext uri="{FF2B5EF4-FFF2-40B4-BE49-F238E27FC236}">
                <a16:creationId xmlns:a16="http://schemas.microsoft.com/office/drawing/2014/main" id="{5DE9FF3A-BC1F-264F-AF71-4BC3B39C54EE}"/>
              </a:ext>
            </a:extLst>
          </p:cNvPr>
          <p:cNvSpPr/>
          <p:nvPr/>
        </p:nvSpPr>
        <p:spPr>
          <a:xfrm>
            <a:off x="6223536" y="4577461"/>
            <a:ext cx="1456841" cy="1374775"/>
          </a:xfrm>
          <a:prstGeom prst="donut">
            <a:avLst>
              <a:gd name="adj" fmla="val 1326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F8281EA-BADC-B646-BA4C-A8FB8C3EF59B}"/>
              </a:ext>
            </a:extLst>
          </p:cNvPr>
          <p:cNvSpPr txBox="1"/>
          <p:nvPr/>
        </p:nvSpPr>
        <p:spPr>
          <a:xfrm>
            <a:off x="3416968" y="4006516"/>
            <a:ext cx="1600200" cy="646331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Cultura preventiva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B80FF29-386B-E543-880B-3F2BFF87D558}"/>
              </a:ext>
            </a:extLst>
          </p:cNvPr>
          <p:cNvSpPr txBox="1"/>
          <p:nvPr/>
        </p:nvSpPr>
        <p:spPr>
          <a:xfrm>
            <a:off x="5888599" y="4081553"/>
            <a:ext cx="916018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b="1" dirty="0"/>
              <a:t>EXIGENCIA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7FD692-8D26-134C-B72E-A968EFB6393C}"/>
              </a:ext>
            </a:extLst>
          </p:cNvPr>
          <p:cNvSpPr txBox="1"/>
          <p:nvPr/>
        </p:nvSpPr>
        <p:spPr>
          <a:xfrm>
            <a:off x="6703567" y="5444950"/>
            <a:ext cx="1000918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b="1" dirty="0"/>
              <a:t>FORMACIÓN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D2993AE-DF3A-BB44-84EA-D56AAEB9AF29}"/>
              </a:ext>
            </a:extLst>
          </p:cNvPr>
          <p:cNvSpPr txBox="1"/>
          <p:nvPr/>
        </p:nvSpPr>
        <p:spPr>
          <a:xfrm>
            <a:off x="4855991" y="5444950"/>
            <a:ext cx="134343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b="1" dirty="0"/>
              <a:t>COMUNICACIÓN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4AB3AD37-D39A-6649-8F3B-2462599E8A5A}"/>
              </a:ext>
            </a:extLst>
          </p:cNvPr>
          <p:cNvCxnSpPr>
            <a:cxnSpLocks/>
            <a:endCxn id="8" idx="3"/>
          </p:cNvCxnSpPr>
          <p:nvPr/>
        </p:nvCxnSpPr>
        <p:spPr>
          <a:xfrm flipH="1" flipV="1">
            <a:off x="5017168" y="4329682"/>
            <a:ext cx="1078832" cy="56824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Elipse 13">
            <a:extLst>
              <a:ext uri="{FF2B5EF4-FFF2-40B4-BE49-F238E27FC236}">
                <a16:creationId xmlns:a16="http://schemas.microsoft.com/office/drawing/2014/main" id="{1F5DC0C4-F0C3-8403-F0CD-A1708572CCF4}"/>
              </a:ext>
            </a:extLst>
          </p:cNvPr>
          <p:cNvSpPr/>
          <p:nvPr/>
        </p:nvSpPr>
        <p:spPr>
          <a:xfrm>
            <a:off x="5459240" y="4757709"/>
            <a:ext cx="1831743" cy="5259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CONDUCTAS</a:t>
            </a:r>
          </a:p>
        </p:txBody>
      </p:sp>
    </p:spTree>
    <p:extLst>
      <p:ext uri="{BB962C8B-B14F-4D97-AF65-F5344CB8AC3E}">
        <p14:creationId xmlns:p14="http://schemas.microsoft.com/office/powerpoint/2010/main" val="18101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761" y="1597306"/>
            <a:ext cx="11284478" cy="4538799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 (1/3)</a:t>
            </a:r>
            <a:endParaRPr lang="es-ES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 buen nivel de cultura preventiva en las organizaciones constituye un factor clave de éxito para conseguir la integración de la Prevención en la Línea de Producción.</a:t>
            </a:r>
          </a:p>
          <a:p>
            <a:pPr marL="0" indent="0">
              <a:buNone/>
            </a:pP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sz="1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conseguirlo necesitamos:</a:t>
            </a:r>
          </a:p>
          <a:p>
            <a:pPr marL="0" indent="0">
              <a:buNone/>
            </a:pP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800100" lvl="2" indent="-342900">
              <a:spcBef>
                <a:spcPts val="1000"/>
              </a:spcBef>
            </a:pP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Compromiso de la Dirección.</a:t>
            </a:r>
          </a:p>
          <a:p>
            <a:pPr marL="800100" lvl="2" indent="-342900">
              <a:spcBef>
                <a:spcPts val="1000"/>
              </a:spcBef>
            </a:pP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Planes de comunicación</a:t>
            </a:r>
          </a:p>
          <a:p>
            <a:pPr marL="800100" lvl="2" indent="-342900">
              <a:spcBef>
                <a:spcPts val="1000"/>
              </a:spcBef>
            </a:pP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Una organización que fomente la responsabilización de los actores.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5-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8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3761" y="1597306"/>
            <a:ext cx="11284478" cy="4538799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5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 (2/3)</a:t>
            </a:r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</a:t>
            </a:r>
            <a:r>
              <a:rPr lang="es-ES" sz="2400" b="1">
                <a:solidFill>
                  <a:srgbClr val="002060"/>
                </a:solidFill>
                <a:latin typeface="Arial Rounded MT Bold" panose="020F0704030504030204" pitchFamily="34" charset="0"/>
              </a:rPr>
              <a:t>integración organizativa de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Prevención en la Línea de Producción tiene por objetivo conseguir la implicación de todos los actores, para ello :</a:t>
            </a:r>
            <a:endParaRPr lang="es-ES" sz="1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lvl="0"/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 apoya en el </a:t>
            </a: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Compromiso de la Dirección</a:t>
            </a: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</a:t>
            </a:r>
          </a:p>
          <a:p>
            <a:pPr lvl="0"/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Utiliza la estructura del </a:t>
            </a: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Sistema de Gestión </a:t>
            </a: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definir responsabilidades a todos los niveles .</a:t>
            </a:r>
          </a:p>
          <a:p>
            <a:pPr lvl="0"/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Propone las figuras de los </a:t>
            </a: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Coordinadores y de los Portavoces </a:t>
            </a: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las diferentes áreas de la prevención (calidad, riesgos laborales , medio ambiente,…).</a:t>
            </a:r>
          </a:p>
          <a:p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Propone un conjunto de herramientas de aplicación de las </a:t>
            </a: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“mejores prácticas conocidas”: </a:t>
            </a:r>
          </a:p>
          <a:p>
            <a:pPr lvl="1"/>
            <a:r>
              <a:rPr lang="es-ES" sz="1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Pilotaje en el propio sector; Observaciones Preventivas; participación individual y colectiva (Ideas de Progreso); Base de datos de situaciones de riesgo,.</a:t>
            </a:r>
          </a:p>
          <a:p>
            <a:pPr lvl="0"/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5-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366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2891" y="1597306"/>
            <a:ext cx="10766218" cy="4381297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5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 (3/3): FINALMENTE…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medidas mencionadas aquí </a:t>
            </a:r>
            <a:r>
              <a:rPr 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son </a:t>
            </a:r>
            <a:r>
              <a:rPr lang="es-ES" sz="20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“condición necesaria” </a:t>
            </a: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para impulsar la implicación permanente de todos los actores: mandos, técnicos, representantes de los trabajadores y, el colectivo más importante, los propios trabajadores.</a:t>
            </a:r>
          </a:p>
          <a:p>
            <a:pPr lvl="2"/>
            <a:r>
              <a:rPr lang="es-ES" altLang="es-ES" sz="24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“PERO NO SUFICIENTE”</a:t>
            </a:r>
          </a:p>
          <a:p>
            <a:endParaRPr 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Ninguna de estas medidas será eficaz si no van acompañadas de:</a:t>
            </a:r>
          </a:p>
          <a:p>
            <a:pPr lvl="2"/>
            <a:r>
              <a:rPr lang="es-ES" sz="24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La ejemplaridad de los mandos.</a:t>
            </a:r>
          </a:p>
          <a:p>
            <a:pPr lvl="2"/>
            <a:r>
              <a:rPr lang="es-ES" sz="2400" b="1" dirty="0">
                <a:solidFill>
                  <a:srgbClr val="002060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La exigencia de respeto de las consignas.</a:t>
            </a:r>
            <a:endParaRPr lang="es-ES" altLang="es-ES" sz="2400" b="1" dirty="0">
              <a:solidFill>
                <a:srgbClr val="002060"/>
              </a:solidFill>
              <a:highlight>
                <a:srgbClr val="FFFF00"/>
              </a:highlight>
              <a:latin typeface="Arial Rounded MT Bold" panose="020F07040305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233FB8-4A56-4468-8097-C96866AE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84385" y="1160684"/>
            <a:ext cx="9353854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5-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CONCLUSIÓN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81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7384" y="2409063"/>
            <a:ext cx="11549268" cy="3763136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 una exigencia de las normas (consenso mundial).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 también una responsabilidad ética (“Responsabilidad social”)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Las empresas y organismos deben abordar esta línea de conducta, apoyándose en :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Unas políticas decididas de promoción de la transparencia a través de</a:t>
            </a:r>
          </a:p>
          <a:p>
            <a:pPr lvl="2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Comunicación</a:t>
            </a:r>
          </a:p>
          <a:p>
            <a:pPr lvl="2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Formación</a:t>
            </a:r>
          </a:p>
          <a:p>
            <a:pPr lvl="2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Exigencia y ejemplaridad.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Una organización adaptada que responsabiliza a todos los actores, “cada cual en su nivel”.</a:t>
            </a:r>
          </a:p>
          <a:p>
            <a:pPr lvl="1"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Unos modos de funcionamiento enfocados a la práctica cotidiana.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incorporación de estas prácticas al Sistema de Gestión es una condición de éxito.</a:t>
            </a: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endParaRPr lang="es-ES" altLang="es-ES" sz="2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80000"/>
              </a:lnSpc>
              <a:tabLst>
                <a:tab pos="1074738" algn="l"/>
              </a:tabLst>
            </a:pPr>
            <a:endParaRPr lang="es-ES" altLang="es-ES" sz="3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8DDFB0-03A9-B948-AB79-38087871412E}"/>
              </a:ext>
            </a:extLst>
          </p:cNvPr>
          <p:cNvSpPr txBox="1">
            <a:spLocks noChangeArrowheads="1"/>
          </p:cNvSpPr>
          <p:nvPr/>
        </p:nvSpPr>
        <p:spPr>
          <a:xfrm>
            <a:off x="536713" y="1683326"/>
            <a:ext cx="11439939" cy="436622"/>
          </a:xfrm>
          <a:prstGeom prst="rect">
            <a:avLst/>
          </a:prstGeom>
          <a:noFill/>
          <a:ln/>
          <a:effectLst/>
        </p:spPr>
        <p:txBody>
          <a:bodyPr vert="horz" lIns="83068" tIns="40805" rIns="83068" bIns="4080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838200"/>
            <a:r>
              <a:rPr lang="es-ES_tradnl" altLang="es-ES" sz="3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0- </a:t>
            </a:r>
            <a:r>
              <a:rPr lang="es-ES" sz="3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CONTEXTO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:</a:t>
            </a:r>
            <a:r>
              <a:rPr lang="es-ES" sz="3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CONVENCER MEJOR QUE VENCER.</a:t>
            </a:r>
            <a:endParaRPr lang="es-ES_tradnl" altLang="es-ES" sz="32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65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DA1933FD-7D04-1C4C-83DE-8DF5D9F924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101308"/>
            <a:ext cx="7243763" cy="2132762"/>
          </a:xfrm>
        </p:spPr>
        <p:txBody>
          <a:bodyPr>
            <a:normAutofit fontScale="90000"/>
          </a:bodyPr>
          <a:lstStyle/>
          <a:p>
            <a:pPr algn="ctr" defTabSz="939800"/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  <a:ea typeface="+mn-ea"/>
                <a:cs typeface="+mn-cs"/>
              </a:rPr>
              <a:t>COMPROMISO</a:t>
            </a:r>
            <a:br>
              <a:rPr lang="es-ES" altLang="es-ES" sz="3600" dirty="0">
                <a:solidFill>
                  <a:srgbClr val="0070C0"/>
                </a:solidFill>
                <a:latin typeface="Bookman Old Style" panose="02050604050505020204" pitchFamily="18" charset="0"/>
              </a:rPr>
            </a:br>
            <a:r>
              <a:rPr lang="es-ES" altLang="es-ES" sz="28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VOLUNTAD DE LA DIRECCIÓN</a:t>
            </a:r>
            <a:br>
              <a:rPr lang="es-ES" altLang="es-ES" sz="2800" dirty="0">
                <a:solidFill>
                  <a:srgbClr val="0070C0"/>
                </a:solidFill>
                <a:latin typeface="Bookman Old Style" panose="02050604050505020204" pitchFamily="18" charset="0"/>
              </a:rPr>
            </a:br>
            <a:br>
              <a:rPr lang="es-ES" altLang="es-ES" sz="1600" dirty="0">
                <a:solidFill>
                  <a:srgbClr val="0070C0"/>
                </a:solidFill>
                <a:latin typeface="Bookman Old Style" panose="02050604050505020204" pitchFamily="18" charset="0"/>
              </a:rPr>
            </a:br>
            <a:br>
              <a:rPr lang="es-ES" altLang="es-ES" dirty="0">
                <a:solidFill>
                  <a:srgbClr val="0070C0"/>
                </a:solidFill>
                <a:latin typeface="Bookman Old Style" panose="02050604050505020204" pitchFamily="18" charset="0"/>
              </a:rPr>
            </a:br>
            <a:endParaRPr lang="es-ES" altLang="es-ES" dirty="0">
              <a:solidFill>
                <a:srgbClr val="0070C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1817FCC0-DCD3-9F46-9FF8-5FE2E3B6B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34269" y="2531866"/>
            <a:ext cx="6054169" cy="1791658"/>
          </a:xfrm>
        </p:spPr>
        <p:txBody>
          <a:bodyPr>
            <a:noAutofit/>
          </a:bodyPr>
          <a:lstStyle/>
          <a:p>
            <a:pPr marL="744538" indent="-744538" algn="ctr" defTabSz="939800">
              <a:buNone/>
              <a:tabLst>
                <a:tab pos="639763" algn="l"/>
              </a:tabLst>
            </a:pPr>
            <a:r>
              <a:rPr lang="es-ES" altLang="es-ES" sz="4000" dirty="0">
                <a:solidFill>
                  <a:srgbClr val="0070C0"/>
                </a:solidFill>
                <a:latin typeface="Bookman Old Style" panose="02050604050505020204" pitchFamily="18" charset="0"/>
              </a:rPr>
              <a:t>+  </a:t>
            </a:r>
            <a:r>
              <a:rPr lang="es-ES" altLang="es-ES" sz="4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MÉTODO</a:t>
            </a:r>
            <a:r>
              <a:rPr lang="es-ES" altLang="es-ES" sz="4000" dirty="0"/>
              <a:t> </a:t>
            </a:r>
            <a:r>
              <a:rPr lang="es-ES" altLang="es-ES" sz="2400" i="1" dirty="0">
                <a:solidFill>
                  <a:srgbClr val="0070C0"/>
                </a:solidFill>
                <a:latin typeface="Bookman Old Style" panose="02050604050505020204" pitchFamily="18" charset="0"/>
              </a:rPr>
              <a:t> </a:t>
            </a:r>
          </a:p>
          <a:p>
            <a:pPr marL="744538" indent="-744538" algn="ctr" defTabSz="939800">
              <a:buNone/>
              <a:tabLst>
                <a:tab pos="639763" algn="l"/>
              </a:tabLst>
            </a:pPr>
            <a:r>
              <a:rPr lang="es-ES" altLang="es-ES" sz="2500" b="1" dirty="0">
                <a:solidFill>
                  <a:srgbClr val="0070C0"/>
                </a:solidFill>
                <a:latin typeface="Bookman Old Style" panose="02050604050505020204" pitchFamily="18" charset="0"/>
                <a:ea typeface="+mj-ea"/>
                <a:cs typeface="+mj-cs"/>
              </a:rPr>
              <a:t>TRABAJO RIGUROSO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8367BD0-7109-3644-A405-FB57AEB47CC3}"/>
              </a:ext>
            </a:extLst>
          </p:cNvPr>
          <p:cNvSpPr txBox="1">
            <a:spLocks noChangeArrowheads="1"/>
          </p:cNvSpPr>
          <p:nvPr/>
        </p:nvSpPr>
        <p:spPr>
          <a:xfrm>
            <a:off x="-119270" y="4598885"/>
            <a:ext cx="11676403" cy="1539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4538" indent="-744538" algn="ctr" defTabSz="939800">
              <a:lnSpc>
                <a:spcPct val="150000"/>
              </a:lnSpc>
              <a:buFont typeface="Arial" panose="020B0604020202020204" pitchFamily="34" charset="0"/>
              <a:buNone/>
              <a:tabLst>
                <a:tab pos="639763" algn="l"/>
              </a:tabLst>
            </a:pPr>
            <a:r>
              <a:rPr lang="es-ES" altLang="es-ES" sz="4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MANERA DE GESTIONAR LOS RIESGOS</a:t>
            </a:r>
          </a:p>
          <a:p>
            <a:pPr marL="744538" indent="-744538" algn="ctr" defTabSz="939800">
              <a:buNone/>
              <a:tabLst>
                <a:tab pos="639763" algn="l"/>
              </a:tabLst>
            </a:pPr>
            <a:r>
              <a:rPr lang="es-ES" altLang="es-ES" sz="3200" b="1" dirty="0">
                <a:solidFill>
                  <a:srgbClr val="0070C0"/>
                </a:solidFill>
                <a:latin typeface="Bookman Old Style" panose="02050604050505020204" pitchFamily="18" charset="0"/>
                <a:ea typeface="+mj-ea"/>
                <a:cs typeface="+mj-cs"/>
              </a:rPr>
              <a:t>“HACER PREVENCIÓN”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357E95-B64E-40A4-8BEE-F71369FD21C5}"/>
              </a:ext>
            </a:extLst>
          </p:cNvPr>
          <p:cNvSpPr txBox="1"/>
          <p:nvPr/>
        </p:nvSpPr>
        <p:spPr>
          <a:xfrm>
            <a:off x="2118167" y="3666619"/>
            <a:ext cx="744793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UNA ACTITUD</a:t>
            </a:r>
            <a:r>
              <a:rPr lang="es-ES" sz="2500" b="1" dirty="0">
                <a:solidFill>
                  <a:srgbClr val="0070C0"/>
                </a:solidFill>
                <a:latin typeface="Bookman Old Style" panose="02050604050505020204" pitchFamily="18" charset="0"/>
                <a:ea typeface="+mj-ea"/>
                <a:cs typeface="+mj-cs"/>
              </a:rPr>
              <a:t> </a:t>
            </a:r>
          </a:p>
          <a:p>
            <a:pPr algn="ctr"/>
            <a:r>
              <a:rPr lang="es-ES" sz="2500" b="1" dirty="0">
                <a:solidFill>
                  <a:srgbClr val="0070C0"/>
                </a:solidFill>
                <a:latin typeface="Bookman Old Style" panose="02050604050505020204" pitchFamily="18" charset="0"/>
                <a:ea typeface="+mj-ea"/>
                <a:cs typeface="+mj-cs"/>
              </a:rPr>
              <a:t>EL PROGRESO: “LA MEJORA CONTÍNUA”</a:t>
            </a:r>
          </a:p>
        </p:txBody>
      </p:sp>
    </p:spTree>
    <p:extLst>
      <p:ext uri="{BB962C8B-B14F-4D97-AF65-F5344CB8AC3E}">
        <p14:creationId xmlns:p14="http://schemas.microsoft.com/office/powerpoint/2010/main" val="321964790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>
            <a:extLst>
              <a:ext uri="{FF2B5EF4-FFF2-40B4-BE49-F238E27FC236}">
                <a16:creationId xmlns:a16="http://schemas.microsoft.com/office/drawing/2014/main" id="{05013382-38B8-0E4B-9296-2D2B076EA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129" y="2764311"/>
            <a:ext cx="5946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lnSpc>
                <a:spcPct val="85000"/>
              </a:lnSpc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1pPr>
            <a:lvl2pPr algn="ctr">
              <a:lnSpc>
                <a:spcPct val="85000"/>
              </a:lnSpc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2pPr>
            <a:lvl3pPr algn="ctr">
              <a:lnSpc>
                <a:spcPct val="85000"/>
              </a:lnSpc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3pPr>
            <a:lvl4pPr algn="ctr">
              <a:lnSpc>
                <a:spcPct val="85000"/>
              </a:lnSpc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4pPr>
            <a:lvl5pPr algn="ctr">
              <a:lnSpc>
                <a:spcPct val="85000"/>
              </a:lnSpc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5pPr>
            <a:lvl6pPr marL="45720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6pPr>
            <a:lvl7pPr marL="91440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7pPr>
            <a:lvl8pPr marL="137160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8pPr>
            <a:lvl9pPr marL="182880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utiger 45 Light" pitchFamily="34" charset="0"/>
              </a:defRPr>
            </a:lvl9pPr>
          </a:lstStyle>
          <a:p>
            <a:r>
              <a:rPr lang="fr-FR" altLang="es-ES" sz="4800" dirty="0">
                <a:solidFill>
                  <a:srgbClr val="002060"/>
                </a:solidFill>
              </a:rPr>
              <a:t>Muchas gracias </a:t>
            </a:r>
            <a:r>
              <a:rPr lang="fr-FR" altLang="es-ES" sz="4800" dirty="0" err="1">
                <a:solidFill>
                  <a:srgbClr val="002060"/>
                </a:solidFill>
              </a:rPr>
              <a:t>por</a:t>
            </a:r>
            <a:r>
              <a:rPr lang="fr-FR" altLang="es-ES" sz="4800" dirty="0">
                <a:solidFill>
                  <a:srgbClr val="002060"/>
                </a:solidFill>
              </a:rPr>
              <a:t> </a:t>
            </a:r>
            <a:r>
              <a:rPr lang="fr-FR" altLang="es-ES" sz="4800" dirty="0" err="1">
                <a:solidFill>
                  <a:srgbClr val="002060"/>
                </a:solidFill>
              </a:rPr>
              <a:t>vuestra</a:t>
            </a:r>
            <a:r>
              <a:rPr lang="fr-FR" altLang="es-ES" sz="4800" dirty="0">
                <a:solidFill>
                  <a:srgbClr val="002060"/>
                </a:solidFill>
              </a:rPr>
              <a:t>  </a:t>
            </a:r>
            <a:r>
              <a:rPr lang="fr-FR" altLang="es-ES" sz="4800" dirty="0" err="1">
                <a:solidFill>
                  <a:srgbClr val="002060"/>
                </a:solidFill>
              </a:rPr>
              <a:t>atención</a:t>
            </a:r>
            <a:endParaRPr lang="fr-FR" altLang="es-E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946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7400" y="1732185"/>
            <a:ext cx="10528300" cy="758113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1000" b="1" dirty="0"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32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Dos vectores que ayudan : Doble impulso</a:t>
            </a:r>
            <a:endParaRPr lang="es-ES" altLang="es-ES" sz="2400" b="1" i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1E231A-E3CE-AC47-8515-9D9DC9233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8241" y="1380511"/>
            <a:ext cx="9531626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0- 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CONTEXTO :INTRODUCCIÓN.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Flecha derecha 1">
            <a:extLst>
              <a:ext uri="{FF2B5EF4-FFF2-40B4-BE49-F238E27FC236}">
                <a16:creationId xmlns:a16="http://schemas.microsoft.com/office/drawing/2014/main" id="{10B22008-10AD-7E48-9A10-0C94CA083981}"/>
              </a:ext>
            </a:extLst>
          </p:cNvPr>
          <p:cNvSpPr/>
          <p:nvPr/>
        </p:nvSpPr>
        <p:spPr>
          <a:xfrm>
            <a:off x="2686054" y="5873748"/>
            <a:ext cx="43180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 derecha 5">
            <a:extLst>
              <a:ext uri="{FF2B5EF4-FFF2-40B4-BE49-F238E27FC236}">
                <a16:creationId xmlns:a16="http://schemas.microsoft.com/office/drawing/2014/main" id="{9F4F7213-A36D-2543-BF7C-ABD60BF93F3B}"/>
              </a:ext>
            </a:extLst>
          </p:cNvPr>
          <p:cNvSpPr/>
          <p:nvPr/>
        </p:nvSpPr>
        <p:spPr>
          <a:xfrm rot="16200000">
            <a:off x="1279527" y="4391023"/>
            <a:ext cx="2946399" cy="2603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lecha derecha 2">
            <a:extLst>
              <a:ext uri="{FF2B5EF4-FFF2-40B4-BE49-F238E27FC236}">
                <a16:creationId xmlns:a16="http://schemas.microsoft.com/office/drawing/2014/main" id="{F5D50B41-463D-0D4D-AC77-925494F5422D}"/>
              </a:ext>
            </a:extLst>
          </p:cNvPr>
          <p:cNvSpPr/>
          <p:nvPr/>
        </p:nvSpPr>
        <p:spPr>
          <a:xfrm rot="19315858">
            <a:off x="2426710" y="4343109"/>
            <a:ext cx="4088418" cy="58656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47EBF4-97A4-FF45-AC50-EB83EC35A70B}"/>
              </a:ext>
            </a:extLst>
          </p:cNvPr>
          <p:cNvSpPr txBox="1"/>
          <p:nvPr/>
        </p:nvSpPr>
        <p:spPr>
          <a:xfrm>
            <a:off x="787400" y="3411718"/>
            <a:ext cx="183515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TRANSPARENCIACOMUNICACIÓN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C19204-54F2-064F-B521-3D762CE86AC9}"/>
              </a:ext>
            </a:extLst>
          </p:cNvPr>
          <p:cNvSpPr txBox="1"/>
          <p:nvPr/>
        </p:nvSpPr>
        <p:spPr>
          <a:xfrm>
            <a:off x="7353300" y="5758417"/>
            <a:ext cx="18351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ORGANIZACIÓN</a:t>
            </a:r>
          </a:p>
        </p:txBody>
      </p:sp>
      <p:sp>
        <p:nvSpPr>
          <p:cNvPr id="7" name="Marco 6">
            <a:extLst>
              <a:ext uri="{FF2B5EF4-FFF2-40B4-BE49-F238E27FC236}">
                <a16:creationId xmlns:a16="http://schemas.microsoft.com/office/drawing/2014/main" id="{AF1E1DFC-D50B-3046-BDBF-49825F66B3C7}"/>
              </a:ext>
            </a:extLst>
          </p:cNvPr>
          <p:cNvSpPr/>
          <p:nvPr/>
        </p:nvSpPr>
        <p:spPr>
          <a:xfrm>
            <a:off x="6451600" y="2616200"/>
            <a:ext cx="2438400" cy="1498600"/>
          </a:xfrm>
          <a:prstGeom prst="fra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3F419BE-7A5C-1249-9C04-7E2ED04A150F}"/>
              </a:ext>
            </a:extLst>
          </p:cNvPr>
          <p:cNvSpPr txBox="1"/>
          <p:nvPr/>
        </p:nvSpPr>
        <p:spPr>
          <a:xfrm>
            <a:off x="6660328" y="2820308"/>
            <a:ext cx="2019293" cy="11387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1000" b="1" dirty="0"/>
          </a:p>
          <a:p>
            <a:pPr algn="ctr"/>
            <a:r>
              <a:rPr lang="es-ES" sz="1600" b="1" dirty="0"/>
              <a:t>CULTURA Y COMPORTAMIENTOS PREVENTIVOS</a:t>
            </a:r>
          </a:p>
          <a:p>
            <a:pPr algn="ctr"/>
            <a:endParaRPr lang="es-ES" sz="1000" b="1" dirty="0"/>
          </a:p>
        </p:txBody>
      </p:sp>
    </p:spTree>
    <p:extLst>
      <p:ext uri="{BB962C8B-B14F-4D97-AF65-F5344CB8AC3E}">
        <p14:creationId xmlns:p14="http://schemas.microsoft.com/office/powerpoint/2010/main" val="368308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" grpId="0" animBg="1"/>
      <p:bldP spid="4" grpId="0" animBg="1"/>
      <p:bldP spid="8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070DD378-84CD-5D49-A112-9F33707B2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6425" y="1732184"/>
            <a:ext cx="10766218" cy="4381297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None/>
              <a:tabLst>
                <a:tab pos="1074738" algn="l"/>
              </a:tabLst>
            </a:pPr>
            <a:endParaRPr lang="es-ES_tradnl" altLang="es-ES" sz="800" b="1" dirty="0"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Importancia de la COMUNICACIÓN</a:t>
            </a:r>
            <a:r>
              <a:rPr lang="es-ES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</a:t>
            </a:r>
          </a:p>
          <a:p>
            <a:endParaRPr lang="es-ES" sz="2000" b="1" dirty="0"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norma ISO 45000 de 2018 en su apartado 7.4 desarrolla el tema.</a:t>
            </a:r>
            <a:endParaRPr lang="es-ES" sz="20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Además, en la nueva versión, la comunicación es contemplada desde el punto de vista tanto interno como externo</a:t>
            </a:r>
            <a:r>
              <a:rPr lang="es-ES" dirty="0"/>
              <a:t>.</a:t>
            </a:r>
            <a:endParaRPr lang="es-ES" altLang="es-ES" sz="2000" b="1" dirty="0">
              <a:latin typeface="Arial Rounded MT Bold" panose="020F0704030504030204" pitchFamily="34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1074738" algn="l"/>
              </a:tabLst>
            </a:pPr>
            <a:endParaRPr lang="es-ES" sz="2400" i="1" dirty="0"/>
          </a:p>
          <a:p>
            <a:pPr marL="0" indent="0">
              <a:lnSpc>
                <a:spcPct val="80000"/>
              </a:lnSpc>
              <a:buNone/>
              <a:tabLst>
                <a:tab pos="1074738" algn="l"/>
              </a:tabLst>
            </a:pPr>
            <a:r>
              <a:rPr lang="es-ES" sz="18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Específicamente, la organización debe recibir, documentar y responder las comunicaciones recibidas de las partes interesadas externas. También debe desarrollar y mantener un proceso de comunicación con visitantes ocasionales o habituales del lugar de trabajo.</a:t>
            </a:r>
            <a:endParaRPr lang="es-ES" altLang="es-ES" sz="1800" i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1E231A-E3CE-AC47-8515-9D9DC9233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6613" y="1160684"/>
            <a:ext cx="9531626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LA COMUNICACIÓN: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UNA EXIGENCIA “EN ALZA”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75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BF83CD-4E94-A744-A897-BC112121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2505"/>
            <a:ext cx="10515600" cy="2463994"/>
          </a:xfrm>
        </p:spPr>
        <p:txBody>
          <a:bodyPr>
            <a:normAutofit/>
          </a:bodyPr>
          <a:lstStyle/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norma ISO 9000</a:t>
            </a:r>
            <a:b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b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comunicación en ISO 9001 se refiere a los siguientes aspectos:</a:t>
            </a:r>
          </a:p>
          <a:p>
            <a:pPr lvl="1"/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Liderazgo: Como evidencia del liderazgo de la alta dirección, la misma debe comunicar la relevancia de la gestión de la calidad eficaz y del cumplimiento de los requisitos establecidos</a:t>
            </a:r>
          </a:p>
          <a:p>
            <a:pPr lvl="1"/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…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920CD93-93E8-7641-B1FC-D7F089CFFF3D}"/>
              </a:ext>
            </a:extLst>
          </p:cNvPr>
          <p:cNvSpPr txBox="1"/>
          <p:nvPr/>
        </p:nvSpPr>
        <p:spPr>
          <a:xfrm>
            <a:off x="838200" y="1782262"/>
            <a:ext cx="9661358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tabLst>
                <a:tab pos="1074738" algn="l"/>
              </a:tabLst>
            </a:pPr>
            <a:r>
              <a:rPr lang="es-ES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-"/>
              <a:tabLst>
                <a:tab pos="1074738" algn="l"/>
              </a:tabLst>
            </a:pPr>
            <a:endParaRPr lang="es-ES" altLang="es-ES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-"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Importancia de la COMUNICACIÓN.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0D8BF93-9AEC-2B16-2CA5-AC687023C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6613" y="1160684"/>
            <a:ext cx="9531626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LA COMUNICACIÓN: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UNA EXIGENCIA “EN ALZA”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86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3DDAB6-8BE6-924C-8888-FA3D62D78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950" y="2982591"/>
            <a:ext cx="10515600" cy="3377736"/>
          </a:xfrm>
        </p:spPr>
        <p:txBody>
          <a:bodyPr>
            <a:normAutofit fontScale="92500" lnSpcReduction="10000"/>
          </a:bodyPr>
          <a:lstStyle/>
          <a:p>
            <a:pPr marL="0" indent="0" defTabSz="838200">
              <a:lnSpc>
                <a:spcPct val="12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norma ISO 14000</a:t>
            </a:r>
          </a:p>
          <a:p>
            <a:r>
              <a:rPr lang="es-ES" sz="22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7.4 Comunicación</a:t>
            </a:r>
          </a:p>
          <a:p>
            <a:r>
              <a:rPr lang="es-ES" sz="22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7.4.1 Generalidades : La empresa tiene que establecer, implantar y mantener todos los procesos necesarios para las comunicaciones internas y externas según establece el Sistema de Gestión Ambiental, en lo que se debe incluir:</a:t>
            </a:r>
          </a:p>
          <a:p>
            <a:pPr marL="685800" lvl="2">
              <a:spcBef>
                <a:spcPts val="1000"/>
              </a:spcBef>
            </a:pPr>
            <a:r>
              <a:rPr lang="es-ES" sz="19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Lo que va a comunicar</a:t>
            </a:r>
          </a:p>
          <a:p>
            <a:pPr marL="685800" lvl="2">
              <a:spcBef>
                <a:spcPts val="1000"/>
              </a:spcBef>
            </a:pPr>
            <a:r>
              <a:rPr lang="es-ES" sz="19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En el momento en el comunicar</a:t>
            </a:r>
          </a:p>
          <a:p>
            <a:pPr marL="685800" lvl="2">
              <a:spcBef>
                <a:spcPts val="1000"/>
              </a:spcBef>
            </a:pPr>
            <a:r>
              <a:rPr lang="es-ES" sz="19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 quien comunicarse</a:t>
            </a:r>
          </a:p>
          <a:p>
            <a:pPr marL="685800" lvl="2">
              <a:spcBef>
                <a:spcPts val="1000"/>
              </a:spcBef>
            </a:pPr>
            <a:r>
              <a:rPr lang="es-ES" sz="19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Cómo realizar la comunicación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D8CFDC0-182D-D14B-AB77-B775207AEC1A}"/>
              </a:ext>
            </a:extLst>
          </p:cNvPr>
          <p:cNvSpPr txBox="1"/>
          <p:nvPr/>
        </p:nvSpPr>
        <p:spPr>
          <a:xfrm>
            <a:off x="915224" y="1782262"/>
            <a:ext cx="9661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38200">
              <a:spcBef>
                <a:spcPct val="0"/>
              </a:spcBef>
              <a:tabLst>
                <a:tab pos="1074738" algn="l"/>
              </a:tabLst>
            </a:pPr>
            <a:r>
              <a:rPr lang="es-ES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Importancia de la COMUNICACIÓN.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A3761EC-AFF0-A7DA-9D29-4437569B9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6613" y="1160684"/>
            <a:ext cx="9531626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LA COMUNICACIÓN: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UNA EXIGENCIA “EN ALZA”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87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843337-D6A6-394D-92A7-15267A9BA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3001"/>
            <a:ext cx="10515600" cy="3155550"/>
          </a:xfrm>
        </p:spPr>
        <p:txBody>
          <a:bodyPr>
            <a:normAutofit/>
          </a:bodyPr>
          <a:lstStyle/>
          <a:p>
            <a:pPr marL="0" indent="0" defTabSz="838200">
              <a:lnSpc>
                <a:spcPct val="100000"/>
              </a:lnSpc>
              <a:spcBef>
                <a:spcPct val="0"/>
              </a:spcBef>
              <a:buNone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norma ISO 26000 sobre Responsabilidad Social </a:t>
            </a:r>
          </a:p>
          <a:p>
            <a:r>
              <a:rPr lang="es-ES" sz="20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organización </a:t>
            </a:r>
            <a:r>
              <a:rPr lang="es-ES" sz="20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comunica de forma explicita </a:t>
            </a:r>
            <a:r>
              <a:rPr lang="es-ES" sz="20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(discurso y/o reflexión consciente sobre la RS) </a:t>
            </a:r>
            <a:r>
              <a:rPr lang="es-ES" sz="20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y de forma implícita </a:t>
            </a:r>
            <a:r>
              <a:rPr lang="es-ES" sz="20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(exposición de sus acciones y practicas). </a:t>
            </a:r>
          </a:p>
          <a:p>
            <a:r>
              <a:rPr lang="es-ES" sz="20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Comunica al hacer y al no hacer, al hablar y al no hablar</a:t>
            </a:r>
            <a:r>
              <a:rPr lang="es-ES" sz="20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, por ello es vital que se tome conciencia de la importancia que tiene ….́. </a:t>
            </a:r>
            <a:r>
              <a:rPr lang="es-ES" sz="20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No hay RS sin comunicación </a:t>
            </a:r>
          </a:p>
          <a:p>
            <a:r>
              <a:rPr lang="es-ES" sz="2000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única forma de garantizar la coherencia, consistencia y sostenibilidad de la RS en la empresa es </a:t>
            </a:r>
            <a:r>
              <a:rPr lang="es-ES" sz="21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gestión estratégica e integral de la Comunicación Interna que involucra a las partes interesadas, canales de comunicación adecuados y la determinación de la información a transmitir.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12CFE5-410C-556E-3FC4-BAED8762D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26491" y="1359467"/>
            <a:ext cx="9531626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LA COMUNICACIÓN: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UNA EXIGENCIA “EN ALZA”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70D20F3-B583-0D65-23CD-0C618D76224B}"/>
              </a:ext>
            </a:extLst>
          </p:cNvPr>
          <p:cNvSpPr txBox="1"/>
          <p:nvPr/>
        </p:nvSpPr>
        <p:spPr>
          <a:xfrm>
            <a:off x="915224" y="1782262"/>
            <a:ext cx="966135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38200">
              <a:spcBef>
                <a:spcPct val="0"/>
              </a:spcBef>
              <a:tabLst>
                <a:tab pos="1074738" algn="l"/>
              </a:tabLst>
            </a:pPr>
            <a:r>
              <a:rPr lang="es-ES" altLang="es-ES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promoción de la cultura preventiva en el Organismo:</a:t>
            </a: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endParaRPr lang="es-ES" altLang="es-ES" sz="1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  <a:p>
            <a:pPr defTabSz="838200">
              <a:lnSpc>
                <a:spcPct val="100000"/>
              </a:lnSpc>
              <a:spcBef>
                <a:spcPct val="0"/>
              </a:spcBef>
              <a:buFontTx/>
              <a:buChar char="-"/>
              <a:tabLst>
                <a:tab pos="1074738" algn="l"/>
              </a:tabLst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Importancia de la COMUNICACIÓN.</a:t>
            </a:r>
          </a:p>
        </p:txBody>
      </p:sp>
    </p:spTree>
    <p:extLst>
      <p:ext uri="{BB962C8B-B14F-4D97-AF65-F5344CB8AC3E}">
        <p14:creationId xmlns:p14="http://schemas.microsoft.com/office/powerpoint/2010/main" val="371727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22F3BF-4B70-2B49-8C78-0B9D19256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0538"/>
            <a:ext cx="10515600" cy="3663949"/>
          </a:xfrm>
        </p:spPr>
        <p:txBody>
          <a:bodyPr/>
          <a:lstStyle/>
          <a:p>
            <a:pPr marL="0" indent="0">
              <a:buNone/>
            </a:pPr>
            <a:r>
              <a:rPr lang="es-ES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norma ISO 26000 sobre Responsabilidad Social </a:t>
            </a:r>
          </a:p>
          <a:p>
            <a:r>
              <a:rPr lang="es-ES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La estrategia de comunicación  en el centro del debate</a:t>
            </a:r>
          </a:p>
        </p:txBody>
      </p:sp>
      <p:sp>
        <p:nvSpPr>
          <p:cNvPr id="5" name="Anillo 4">
            <a:extLst>
              <a:ext uri="{FF2B5EF4-FFF2-40B4-BE49-F238E27FC236}">
                <a16:creationId xmlns:a16="http://schemas.microsoft.com/office/drawing/2014/main" id="{3CC28928-6228-E14A-A5EE-EFDE227B4D27}"/>
              </a:ext>
            </a:extLst>
          </p:cNvPr>
          <p:cNvSpPr/>
          <p:nvPr/>
        </p:nvSpPr>
        <p:spPr>
          <a:xfrm>
            <a:off x="5286774" y="3532267"/>
            <a:ext cx="1456841" cy="1374775"/>
          </a:xfrm>
          <a:prstGeom prst="donut">
            <a:avLst>
              <a:gd name="adj" fmla="val 1326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Anillo 5">
            <a:extLst>
              <a:ext uri="{FF2B5EF4-FFF2-40B4-BE49-F238E27FC236}">
                <a16:creationId xmlns:a16="http://schemas.microsoft.com/office/drawing/2014/main" id="{9A7CE04D-FC2B-DD4C-ABE7-3AF128ED0478}"/>
              </a:ext>
            </a:extLst>
          </p:cNvPr>
          <p:cNvSpPr/>
          <p:nvPr/>
        </p:nvSpPr>
        <p:spPr>
          <a:xfrm>
            <a:off x="4897380" y="4219654"/>
            <a:ext cx="1456841" cy="1374775"/>
          </a:xfrm>
          <a:prstGeom prst="donut">
            <a:avLst>
              <a:gd name="adj" fmla="val 1326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Anillo 6">
            <a:extLst>
              <a:ext uri="{FF2B5EF4-FFF2-40B4-BE49-F238E27FC236}">
                <a16:creationId xmlns:a16="http://schemas.microsoft.com/office/drawing/2014/main" id="{D2BF7FB2-4B59-CD48-A609-8C152C7AD10F}"/>
              </a:ext>
            </a:extLst>
          </p:cNvPr>
          <p:cNvSpPr/>
          <p:nvPr/>
        </p:nvSpPr>
        <p:spPr>
          <a:xfrm>
            <a:off x="5915424" y="4219654"/>
            <a:ext cx="1456841" cy="1374775"/>
          </a:xfrm>
          <a:prstGeom prst="donut">
            <a:avLst>
              <a:gd name="adj" fmla="val 1326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5895F46-60A3-1842-8AB4-64DDAA120E0C}"/>
              </a:ext>
            </a:extLst>
          </p:cNvPr>
          <p:cNvSpPr txBox="1"/>
          <p:nvPr/>
        </p:nvSpPr>
        <p:spPr>
          <a:xfrm>
            <a:off x="3108856" y="3648709"/>
            <a:ext cx="1600200" cy="646331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Estrategia de comunicación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697962-6AFF-444F-882A-45D7B91DEEE9}"/>
              </a:ext>
            </a:extLst>
          </p:cNvPr>
          <p:cNvSpPr txBox="1"/>
          <p:nvPr/>
        </p:nvSpPr>
        <p:spPr>
          <a:xfrm>
            <a:off x="5416015" y="3419463"/>
            <a:ext cx="122782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/>
              <a:t>PARTES INTERESADAS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52CA6BC-3638-754C-BC1C-1502FCE34C2B}"/>
              </a:ext>
            </a:extLst>
          </p:cNvPr>
          <p:cNvSpPr txBox="1"/>
          <p:nvPr/>
        </p:nvSpPr>
        <p:spPr>
          <a:xfrm>
            <a:off x="6643844" y="4999013"/>
            <a:ext cx="126730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/>
              <a:t>INFORMACIÓN A TRANSMITIR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B244FE5-361A-D942-B3B9-B1C923B192D0}"/>
              </a:ext>
            </a:extLst>
          </p:cNvPr>
          <p:cNvSpPr txBox="1"/>
          <p:nvPr/>
        </p:nvSpPr>
        <p:spPr>
          <a:xfrm>
            <a:off x="4263726" y="4999012"/>
            <a:ext cx="126730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/>
              <a:t>CANALES DE COMUNICACIÓN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57CC140-FDC6-BB47-A34E-174858C3C321}"/>
              </a:ext>
            </a:extLst>
          </p:cNvPr>
          <p:cNvCxnSpPr>
            <a:cxnSpLocks/>
          </p:cNvCxnSpPr>
          <p:nvPr/>
        </p:nvCxnSpPr>
        <p:spPr>
          <a:xfrm>
            <a:off x="4709056" y="3989367"/>
            <a:ext cx="1152062" cy="595733"/>
          </a:xfrm>
          <a:prstGeom prst="straightConnector1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3">
            <a:extLst>
              <a:ext uri="{FF2B5EF4-FFF2-40B4-BE49-F238E27FC236}">
                <a16:creationId xmlns:a16="http://schemas.microsoft.com/office/drawing/2014/main" id="{BA248841-2CF9-53B1-81F2-B6A9651E0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6674" y="1405293"/>
            <a:ext cx="9531626" cy="436622"/>
          </a:xfrm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lIns="83068" tIns="40805" rIns="83068" bIns="40805" rtlCol="0" anchor="ctr">
            <a:noAutofit/>
          </a:bodyPr>
          <a:lstStyle/>
          <a:p>
            <a:pPr defTabSz="838200"/>
            <a:r>
              <a:rPr lang="es-ES_tradnl" alt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1- LA COMUNICACIÓN:</a:t>
            </a:r>
            <a:r>
              <a:rPr lang="es-ES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UNA EXIGENCIA “EN ALZA”</a:t>
            </a:r>
            <a:endParaRPr lang="es-ES_tradnl" altLang="es-ES" sz="24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Diagrama de flujo: conector 1">
            <a:extLst>
              <a:ext uri="{FF2B5EF4-FFF2-40B4-BE49-F238E27FC236}">
                <a16:creationId xmlns:a16="http://schemas.microsoft.com/office/drawing/2014/main" id="{A7FE4CA7-CB8F-0711-6857-11D1D53AE1D6}"/>
              </a:ext>
            </a:extLst>
          </p:cNvPr>
          <p:cNvSpPr/>
          <p:nvPr/>
        </p:nvSpPr>
        <p:spPr>
          <a:xfrm>
            <a:off x="5869891" y="4436664"/>
            <a:ext cx="538636" cy="533439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16CCE2B-6342-A59F-33B7-9D79F34AF79F}"/>
              </a:ext>
            </a:extLst>
          </p:cNvPr>
          <p:cNvSpPr txBox="1"/>
          <p:nvPr/>
        </p:nvSpPr>
        <p:spPr>
          <a:xfrm>
            <a:off x="8100391" y="5380946"/>
            <a:ext cx="3975653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Videos de sensibilización (ejemplos):</a:t>
            </a:r>
          </a:p>
          <a:p>
            <a:r>
              <a:rPr lang="es-ES" sz="1600" dirty="0">
                <a:hlinkClick r:id="rId2"/>
              </a:rPr>
              <a:t>videos sensibilización/Don Cristal-2007.mpg</a:t>
            </a:r>
            <a:endParaRPr lang="es-ES" sz="1600" dirty="0"/>
          </a:p>
          <a:p>
            <a:r>
              <a:rPr lang="es-ES" sz="1600" dirty="0">
                <a:hlinkClick r:id="rId3"/>
              </a:rPr>
              <a:t>videos sensibilización/think_again_na.mpeg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58344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12780</TotalTime>
  <Words>2130</Words>
  <Application>Microsoft Macintosh PowerPoint</Application>
  <PresentationFormat>Panorámica</PresentationFormat>
  <Paragraphs>315</Paragraphs>
  <Slides>31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31</vt:i4>
      </vt:variant>
    </vt:vector>
  </HeadingPairs>
  <TitlesOfParts>
    <vt:vector size="40" baseType="lpstr">
      <vt:lpstr>Arial</vt:lpstr>
      <vt:lpstr>Arial Rounded MT Bold</vt:lpstr>
      <vt:lpstr>Bookman Old Style</vt:lpstr>
      <vt:lpstr>Calibri</vt:lpstr>
      <vt:lpstr>Calibri Light</vt:lpstr>
      <vt:lpstr>Tema de Office</vt:lpstr>
      <vt:lpstr>Diseño personalizado</vt:lpstr>
      <vt:lpstr>Visio</vt:lpstr>
      <vt:lpstr>Visio.Drawing.6</vt:lpstr>
      <vt:lpstr>Presentación de PowerPoint</vt:lpstr>
      <vt:lpstr>Presentación de PowerPoint</vt:lpstr>
      <vt:lpstr>Presentación de PowerPoint</vt:lpstr>
      <vt:lpstr>0- EL CONTEXTO :INTRODUCCIÓN.</vt:lpstr>
      <vt:lpstr>1- LA COMUNICACIÓN: UNA EXIGENCIA “EN ALZA”</vt:lpstr>
      <vt:lpstr>1- LA COMUNICACIÓN: UNA EXIGENCIA “EN ALZA”</vt:lpstr>
      <vt:lpstr>1- LA COMUNICACIÓN: UNA EXIGENCIA “EN ALZA”</vt:lpstr>
      <vt:lpstr>1- LA COMUNICACIÓN: UNA EXIGENCIA “EN ALZA”</vt:lpstr>
      <vt:lpstr>1- LA COMUNICACIÓN: UNA EXIGENCIA “EN ALZA”</vt:lpstr>
      <vt:lpstr>2- LA ORGANIZACIÓN: Contexto normativo y reglamentario.</vt:lpstr>
      <vt:lpstr>2- LA ORGANIZACIÓN: Contexto normativo y reglamentario.</vt:lpstr>
      <vt:lpstr>2- LA ORGANIZACIÓN</vt:lpstr>
      <vt:lpstr>Modelo nº1 : Prevención “EMPUJADA”</vt:lpstr>
      <vt:lpstr>Modelo nº2 : Prevención “TIRADA”  (los operativos TIRAN de la prevención)</vt:lpstr>
      <vt:lpstr>Modelo de organización nº2 : el taller “TIRA de la Prevención”</vt:lpstr>
      <vt:lpstr>Presentación de PowerPoint</vt:lpstr>
      <vt:lpstr>3- MODOS DE FUNCIONAMIENTO</vt:lpstr>
      <vt:lpstr>3- MODOS DE FUNCIONAMIENTO</vt:lpstr>
      <vt:lpstr>3- MODOS DE FUNCIONAMIENTO</vt:lpstr>
      <vt:lpstr>3- MODOS DE FUNCIONAMIENTO</vt:lpstr>
      <vt:lpstr>3- MODOS DE FUNCIONAMIENTO</vt:lpstr>
      <vt:lpstr>3- MODOS DE FUNCIONAMIENTO</vt:lpstr>
      <vt:lpstr>3- MODOS DE FUNCIONAMIENTO</vt:lpstr>
      <vt:lpstr>3- MODOS DE FUNCIONAMIENTO</vt:lpstr>
      <vt:lpstr>4- ENFOQUE SISTÉMICO</vt:lpstr>
      <vt:lpstr>4- ENFOQUE SISTÉMICO</vt:lpstr>
      <vt:lpstr>5- CONCLUSIÓN</vt:lpstr>
      <vt:lpstr>5- CONCLUSIÓN</vt:lpstr>
      <vt:lpstr>5- CONCLUSIÓN</vt:lpstr>
      <vt:lpstr>COMPROMISO VOLUNTAD DE LA DIRECCIÓN 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Clavero Mañueco</dc:creator>
  <cp:lastModifiedBy>Roberto Clavero Mañueco</cp:lastModifiedBy>
  <cp:revision>269</cp:revision>
  <dcterms:created xsi:type="dcterms:W3CDTF">2017-10-30T09:16:23Z</dcterms:created>
  <dcterms:modified xsi:type="dcterms:W3CDTF">2026-03-15T18:48:21Z</dcterms:modified>
</cp:coreProperties>
</file>